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ldx" ContentType="application/vnd.openxmlformats-officedocument.presentationml.slide"/>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3.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omments/comment4.xml" ContentType="application/vnd.openxmlformats-officedocument.presentationml.comments+xml"/>
  <Override PartName="/ppt/notesSlides/notesSlide88.xml" ContentType="application/vnd.openxmlformats-officedocument.presentationml.notesSlide+xml"/>
  <Override PartName="/ppt/ink/ink5.xml" ContentType="application/inkml+xml"/>
  <Override PartName="/ppt/ink/ink6.xml" ContentType="application/inkml+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8" r:id="rId1"/>
    <p:sldMasterId id="2147483991" r:id="rId2"/>
  </p:sldMasterIdLst>
  <p:notesMasterIdLst>
    <p:notesMasterId r:id="rId98"/>
  </p:notesMasterIdLst>
  <p:sldIdLst>
    <p:sldId id="1346" r:id="rId3"/>
    <p:sldId id="1344" r:id="rId4"/>
    <p:sldId id="1147" r:id="rId5"/>
    <p:sldId id="1198" r:id="rId6"/>
    <p:sldId id="1336" r:id="rId7"/>
    <p:sldId id="1337" r:id="rId8"/>
    <p:sldId id="701" r:id="rId9"/>
    <p:sldId id="1148" r:id="rId10"/>
    <p:sldId id="1233" r:id="rId11"/>
    <p:sldId id="1230" r:id="rId12"/>
    <p:sldId id="708" r:id="rId13"/>
    <p:sldId id="1282" r:id="rId14"/>
    <p:sldId id="705" r:id="rId15"/>
    <p:sldId id="1273" r:id="rId16"/>
    <p:sldId id="1296" r:id="rId17"/>
    <p:sldId id="1328" r:id="rId18"/>
    <p:sldId id="1254" r:id="rId19"/>
    <p:sldId id="1271" r:id="rId20"/>
    <p:sldId id="1242" r:id="rId21"/>
    <p:sldId id="1228" r:id="rId22"/>
    <p:sldId id="1239" r:id="rId23"/>
    <p:sldId id="1283" r:id="rId24"/>
    <p:sldId id="323" r:id="rId25"/>
    <p:sldId id="1221" r:id="rId26"/>
    <p:sldId id="1297" r:id="rId27"/>
    <p:sldId id="1243" r:id="rId28"/>
    <p:sldId id="1244" r:id="rId29"/>
    <p:sldId id="982" r:id="rId30"/>
    <p:sldId id="1339" r:id="rId31"/>
    <p:sldId id="515" r:id="rId32"/>
    <p:sldId id="471" r:id="rId33"/>
    <p:sldId id="1280" r:id="rId34"/>
    <p:sldId id="1323" r:id="rId35"/>
    <p:sldId id="1033" r:id="rId36"/>
    <p:sldId id="1284" r:id="rId37"/>
    <p:sldId id="295" r:id="rId38"/>
    <p:sldId id="1294" r:id="rId39"/>
    <p:sldId id="311" r:id="rId40"/>
    <p:sldId id="812" r:id="rId41"/>
    <p:sldId id="1276" r:id="rId42"/>
    <p:sldId id="1040" r:id="rId43"/>
    <p:sldId id="317" r:id="rId44"/>
    <p:sldId id="543" r:id="rId45"/>
    <p:sldId id="838" r:id="rId46"/>
    <p:sldId id="1281" r:id="rId47"/>
    <p:sldId id="1190" r:id="rId48"/>
    <p:sldId id="490" r:id="rId49"/>
    <p:sldId id="491" r:id="rId50"/>
    <p:sldId id="1279" r:id="rId51"/>
    <p:sldId id="269" r:id="rId52"/>
    <p:sldId id="1299" r:id="rId53"/>
    <p:sldId id="1267" r:id="rId54"/>
    <p:sldId id="287" r:id="rId55"/>
    <p:sldId id="261" r:id="rId56"/>
    <p:sldId id="330" r:id="rId57"/>
    <p:sldId id="1181" r:id="rId58"/>
    <p:sldId id="531" r:id="rId59"/>
    <p:sldId id="280" r:id="rId60"/>
    <p:sldId id="1164" r:id="rId61"/>
    <p:sldId id="538" r:id="rId62"/>
    <p:sldId id="273" r:id="rId63"/>
    <p:sldId id="1241" r:id="rId64"/>
    <p:sldId id="1160" r:id="rId65"/>
    <p:sldId id="1295" r:id="rId66"/>
    <p:sldId id="1193" r:id="rId67"/>
    <p:sldId id="260" r:id="rId68"/>
    <p:sldId id="1224" r:id="rId69"/>
    <p:sldId id="1197" r:id="rId70"/>
    <p:sldId id="1272" r:id="rId71"/>
    <p:sldId id="284" r:id="rId72"/>
    <p:sldId id="268" r:id="rId73"/>
    <p:sldId id="1311" r:id="rId74"/>
    <p:sldId id="1312" r:id="rId75"/>
    <p:sldId id="271" r:id="rId76"/>
    <p:sldId id="332" r:id="rId77"/>
    <p:sldId id="1174" r:id="rId78"/>
    <p:sldId id="1322" r:id="rId79"/>
    <p:sldId id="1325" r:id="rId80"/>
    <p:sldId id="1331" r:id="rId81"/>
    <p:sldId id="1334" r:id="rId82"/>
    <p:sldId id="274" r:id="rId83"/>
    <p:sldId id="1319" r:id="rId84"/>
    <p:sldId id="1195" r:id="rId85"/>
    <p:sldId id="1332" r:id="rId86"/>
    <p:sldId id="1213" r:id="rId87"/>
    <p:sldId id="1318" r:id="rId88"/>
    <p:sldId id="1135" r:id="rId89"/>
    <p:sldId id="1146" r:id="rId90"/>
    <p:sldId id="279" r:id="rId91"/>
    <p:sldId id="1298" r:id="rId92"/>
    <p:sldId id="1342" r:id="rId93"/>
    <p:sldId id="1289" r:id="rId94"/>
    <p:sldId id="1275" r:id="rId95"/>
    <p:sldId id="1333" r:id="rId96"/>
    <p:sldId id="1288" r:id="rId97"/>
  </p:sldIdLst>
  <p:sldSz cx="12192000" cy="6858000"/>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Chrosniak" initials="KC" lastIdx="9" clrIdx="0">
    <p:extLst>
      <p:ext uri="{19B8F6BF-5375-455C-9EA6-DF929625EA0E}">
        <p15:presenceInfo xmlns:p15="http://schemas.microsoft.com/office/powerpoint/2012/main" userId="58486bb1deed9d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B9B93A"/>
    <a:srgbClr val="9E9D69"/>
    <a:srgbClr val="FF0000"/>
    <a:srgbClr val="0E1000"/>
    <a:srgbClr val="E54F7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1" autoAdjust="0"/>
    <p:restoredTop sz="68296" autoAdjust="0"/>
  </p:normalViewPr>
  <p:slideViewPr>
    <p:cSldViewPr snapToGrid="0">
      <p:cViewPr varScale="1">
        <p:scale>
          <a:sx n="65" d="100"/>
          <a:sy n="65" d="100"/>
        </p:scale>
        <p:origin x="907" y="53"/>
      </p:cViewPr>
      <p:guideLst/>
    </p:cSldViewPr>
  </p:slideViewPr>
  <p:outlineViewPr>
    <p:cViewPr>
      <p:scale>
        <a:sx n="33" d="100"/>
        <a:sy n="33" d="100"/>
      </p:scale>
      <p:origin x="0" y="0"/>
    </p:cViewPr>
  </p:outlineViewPr>
  <p:notesTextViewPr>
    <p:cViewPr>
      <p:scale>
        <a:sx n="3" d="2"/>
        <a:sy n="3" d="2"/>
      </p:scale>
      <p:origin x="0" y="-317"/>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19T00:11:41.250" idx="2">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7-10T19:55:39.903" idx="9">
    <p:pos x="10" y="10"/>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6-20T13:30:04.657" idx="8">
    <p:pos x="10" y="10"/>
    <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4-12T13:19:15.754" idx="7">
    <p:pos x="10" y="10"/>
    <p:text/>
    <p:extLst>
      <p:ext uri="{C676402C-5697-4E1C-873F-D02D1690AC5C}">
        <p15:threadingInfo xmlns:p15="http://schemas.microsoft.com/office/powerpoint/2012/main" timeZoneBias="24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3:15:13.223"/>
    </inkml:context>
    <inkml:brush xml:id="br0">
      <inkml:brushProperty name="width" value="0.05" units="cm"/>
      <inkml:brushProperty name="height" value="0.05" units="cm"/>
    </inkml:brush>
  </inkml:definitions>
  <inkml:trace contextRef="#ctx0" brushRef="#br0">0 43 992,'0'0'0,"22"-7"0,9-6 0,22-9-264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3:15:14.051"/>
    </inkml:context>
    <inkml:brush xml:id="br0">
      <inkml:brushProperty name="width" value="0.05" units="cm"/>
      <inkml:brushProperty name="height" value="0.05" units="cm"/>
    </inkml:brush>
  </inkml:definitions>
  <inkml:trace contextRef="#ctx0" brushRef="#br0">1 0 992,'0'0'0,"0"0"0,22 2 0,0 3-264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3:15:14.416"/>
    </inkml:context>
    <inkml:brush xml:id="br0">
      <inkml:brushProperty name="width" value="0.05" units="cm"/>
      <inkml:brushProperty name="height" value="0.05" units="cm"/>
    </inkml:brush>
  </inkml:definitions>
  <inkml:trace contextRef="#ctx0" brushRef="#br0">5 23 992,'0'0'0,"0"0"0,-4-22 0,4 22 8,0 0-8,0 0 8,22 17-8,0 1-280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3T03:15:14.820"/>
    </inkml:context>
    <inkml:brush xml:id="br0">
      <inkml:brushProperty name="width" value="0.05" units="cm"/>
      <inkml:brushProperty name="height" value="0.05" units="cm"/>
    </inkml:brush>
  </inkml:definitions>
  <inkml:trace contextRef="#ctx0" brushRef="#br0">0 56 1080,'0'0'0,"0"0"0,25-27 0,1-1-336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4T16:47:24.749"/>
    </inkml:context>
    <inkml:brush xml:id="br0">
      <inkml:brushProperty name="width" value="0.05" units="cm"/>
      <inkml:brushProperty name="height" value="0.05" units="cm"/>
    </inkml:brush>
  </inkml:definitions>
  <inkml:trace contextRef="#ctx0" brushRef="#br0">1 1 7712,'0'0'0,"0"0"0,0 0 0,0 0-1304,0 0 1304,0 0-1296,0 0 1296,0 0-3032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04T16:47:25.289"/>
    </inkml:context>
    <inkml:brush xml:id="br0">
      <inkml:brushProperty name="width" value="0.05" units="cm"/>
      <inkml:brushProperty name="height" value="0.05" units="cm"/>
    </inkml:brush>
  </inkml:definitions>
  <inkml:trace contextRef="#ctx0" brushRef="#br0">0 0 7624,'0'0'0,"29"29"0,23 19 0,-20-19-2432,-3-4 2432,-13-31-2432,-16-24 2432,14-6-984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6363" cy="470895"/>
          </a:xfrm>
          <a:prstGeom prst="rect">
            <a:avLst/>
          </a:prstGeom>
        </p:spPr>
        <p:txBody>
          <a:bodyPr vert="horz" lIns="94181" tIns="47090" rIns="94181" bIns="47090" rtlCol="0"/>
          <a:lstStyle>
            <a:lvl1pPr algn="l">
              <a:defRPr sz="1200"/>
            </a:lvl1pPr>
          </a:lstStyle>
          <a:p>
            <a:endParaRPr lang="en-US" dirty="0"/>
          </a:p>
        </p:txBody>
      </p:sp>
      <p:sp>
        <p:nvSpPr>
          <p:cNvPr id="3" name="Date Placeholder 2"/>
          <p:cNvSpPr>
            <a:spLocks noGrp="1"/>
          </p:cNvSpPr>
          <p:nvPr>
            <p:ph type="dt" idx="1"/>
          </p:nvPr>
        </p:nvSpPr>
        <p:spPr>
          <a:xfrm>
            <a:off x="4021295" y="1"/>
            <a:ext cx="3076363" cy="470895"/>
          </a:xfrm>
          <a:prstGeom prst="rect">
            <a:avLst/>
          </a:prstGeom>
        </p:spPr>
        <p:txBody>
          <a:bodyPr vert="horz" lIns="94181" tIns="47090" rIns="94181" bIns="47090" rtlCol="0"/>
          <a:lstStyle>
            <a:lvl1pPr algn="r">
              <a:defRPr sz="1200"/>
            </a:lvl1pPr>
          </a:lstStyle>
          <a:p>
            <a:fld id="{DD0622C5-DBF8-4B4C-A5BD-D9BA4DD8C6A0}" type="datetimeFigureOut">
              <a:rPr lang="en-US" smtClean="0"/>
              <a:t>9/1/2021</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1" tIns="47090" rIns="94181" bIns="47090" rtlCol="0" anchor="ctr"/>
          <a:lstStyle/>
          <a:p>
            <a:endParaRPr lang="en-US" dirty="0"/>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81" tIns="47090" rIns="94181" bIns="470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4408"/>
            <a:ext cx="3076363" cy="470894"/>
          </a:xfrm>
          <a:prstGeom prst="rect">
            <a:avLst/>
          </a:prstGeom>
        </p:spPr>
        <p:txBody>
          <a:bodyPr vert="horz" lIns="94181" tIns="47090" rIns="94181" bIns="470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5" y="8914408"/>
            <a:ext cx="3076363" cy="470894"/>
          </a:xfrm>
          <a:prstGeom prst="rect">
            <a:avLst/>
          </a:prstGeom>
        </p:spPr>
        <p:txBody>
          <a:bodyPr vert="horz" lIns="94181" tIns="47090" rIns="94181" bIns="47090" rtlCol="0" anchor="b"/>
          <a:lstStyle>
            <a:lvl1pPr algn="r">
              <a:defRPr sz="1200"/>
            </a:lvl1pPr>
          </a:lstStyle>
          <a:p>
            <a:fld id="{C35305FA-DFAD-4068-8625-79255032B140}" type="slidenum">
              <a:rPr lang="en-US" smtClean="0"/>
              <a:t>‹#›</a:t>
            </a:fld>
            <a:endParaRPr lang="en-US" dirty="0"/>
          </a:p>
        </p:txBody>
      </p:sp>
    </p:spTree>
    <p:extLst>
      <p:ext uri="{BB962C8B-B14F-4D97-AF65-F5344CB8AC3E}">
        <p14:creationId xmlns:p14="http://schemas.microsoft.com/office/powerpoint/2010/main" val="3182427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Software_bu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www.reuters.com/article/us-china-lawmaking-spy-idUSKBN0IL2N520141101" TargetMode="External"/><Relationship Id="rId3" Type="http://schemas.openxmlformats.org/officeDocument/2006/relationships/hyperlink" Target="https://en.wikipedia.org/wiki/China_Southern_Power_Grid" TargetMode="External"/><Relationship Id="rId7" Type="http://schemas.openxmlformats.org/officeDocument/2006/relationships/hyperlink" Target="https://www.lawfareblog.com/beijings-new-national-intelligence-law-defense-offense"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www.cnn.com/2014/11/20/politics/nsa-china-power-grid/index.html" TargetMode="External"/><Relationship Id="rId5" Type="http://schemas.openxmlformats.org/officeDocument/2006/relationships/hyperlink" Target="https://en.wikipedia.org/wiki/Power_Assets_Holdings" TargetMode="External"/><Relationship Id="rId4" Type="http://schemas.openxmlformats.org/officeDocument/2006/relationships/hyperlink" Target="https://en.wikipedia.org/wiki/State_Grid_Corporation_of_Chin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isa.gov/water-and-wastewater-systems-sector"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cisa.gov/chemical-sector" TargetMode="External"/><Relationship Id="rId5" Type="http://schemas.openxmlformats.org/officeDocument/2006/relationships/hyperlink" Target="https://www.cisa.gov/energy-sector" TargetMode="External"/><Relationship Id="rId4" Type="http://schemas.openxmlformats.org/officeDocument/2006/relationships/hyperlink" Target="https://www.cisa.gov/transportation-systems-sector"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bing.com/search?q=michael+mabee+blog&amp;form=ANSPH1&amp;refig=e0adceea663b4bbf83972b61efee0430&amp;pc=W022"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highfrontier.org/june-19-2020-lake-wylie-pilot-study-status/"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www.mda.mil/about/cooper_award.html"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microgridknowledge.com/small-town-microgrid-poudre-valley/"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434"/>
                </a:solidFill>
                <a:effectLst/>
                <a:uLnTx/>
                <a:uFillTx/>
                <a:latin typeface="Times New Roman" panose="02020603050405020304" pitchFamily="18" charset="0"/>
                <a:ea typeface="Times New Roman" panose="02020603050405020304" pitchFamily="18" charset="0"/>
                <a:cs typeface="+mn-cs"/>
              </a:rPr>
              <a:t>     Prior to World War II Winston Churchill brilliantly conveyed his insights to his beloved Britain, which certainly rings true for America at this time.  Churchill suffered from a “Cassandra effect” as he was cursed with the prophetic gift of warning for the future but fated not to be believed.</a:t>
            </a:r>
          </a:p>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43434"/>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434"/>
                </a:solidFill>
                <a:effectLst/>
                <a:uLnTx/>
                <a:uFillTx/>
                <a:latin typeface="Times New Roman" panose="02020603050405020304" pitchFamily="18" charset="0"/>
                <a:ea typeface="Times New Roman" panose="02020603050405020304" pitchFamily="18" charset="0"/>
                <a:cs typeface="+mn-cs"/>
              </a:rPr>
              <a:t>     My intent is not to add to your already high level of angst that has pervaded our Homeland with the recent Pandemic furor and tenuous condition in world affairs,-  but I believe it’s essential to inform you of the fatal effects of the “failure to imagine” which now shapes the vulnerability your family, community and our Homeland.  It’s important to visualize a truly realistic depiction of what the future will hold if we continue down the path of doing nothing, with information that the government certainly does not want you to be aware of.  It’s not conspiracy, but fact.</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434"/>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43434"/>
                </a:solidFill>
                <a:effectLst/>
                <a:uLnTx/>
                <a:uFillTx/>
                <a:latin typeface="Times New Roman" panose="02020603050405020304" pitchFamily="18" charset="0"/>
                <a:ea typeface="+mn-ea"/>
                <a:cs typeface="+mn-cs"/>
              </a:rPr>
              <a:t>     Churchill’s utterings eight decades ago ring especially true today for our Homeland, as we suffer from lack foresight, excessive confusion of counsel, a total unwillingness to act due to the lack of political will and real leadership (at all levels), and certainly the lack of clear thinking, until we come face-to-face with the “jarring gong” of existential threats surrounding us, as when the Shit Hits The Fan (SHTF) it will truly be a “come as you are affair” with no second chance, - no sequel.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2E1F6-AA3D-433D-8307-36E740B95F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560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Another fine example of a “failure to imagine” occurred several years later when citizens of Hawaii were awakened to an alarming and unbearable situation, when they were told to seek shelter immediately as Intercontinental Ballistic Missiles were on the way (presumably from North Korea).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It would be an understatement to say that they were terrified and panicked, producing a chaotic ‘ecstasy-of-fumbling’ where citizens did what they could, even choosing to lower their children in a storm drain for a measure of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But here’s the real issue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prior to this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errant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message absolutely no one from the federal or state government had the presence of mind to “imagine” such an event and prepare citizens and communities for such an attack, which any worthwhile leader could envision as probable, especially with the threat level from N. Korea that was all over the news at that time (and should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be still).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problem is exacerbated by the fact that any semblance of Civil Defense preparedness, which was extremely effective during the Cold War, has unfortunately been discarded as it morphed into Emergency Management, along with the quantitative analysis and deceits of Risk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7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5594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just how fragile do you think your electric grids is right now?  Here’s an example of how negligence by an electric company by not ensuring vegetation control under high-voltage transmission lines (just to save a buck)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resulted in tree branches touching a heated and sagging overhead high voltage transmission line.  Immediately afterwards in the control room a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3" action="ppaction://hlinkfile" tooltip="Software bug">
                  <a:extLst>
                    <a:ext uri="{A12FA001-AC4F-418D-AE19-62706E023703}">
                      <ahyp:hlinkClr xmlns:ahyp="http://schemas.microsoft.com/office/drawing/2018/hyperlinkcolor" val="tx"/>
                    </a:ext>
                  </a:extLst>
                </a:hlinkClick>
              </a:rPr>
              <a:t>software bug</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within the alarm system failed to alert system operators of the malfunction, in which they were</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deprived of crucial audio and visual alerts for important changes in system state to initiate corrective action.            The following ‘ecstasy of fumbling’ (my favorite term) resulted in devastating cascading effects (you should remember this term) across 600 miles, thru eight states and Canada, resulting in a blackout.  </a:t>
            </a:r>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5594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Most tragically, it resulted in 11 deaths.  It’s interesting to note that the Northern Electric Reliability Corporation (NERC) is responsible for ensuring safety of the bulk electric system, then took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10 years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to produce a Critical Infrastructure Protection (CIP) procedure for tree trimming.  I know, amazing isn’t it!</a:t>
            </a:r>
          </a:p>
          <a:p>
            <a:r>
              <a:rPr lang="en-US" b="0" dirty="0"/>
              <a:t>     </a:t>
            </a:r>
          </a:p>
        </p:txBody>
      </p:sp>
      <p:sp>
        <p:nvSpPr>
          <p:cNvPr id="4" name="Slide Number Placeholder 3"/>
          <p:cNvSpPr>
            <a:spLocks noGrp="1"/>
          </p:cNvSpPr>
          <p:nvPr>
            <p:ph type="sldNum" sz="quarter" idx="10"/>
          </p:nvPr>
        </p:nvSpPr>
        <p:spPr/>
        <p:txBody>
          <a:bodyPr/>
          <a:lstStyle/>
          <a:p>
            <a:pPr defTabSz="914034">
              <a:defRPr/>
            </a:pPr>
            <a:fld id="{A38CEF78-0C06-4574-8E0C-E0B96C2F71B0}" type="slidenum">
              <a:rPr lang="en-US">
                <a:solidFill>
                  <a:prstClr val="black"/>
                </a:solidFill>
                <a:latin typeface="Calibri" panose="020F0502020204030204"/>
              </a:rPr>
              <a:pPr defTabSz="91403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60431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      Bear with me as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 throw in one more farce for good measure, as a prime example of a conceivable future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catastrophic level event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a:lnSpc>
                <a:spcPct val="107000"/>
              </a:lnSpc>
              <a:spcBef>
                <a:spcPts val="0"/>
              </a:spcBef>
              <a:spcAft>
                <a:spcPts val="800"/>
              </a:spcAft>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Texas winter storm fiasco, exacerbated by the Electric Reliability Corporation of Texas (ERCOT) rightfully proves again a deadly case of a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1" u="sng" strike="noStrike" kern="1200" cap="none" spc="0" normalizeH="0" baseline="0" noProof="0" dirty="0">
                <a:ln>
                  <a:noFill/>
                </a:ln>
                <a:solidFill>
                  <a:prstClr val="black"/>
                </a:solidFill>
                <a:effectLst/>
                <a:uLnTx/>
                <a:uFillTx/>
                <a:latin typeface="Calibri" panose="020F0502020204030204"/>
                <a:ea typeface="+mn-ea"/>
                <a:cs typeface="+mn-cs"/>
              </a:rPr>
              <a:t>failure to imagine</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combined with pure unadulterated negligence,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 especially egregious after two prior Winter weather blackouts occurred in 2011 and 2018!  </a:t>
            </a:r>
          </a:p>
          <a:p>
            <a:pPr marL="0" marR="0">
              <a:lnSpc>
                <a:spcPct val="107000"/>
              </a:lnSpc>
              <a:spcBef>
                <a:spcPts val="0"/>
              </a:spcBef>
              <a:spcAft>
                <a:spcPts val="800"/>
              </a:spcAft>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This High-Impact/Low-Frequency storm of extreme low temperatures and snow, developed failure among power generation utilities to maintain sufficient frequency, resulting in an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ecstasy of fumbling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subsequently resorting to ‘shedding load’ thereby cutting power to millions.  It came down to minutes, - about 4 ½ minutes, when the Texas grid would have been devastatingly shut down probably for many months or longer, – and conceivably affecting the Eastern and Western grids.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Over 4.5 million homes and businesses suffered, with 210 lives needlessly lost.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There’s much blame to go around for Wind, Coal, Nuclear, Solar and Natural Gas generation.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Managing the electric grid is certainly complex, but it isn’t rocket science folks.  Just basic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Observation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the problem set (freak Winter storms do happen);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Orientation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the problem set (to winterize; make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Decision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with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tactics, techniques and procedures measures available to fix the problem</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then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Act</a:t>
            </a:r>
            <a:r>
              <a:rPr lang="en-US" sz="1200" dirty="0">
                <a:effectLst/>
                <a:latin typeface="Calibri" panose="020F0502020204030204" pitchFamily="34" charset="0"/>
                <a:ea typeface="Calibri" panose="020F0502020204030204" pitchFamily="34" charset="0"/>
                <a:cs typeface="Times New Roman" panose="02020603050405020304" pitchFamily="18" charset="0"/>
              </a:rPr>
              <a:t> on the decision to ensure this never happens again.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But, - it will surely happen again</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fontAlgn="base">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 recent posting from Michael Mabee says that all as Pacific Gas &amp; Electric (</a:t>
            </a:r>
            <a:r>
              <a:rPr lang="en-US" sz="1200" dirty="0">
                <a:effectLst/>
                <a:latin typeface="Segoe UI" panose="020B0502040204020203" pitchFamily="34" charset="0"/>
                <a:ea typeface="Times New Roman" panose="02020603050405020304" pitchFamily="18" charset="0"/>
                <a:cs typeface="Times New Roman" panose="02020603050405020304" pitchFamily="18" charset="0"/>
              </a:rPr>
              <a:t>PG&amp;E) “was convicted of 85 felony counts for the deaths in the 2018 Camp Fire that destroyed Paradise California. Who is going to be held accountable for the 210 deaths in the preventable Texas grid collapse of February 2021? Spoiler alert: Nobody.”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least remove the word “Reliability” from the ERCOT.  It’s embarrassing.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p>
        </p:txBody>
      </p:sp>
      <p:sp>
        <p:nvSpPr>
          <p:cNvPr id="4" name="Slide Number Placeholder 3"/>
          <p:cNvSpPr>
            <a:spLocks noGrp="1"/>
          </p:cNvSpPr>
          <p:nvPr>
            <p:ph type="sldNum" sz="quarter" idx="5"/>
          </p:nvPr>
        </p:nvSpPr>
        <p:spPr/>
        <p:txBody>
          <a:bodyPr/>
          <a:lstStyle/>
          <a:p>
            <a:fld id="{C35305FA-DFAD-4068-8625-79255032B140}" type="slidenum">
              <a:rPr lang="en-US" smtClean="0"/>
              <a:t>12</a:t>
            </a:fld>
            <a:endParaRPr lang="en-US" dirty="0"/>
          </a:p>
        </p:txBody>
      </p:sp>
    </p:spTree>
    <p:extLst>
      <p:ext uri="{BB962C8B-B14F-4D97-AF65-F5344CB8AC3E}">
        <p14:creationId xmlns:p14="http://schemas.microsoft.com/office/powerpoint/2010/main" val="59836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Congress established an EMP Commission in 2001 to research and </a:t>
            </a:r>
            <a:r>
              <a:rPr kumimoji="0" lang="en-US" sz="1200" b="0" i="0" u="none" strike="noStrike" kern="1200" cap="none" spc="0" normalizeH="0" baseline="0" noProof="0" dirty="0">
                <a:ln>
                  <a:noFill/>
                </a:ln>
                <a:solidFill>
                  <a:srgbClr val="444444"/>
                </a:solidFill>
                <a:effectLst/>
                <a:uLnTx/>
                <a:uFillTx/>
                <a:latin typeface="Roboto"/>
                <a:ea typeface="+mn-ea"/>
                <a:cs typeface="+mn-cs"/>
              </a:rPr>
              <a:t>identify any steps it believes should be taken to protect its military and civilian systems from a high-altitude Nuclear Electromagnetic Pulse attack in our atmosphere.  The Commission produced reports in 2004, 2008 and several in 2017 before they were permanently (and unfortunately) disbanded.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Roboto"/>
                <a:ea typeface="+mn-ea"/>
                <a:cs typeface="+mn-cs"/>
              </a:rPr>
              <a:t>     A perplexing problem exists in that the Department of Defense has spent billions of dollars to harden communications and varied assets to withstand an EMP pulse from the Sun or a manmade Nuclear attack, – </a:t>
            </a:r>
            <a:r>
              <a:rPr kumimoji="0" lang="en-US" sz="1200" b="1" i="0" u="none" strike="noStrike" kern="1200" cap="none" spc="0" normalizeH="0" baseline="0" noProof="0" dirty="0">
                <a:ln>
                  <a:noFill/>
                </a:ln>
                <a:solidFill>
                  <a:srgbClr val="444444"/>
                </a:solidFill>
                <a:effectLst/>
                <a:uLnTx/>
                <a:uFillTx/>
                <a:latin typeface="Roboto"/>
                <a:ea typeface="+mn-ea"/>
                <a:cs typeface="+mn-cs"/>
              </a:rPr>
              <a:t>but nothing whatsoever has been forthcoming to ensure the operation of the civilian electric power systems that not only supports our civilian infrastructure, but also 99% of the military structure.</a:t>
            </a:r>
          </a:p>
          <a:p>
            <a:pPr marL="0" marR="0"/>
            <a:r>
              <a:rPr kumimoji="0" lang="en-US" sz="1200" b="0" i="0" u="none" strike="noStrike" kern="1200" cap="none" spc="0" normalizeH="0" baseline="0" noProof="0" dirty="0">
                <a:ln>
                  <a:noFill/>
                </a:ln>
                <a:solidFill>
                  <a:srgbClr val="444444"/>
                </a:solidFill>
                <a:effectLst/>
                <a:uLnTx/>
                <a:uFillTx/>
                <a:latin typeface="Roboto"/>
                <a:ea typeface="+mn-ea"/>
                <a:cs typeface="+mn-cs"/>
              </a:rPr>
              <a:t>     An excellent summary from the 2008 EMP </a:t>
            </a:r>
            <a:r>
              <a:rPr lang="en-US" sz="1200" u="none" dirty="0">
                <a:solidFill>
                  <a:srgbClr val="333333"/>
                </a:solidFill>
                <a:effectLst/>
                <a:latin typeface="Georgia" panose="02040502050405020303" pitchFamily="18" charset="0"/>
                <a:ea typeface="Times New Roman" panose="02020603050405020304" pitchFamily="18" charset="0"/>
              </a:rPr>
              <a:t>Commission would make a great science fiction movie, but it’s actual reality:  </a:t>
            </a:r>
            <a:endParaRPr lang="en-US" sz="1100" u="non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Roboto"/>
                <a:ea typeface="+mn-ea"/>
                <a:cs typeface="+mn-cs"/>
              </a:rPr>
              <a:t> </a:t>
            </a:r>
            <a:r>
              <a:rPr kumimoji="0" lang="en-US" sz="1200" b="0" i="1" u="none" strike="noStrike" kern="1200" cap="none" spc="0" normalizeH="0" baseline="0" noProof="0" dirty="0">
                <a:ln>
                  <a:noFill/>
                </a:ln>
                <a:solidFill>
                  <a:srgbClr val="444444"/>
                </a:solidFill>
                <a:effectLst/>
                <a:uLnTx/>
                <a:uFillTx/>
                <a:latin typeface="Roboto"/>
                <a:ea typeface="+mn-ea"/>
                <a:cs typeface="+mn-cs"/>
              </a:rPr>
              <a:t>“</a:t>
            </a:r>
            <a:r>
              <a:rPr lang="en-US" sz="1200" i="1" dirty="0">
                <a:solidFill>
                  <a:srgbClr val="333333"/>
                </a:solidFill>
                <a:effectLst/>
                <a:latin typeface="Arial" panose="020B0604020202020204" pitchFamily="34" charset="0"/>
                <a:ea typeface="Times New Roman" panose="02020603050405020304" pitchFamily="18" charset="0"/>
              </a:rPr>
              <a:t>The electromagnetic pulse (EMP) generated by a high-altitude nuclear explosion is one of a small number of threats that can hold our society at risk of catastrophic consequences…A single EMP attack may seriously degrade or shut down a large part of the electric power grid in the geographic area of EMP exposure effective instantaneously. There is also the possibility of functional collapse of grids beyond the exposed one, as electrical effects propagate from one region to another…</a:t>
            </a:r>
            <a:r>
              <a:rPr lang="en-US" sz="1200" b="1" i="1" dirty="0">
                <a:solidFill>
                  <a:srgbClr val="333333"/>
                </a:solidFill>
                <a:effectLst/>
                <a:latin typeface="Arial" panose="020B0604020202020204" pitchFamily="34" charset="0"/>
                <a:ea typeface="Times New Roman" panose="02020603050405020304" pitchFamily="18" charset="0"/>
              </a:rPr>
              <a:t>Should significant parts of the electric power infrastructure be lost for any substantial period of time, the Commission believes that the consequences are likely to be catastrophic, and many people may ultimately die for lack of the basic elements necessary to sustain life in dense urban and suburban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effectLst/>
              <a:latin typeface="Times New Roman" panose="02020603050405020304" pitchFamily="18" charset="0"/>
              <a:ea typeface="Times New Roman" panose="02020603050405020304" pitchFamily="18" charset="0"/>
            </a:endParaRPr>
          </a:p>
          <a:p>
            <a:r>
              <a:rPr lang="en-US" b="1" dirty="0"/>
              <a:t>     Rule #1: always plan for the worst-case situation.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2E1F6-AA3D-433D-8307-36E740B95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273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0" fontAlgn="base" latinLnBrk="0" hangingPunct="0">
              <a:lnSpc>
                <a:spcPct val="108000"/>
              </a:lnSpc>
              <a:spcBef>
                <a:spcPts val="0"/>
              </a:spcBef>
              <a:spcAft>
                <a:spcPts val="0"/>
              </a:spcAft>
              <a:buClrTx/>
              <a:buSzTx/>
              <a:buFontTx/>
              <a:buNone/>
              <a:tabLst/>
              <a:defRPr/>
            </a:pPr>
            <a:r>
              <a:rPr lang="en-US" dirty="0">
                <a:solidFill>
                  <a:srgbClr val="181717"/>
                </a:solidFill>
                <a:latin typeface="Times New Roman" panose="02020603050405020304" pitchFamily="18" charset="0"/>
              </a:rPr>
              <a:t>     B</a:t>
            </a: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efore we go any further, I need to explain </a:t>
            </a:r>
            <a:r>
              <a:rPr kumimoji="0" lang="en-US" sz="1200" b="1"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my</a:t>
            </a: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 assessment of event levels that the DoD and FEMA should plan for and exercise. </a:t>
            </a:r>
          </a:p>
          <a:p>
            <a:pPr marL="0" marR="0" lvl="0" indent="0" algn="l" defTabSz="914034" rtl="0" eaLnBrk="0" fontAlgn="base" latinLnBrk="0" hangingPunct="0">
              <a:lnSpc>
                <a:spcPct val="108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     As stated earlier our Homeland frequently encounters events that affects delivery of electric power which I term </a:t>
            </a:r>
            <a:r>
              <a:rPr kumimoji="0" lang="en-US" sz="1200" b="1" i="0" u="sng"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Design-Base Events</a:t>
            </a: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 and it’s well-known by all Americans that DHS, FEMA, and the DoD are exceptionally proficient and well-organized for rapid response and recovery for events such as wildfires in California; hurricanes; floods; earthquakes, tornadoes and so on. These threats are termed </a:t>
            </a:r>
            <a:r>
              <a:rPr kumimoji="0" lang="en-US" sz="1200" b="0" i="0" u="sng"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High-Impact/High-Frequency (HI/HF) </a:t>
            </a: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events which, while devastating, can be dealt with in days or possibly a few weeks, as outside sources of help are assured.    </a:t>
            </a:r>
          </a:p>
          <a:p>
            <a:pPr marL="0" marR="0" lvl="0" indent="0" algn="l" defTabSz="914034" rtl="0" eaLnBrk="0" fontAlgn="base" latinLnBrk="0" hangingPunct="0">
              <a:lnSpc>
                <a:spcPct val="108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     They are important, but I’m focused solely on the totally neglected and </a:t>
            </a:r>
            <a:r>
              <a:rPr kumimoji="0" lang="en-US" sz="1200" b="1"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more intensely devastating threat scenarios that I’m confident you have not been informed of, that are significantly more challenging</a:t>
            </a: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  These are called </a:t>
            </a:r>
            <a:r>
              <a:rPr kumimoji="0" lang="en-US" sz="1200" b="1" i="0" u="sng"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Beyond Design-Base Events</a:t>
            </a:r>
            <a:r>
              <a:rPr kumimoji="0" lang="en-US" sz="12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(BDBE) </a:t>
            </a:r>
            <a:r>
              <a:rPr kumimoji="0" lang="en-US" sz="1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which</a:t>
            </a:r>
            <a:r>
              <a:rPr kumimoji="0" lang="en-US" sz="12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1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can be </a:t>
            </a:r>
            <a:r>
              <a:rPr kumimoji="0" lang="en-US" sz="1200" b="0" i="1" u="sng"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Man-made</a:t>
            </a:r>
            <a:r>
              <a:rPr kumimoji="0" lang="en-US" sz="1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such as a High-Altitude Nuclear Electromagnetic Pulse (HEMP) detonation, Physical attacks, Cyber attack, Remote Frequency attack, – </a:t>
            </a:r>
            <a:r>
              <a:rPr kumimoji="0" lang="en-US" sz="12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or </a:t>
            </a:r>
            <a:r>
              <a:rPr kumimoji="0" lang="en-US" sz="1200" b="0" i="1"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Naturally,</a:t>
            </a:r>
            <a:r>
              <a:rPr kumimoji="0" lang="en-US" sz="1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with the </a:t>
            </a:r>
            <a:r>
              <a:rPr kumimoji="0" lang="en-US" sz="1200" b="0" i="1" u="sng"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inevitable</a:t>
            </a:r>
            <a:r>
              <a:rPr kumimoji="0" lang="en-US" sz="1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Solar induced Geomagnetic Induced Currents, an earthquake (New Madrid fault) or Pandemic to name a few.  The most appropriate term for these threats is </a:t>
            </a:r>
            <a:r>
              <a:rPr kumimoji="0" lang="en-US" sz="1200" b="0" i="0" u="sng"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High-Impact/Low-Frequency (HI/LF) </a:t>
            </a:r>
            <a:r>
              <a:rPr kumimoji="0" lang="en-US" sz="12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events.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 number of emergency planners consider manmade HI/LF threats as theoretical, but they should still be planned for as ALL HAZARDS,-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which they are not at this time.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All levels require differing policies, plans, scenarios and exercises for operations in Urban, Suburban or Rural areas (or all three simultaneously).  Here’s a hint for doubting-Thomas planners: any Long-Term Power Outage will not bode well for survival in all three areas, but especially so in Urban neighborhoods.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From the gifted mind of brilliant psychologist and writer Dr. Charles Krauthammer, “When the comfortable encounter the unimaginable, the result is not only emotional, but also cognitive rejection.”  The measure of your denial will directly determine the degree of personal heartbreak and calamity that you will encounter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034" rtl="0" eaLnBrk="0" fontAlgn="base" latinLnBrk="0" hangingPunct="0">
              <a:lnSpc>
                <a:spcPct val="108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My bottom line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While we have extensive and well proven plans for all Design-Base Events, we have absolutely zero plans for Beyond Design-Base Events from DHS/FEMA/DoD, the Nuclear Regulatory Commission (NRC) and all federal and state agencies.</a:t>
            </a:r>
          </a:p>
          <a:p>
            <a:pPr marL="0" marR="0" lvl="0" indent="0" algn="l" defTabSz="914034" rtl="0" eaLnBrk="0" fontAlgn="base" latinLnBrk="0" hangingPunct="0">
              <a:lnSpc>
                <a:spcPct val="108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034" rtl="0" eaLnBrk="0" fontAlgn="base" latinLnBrk="0" hangingPunct="0">
              <a:lnSpc>
                <a:spcPct val="108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DoD</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Department of Defense   </a:t>
            </a: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FEMA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Federal Emergency Management Administration   </a:t>
            </a: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DHS</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Department of Homeland Security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914034" eaLnBrk="0" fontAlgn="base" hangingPunct="0">
              <a:lnSpc>
                <a:spcPct val="108000"/>
              </a:lnSpc>
              <a:defRPr/>
            </a:pPr>
            <a:endParaRPr lang="en-US" dirty="0"/>
          </a:p>
        </p:txBody>
      </p:sp>
      <p:sp>
        <p:nvSpPr>
          <p:cNvPr id="4" name="Slide Number Placeholder 3"/>
          <p:cNvSpPr>
            <a:spLocks noGrp="1"/>
          </p:cNvSpPr>
          <p:nvPr>
            <p:ph type="sldNum" sz="quarter" idx="5"/>
          </p:nvPr>
        </p:nvSpPr>
        <p:spPr/>
        <p:txBody>
          <a:bodyPr/>
          <a:lstStyle/>
          <a:p>
            <a:pPr defTabSz="914034">
              <a:defRPr/>
            </a:pPr>
            <a:fld id="{C35305FA-DFAD-4068-8625-79255032B140}" type="slidenum">
              <a:rPr lang="en-US">
                <a:solidFill>
                  <a:prstClr val="black"/>
                </a:solidFill>
                <a:latin typeface="Calibri" panose="020F0502020204030204"/>
              </a:rPr>
              <a:pPr defTabSz="914034">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91547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solidFill>
                  <a:srgbClr val="181717"/>
                </a:solidFill>
                <a:latin typeface="Times New Roman" panose="02020603050405020304" pitchFamily="18" charset="0"/>
              </a:rPr>
              <a:t>     So, my focus is on  the </a:t>
            </a:r>
            <a:r>
              <a:rPr kumimoji="0" lang="en-US" sz="1200" b="0" i="0" u="sng" strike="noStrike" kern="1200" cap="none" spc="0" normalizeH="0" baseline="0" noProof="0" dirty="0">
                <a:ln>
                  <a:noFill/>
                </a:ln>
                <a:solidFill>
                  <a:srgbClr val="444444"/>
                </a:solidFill>
                <a:effectLst/>
                <a:uLnTx/>
                <a:uFillTx/>
                <a:latin typeface="Roboto"/>
                <a:ea typeface="+mn-ea"/>
                <a:cs typeface="+mn-cs"/>
              </a:rPr>
              <a:t>Catastrophic</a:t>
            </a:r>
            <a:r>
              <a:rPr kumimoji="0" lang="en-US" sz="1200" b="0" i="0" u="none" strike="noStrike" kern="1200" cap="none" spc="0" normalizeH="0" baseline="0" noProof="0" dirty="0">
                <a:ln>
                  <a:noFill/>
                </a:ln>
                <a:solidFill>
                  <a:srgbClr val="444444"/>
                </a:solidFill>
                <a:effectLst/>
                <a:uLnTx/>
                <a:uFillTx/>
                <a:latin typeface="Roboto"/>
                <a:ea typeface="+mn-ea"/>
                <a:cs typeface="+mn-cs"/>
              </a:rPr>
              <a:t> level as it will be momentous and violent, marked by overwhelming upheaval and destruction that brings great changes which can, over a compressed timeframe, intensely bear on survivability.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444"/>
                </a:solidFill>
                <a:effectLst/>
                <a:uLnTx/>
                <a:uFillTx/>
                <a:latin typeface="Roboto"/>
                <a:ea typeface="+mn-ea"/>
                <a:cs typeface="+mn-cs"/>
              </a:rPr>
              <a:t>     There will be 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 distinct lines of separation when entering the Catastrophic Beyond Design-Base level as it depends on the measure of cascading effects on all 16 Critical Infrastructures (CI) eventually encompassing even further large-scale and severe devastation of military and civilian organizations, initiating further tremendous damage at the national-level, along with accompanying unimaginable loss of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Apocalyptic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approaching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Tragedy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are totally unknown levels, that will most likely result in the complete loss of national sovereignty and the ability to defend the Nation, - in which the Tragedy level may prove irreversible.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4444"/>
              </a:solidFill>
              <a:effectLst/>
              <a:uLnTx/>
              <a:uFillTx/>
              <a:latin typeface="Roboto"/>
              <a:ea typeface="+mn-ea"/>
              <a:cs typeface="+mn-cs"/>
            </a:endParaRPr>
          </a:p>
          <a:p>
            <a:pPr defTabSz="914034" eaLnBrk="0" fontAlgn="base" hangingPunct="0">
              <a:lnSpc>
                <a:spcPct val="108000"/>
              </a:lnSpc>
              <a:defRPr/>
            </a:pPr>
            <a:endParaRPr lang="en-US" dirty="0"/>
          </a:p>
        </p:txBody>
      </p:sp>
      <p:sp>
        <p:nvSpPr>
          <p:cNvPr id="4" name="Slide Number Placeholder 3"/>
          <p:cNvSpPr>
            <a:spLocks noGrp="1"/>
          </p:cNvSpPr>
          <p:nvPr>
            <p:ph type="sldNum" sz="quarter" idx="5"/>
          </p:nvPr>
        </p:nvSpPr>
        <p:spPr/>
        <p:txBody>
          <a:bodyPr/>
          <a:lstStyle/>
          <a:p>
            <a:pPr defTabSz="914034">
              <a:defRPr/>
            </a:pPr>
            <a:fld id="{C35305FA-DFAD-4068-8625-79255032B140}" type="slidenum">
              <a:rPr lang="en-US">
                <a:solidFill>
                  <a:prstClr val="black"/>
                </a:solidFill>
                <a:latin typeface="Calibri" panose="020F0502020204030204"/>
              </a:rPr>
              <a:pPr defTabSz="91403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27910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799"/>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So here are all 16 Critical Infrastructures (CI) that enable the health, wealth, and security that your family relies on daily by producing and distributing goods and services extending across a huge array of physical assets, processes and organizations.  All are vital (but some more than others) as disruption to their function will have a cascading effect, domino effect if you like, impact on other CI’s and lives. </a:t>
            </a:r>
          </a:p>
          <a:p>
            <a:pPr marL="0" marR="0" lvl="0" indent="0" algn="l" defTabSz="914400" rtl="0" eaLnBrk="1" fontAlgn="auto" latinLnBrk="0" hangingPunct="1">
              <a:lnSpc>
                <a:spcPct val="100000"/>
              </a:lnSpc>
              <a:spcBef>
                <a:spcPts val="0"/>
              </a:spcBef>
              <a:spcAft>
                <a:spcPts val="1799"/>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Without a doubt, I consider </a:t>
            </a:r>
            <a:r>
              <a:rPr kumimoji="0" lang="en-US" sz="1200" b="1" i="1"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Energy</a:t>
            </a: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as the most critical, as all remaining CIs depend on </a:t>
            </a:r>
            <a:r>
              <a:rPr kumimoji="0" lang="en-US" sz="1200" b="0" i="1"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Energy/Electricity to function</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If electricity is disrupted or destroyed for even a short period time, all remaining CI’s will be affected via Cascading Effects.   </a:t>
            </a:r>
          </a:p>
          <a:p>
            <a:pPr marL="0" marR="0" lvl="0" indent="0" algn="l" defTabSz="914400" rtl="0" eaLnBrk="1" fontAlgn="auto" latinLnBrk="0" hangingPunct="1">
              <a:lnSpc>
                <a:spcPct val="100000"/>
              </a:lnSpc>
              <a:spcBef>
                <a:spcPts val="0"/>
              </a:spcBef>
              <a:spcAft>
                <a:spcPts val="1799"/>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If power is unavailable for a prolonged period, millions will die.  It’s that simple. </a:t>
            </a:r>
          </a:p>
          <a:p>
            <a:pPr marL="0" marR="0" lvl="0" indent="0" algn="l" defTabSz="914400" rtl="0" eaLnBrk="1" fontAlgn="auto" latinLnBrk="0" hangingPunct="1">
              <a:lnSpc>
                <a:spcPct val="100000"/>
              </a:lnSpc>
              <a:spcBef>
                <a:spcPts val="0"/>
              </a:spcBef>
              <a:spcAft>
                <a:spcPts val="1799"/>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788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slide, from the 2008 EMP Commission provides a clear picture of just how easily cascading effects will occur, leading up to the Catastrophic level and beyond, producing a prolonged electric grid outage.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All 16 interconnected Critical Infrastructures form a "system of systems" in which the failure of one or many can further cascade and upset the stability of the entire system, and ultimately manifest itself in numerous areas dependent TIME in days or weeks. It should be very obvious that your Military and FEMA are totally dependent upon the same civilian electric grid that you are, and  every single aspect of human life is utterly reliant on electricity.  </a:t>
            </a:r>
          </a:p>
        </p:txBody>
      </p:sp>
      <p:sp>
        <p:nvSpPr>
          <p:cNvPr id="4" name="Slide Number Placeholder 3"/>
          <p:cNvSpPr>
            <a:spLocks noGrp="1"/>
          </p:cNvSpPr>
          <p:nvPr>
            <p:ph type="sldNum" sz="quarter" idx="10"/>
          </p:nvPr>
        </p:nvSpPr>
        <p:spPr/>
        <p:txBody>
          <a:bodyPr/>
          <a:lstStyle/>
          <a:p>
            <a:pPr defTabSz="914034">
              <a:defRPr/>
            </a:pPr>
            <a:fld id="{E512E1F6-AA3D-433D-8307-36E740B95F25}" type="slidenum">
              <a:rPr lang="en-US">
                <a:solidFill>
                  <a:prstClr val="black"/>
                </a:solidFill>
                <a:latin typeface="Calibri" panose="020F0502020204030204"/>
              </a:rPr>
              <a:pPr defTabSz="914034">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86350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It's well known that FEMA is great at disaster preparation, response, and to facilitate an initial degree recovery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agency is broken down into 10 regions covering all states and territories</a:t>
            </a:r>
            <a:r>
              <a:rPr kumimoji="0" lang="en-US" sz="1200" b="0" i="0" u="none" strike="noStrike" kern="1200" cap="none" spc="0" normalizeH="0" baseline="0" noProof="0" dirty="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hen the level of destruction increases in magnitude or area of coverage, additional FEMA regions collaborate and mutually support one another as needed – but is only effective if there are established policies, plans, scenarios, and exercises to maintain relationships and proficiency.  That’s what’s lacking for BDBE!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ato"/>
                <a:ea typeface="+mn-ea"/>
                <a:cs typeface="+mn-cs"/>
              </a:rPr>
              <a:t>     Well, here’s another timely Churchillian ”jarring gong” from past FEMA Director Brock Long in 2017 noted by Michael Mabee: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ato"/>
                <a:ea typeface="+mn-ea"/>
                <a:cs typeface="+mn-cs"/>
              </a:rPr>
              <a:t>          “Our emergency management system depends on the ability to bring in outside resources when the event overwhelms local capabilities. Federal, state and local governments do not drill for this. There is no government plan to respond to this type of event. There is no legislation requiring that the grid be hardened against these known threats.”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ato"/>
                <a:ea typeface="+mn-ea"/>
                <a:cs typeface="+mn-cs"/>
              </a:rPr>
              <a:t>     H</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ow is this going to work out for you if several to nearly all 10 FEMA regions are simultaneously engaged in rescue and recovery, without assets or personnel available to assist other FEMA regions?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Hint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Planning worst-case, – you will be on your own.</a:t>
            </a:r>
          </a:p>
          <a:p>
            <a:endParaRPr lang="en-US" b="1" dirty="0"/>
          </a:p>
        </p:txBody>
      </p:sp>
      <p:sp>
        <p:nvSpPr>
          <p:cNvPr id="4" name="Slide Number Placeholder 3"/>
          <p:cNvSpPr>
            <a:spLocks noGrp="1"/>
          </p:cNvSpPr>
          <p:nvPr>
            <p:ph type="sldNum" sz="quarter" idx="5"/>
          </p:nvPr>
        </p:nvSpPr>
        <p:spPr/>
        <p:txBody>
          <a:bodyPr/>
          <a:lstStyle/>
          <a:p>
            <a:fld id="{C35305FA-DFAD-4068-8625-79255032B140}" type="slidenum">
              <a:rPr lang="en-US" smtClean="0"/>
              <a:t>18</a:t>
            </a:fld>
            <a:endParaRPr lang="en-US" dirty="0"/>
          </a:p>
        </p:txBody>
      </p:sp>
    </p:spTree>
    <p:extLst>
      <p:ext uri="{BB962C8B-B14F-4D97-AF65-F5344CB8AC3E}">
        <p14:creationId xmlns:p14="http://schemas.microsoft.com/office/powerpoint/2010/main" val="1923400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As a result of the 9/11 attacks </a:t>
            </a:r>
            <a:r>
              <a:rPr kumimoji="0" lang="en-US" sz="1200" b="0" i="0" u="none" strike="noStrike" kern="1200" cap="none" spc="0" normalizeH="0" baseline="0" noProof="0" dirty="0">
                <a:ln>
                  <a:noFill/>
                </a:ln>
                <a:solidFill>
                  <a:srgbClr val="111111"/>
                </a:solidFill>
                <a:effectLst/>
                <a:uLnTx/>
                <a:uFillTx/>
                <a:latin typeface="Roboto"/>
                <a:ea typeface="+mn-ea"/>
                <a:cs typeface="+mn-cs"/>
              </a:rPr>
              <a:t>U.S. Northern Command (USNORTHCOM) was established in 2003 to provide command and control of Department of Defense (DOD) Homeland defense efforts, and coordinate Defense Support of Civil Authorities (DSCA). I remember it well as I was a J4 (Logistics) staff officer on the Joint Chiefs of Staff (during my first retiree recall to active duty) as Liaison Officer between the Logistics and J5 Plans directorate, as we developed its structure.  NORTHCOM includes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embedded Liaison Officers to work with each regional FEMA office to </a:t>
            </a:r>
            <a:r>
              <a:rPr kumimoji="0" lang="en-US" sz="1200" b="0" i="0" u="none" strike="noStrike" kern="1200" cap="none" spc="0" normalizeH="0" baseline="0" noProof="0" dirty="0">
                <a:ln>
                  <a:noFill/>
                </a:ln>
                <a:solidFill>
                  <a:srgbClr val="444444"/>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partner across all levels of government, non-governmental organizations (NGO), and the private sector to quickly respond, rescue and assist in initial recovery.  NORTHCOM has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few permanently assigned forces as they rely on each military service ante-up personnel and equipment when activated.  Deeply tied to FEMA regions, </a:t>
            </a:r>
            <a:r>
              <a:rPr kumimoji="0" lang="en-US" sz="1200" b="0" i="0" u="none" strike="noStrike" kern="1200" cap="none" spc="0" normalizeH="0" baseline="0" noProof="0" dirty="0">
                <a:ln>
                  <a:noFill/>
                </a:ln>
                <a:solidFill>
                  <a:srgbClr val="333333"/>
                </a:solidFill>
                <a:effectLst/>
                <a:uLnTx/>
                <a:uFillTx/>
                <a:latin typeface="Helvetica Neue"/>
                <a:ea typeface="+mn-ea"/>
                <a:cs typeface="+mn-cs"/>
              </a:rPr>
              <a:t>NORTHCOM’s civil support mission includes domestic disaster relief operations that occur during fires, hurricanes, floods and earthquakes, and the command supports FEMA as needed.   </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Helvetica Neue"/>
                <a:ea typeface="+mn-ea"/>
                <a:cs typeface="+mn-cs"/>
              </a:rPr>
              <a:t>    M</a:t>
            </a:r>
            <a:r>
              <a:rPr lang="en-US" sz="1200" dirty="0">
                <a:effectLst/>
                <a:latin typeface="Times New Roman" panose="02020603050405020304" pitchFamily="18" charset="0"/>
                <a:ea typeface="Calibri" panose="020F0502020204030204" pitchFamily="34" charset="0"/>
              </a:rPr>
              <a:t>military facilities and defense systems built EMP protection into their facilities and weapon systems, to what degree is unknown, over the decades of the Cold War, which certainly affects the capabilities at the Strategic level to perform.  However, critical energy generation, transmission, distribution and control remains 100% within the vulnerable and undefended civil infrastructure.  </a:t>
            </a:r>
            <a:endParaRPr kumimoji="0" lang="en-US" sz="1200" b="0" i="0" u="none" strike="noStrike" kern="1200" cap="none" spc="0" normalizeH="0" baseline="0" noProof="0" dirty="0">
              <a:ln>
                <a:noFill/>
              </a:ln>
              <a:solidFill>
                <a:srgbClr val="333333"/>
              </a:solidFill>
              <a:effectLst/>
              <a:uLnTx/>
              <a:uFillTx/>
              <a:latin typeface="Helvetica Neue"/>
              <a:ea typeface="+mn-ea"/>
              <a:cs typeface="+mn-cs"/>
            </a:endParaRP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solidFill>
                <a:effectLst/>
                <a:uLnTx/>
                <a:uFillTx/>
                <a:latin typeface="Helvetica Neue"/>
                <a:ea typeface="+mn-ea"/>
                <a:cs typeface="+mn-cs"/>
              </a:rPr>
              <a:t>     </a:t>
            </a:r>
            <a:r>
              <a:rPr kumimoji="0" lang="en-US" sz="1200" b="1" i="0" u="sng" strike="noStrike" kern="1200" cap="none" spc="0" normalizeH="0" baseline="0" noProof="0" dirty="0">
                <a:ln>
                  <a:noFill/>
                </a:ln>
                <a:solidFill>
                  <a:srgbClr val="333333"/>
                </a:solidFill>
                <a:effectLst/>
                <a:uLnTx/>
                <a:uFillTx/>
                <a:latin typeface="Helvetica Neue"/>
                <a:ea typeface="+mn-ea"/>
                <a:cs typeface="+mn-cs"/>
              </a:rPr>
              <a:t>My bottom line</a:t>
            </a:r>
            <a:r>
              <a:rPr kumimoji="0" lang="en-US" sz="1200" b="1" i="0" u="none" strike="noStrike" kern="1200" cap="none" spc="0" normalizeH="0" baseline="0" noProof="0" dirty="0">
                <a:ln>
                  <a:noFill/>
                </a:ln>
                <a:solidFill>
                  <a:srgbClr val="333333"/>
                </a:solidFill>
                <a:effectLst/>
                <a:uLnTx/>
                <a:uFillTx/>
                <a:latin typeface="Helvetica Neue"/>
                <a:ea typeface="+mn-ea"/>
                <a:cs typeface="+mn-cs"/>
              </a:rPr>
              <a:t>: FEMA and NORTHCOM are not prepared for </a:t>
            </a:r>
            <a:r>
              <a:rPr kumimoji="0" lang="en-US" sz="1200" b="1" i="0" u="sng" strike="noStrike" kern="1200" cap="none" spc="0" normalizeH="0" baseline="0" noProof="0" dirty="0">
                <a:ln>
                  <a:noFill/>
                </a:ln>
                <a:solidFill>
                  <a:srgbClr val="333333"/>
                </a:solidFill>
                <a:effectLst/>
                <a:uLnTx/>
                <a:uFillTx/>
                <a:latin typeface="Helvetica Neue"/>
                <a:ea typeface="+mn-ea"/>
                <a:cs typeface="+mn-cs"/>
              </a:rPr>
              <a:t>sustained</a:t>
            </a:r>
            <a:r>
              <a:rPr kumimoji="0" lang="en-US" sz="1200" b="1" i="0" u="none" strike="noStrike" kern="1200" cap="none" spc="0" normalizeH="0" baseline="0" noProof="0" dirty="0">
                <a:ln>
                  <a:noFill/>
                </a:ln>
                <a:solidFill>
                  <a:srgbClr val="333333"/>
                </a:solidFill>
                <a:effectLst/>
                <a:uLnTx/>
                <a:uFillTx/>
                <a:latin typeface="Helvetica Neue"/>
                <a:ea typeface="+mn-ea"/>
                <a:cs typeface="+mn-cs"/>
              </a:rPr>
              <a:t> response to a </a:t>
            </a:r>
            <a:r>
              <a:rPr kumimoji="0" lang="en-US" sz="1200" b="1" i="0" u="sng" strike="noStrike" kern="1200" cap="none" spc="0" normalizeH="0" baseline="0" noProof="0" dirty="0">
                <a:ln>
                  <a:noFill/>
                </a:ln>
                <a:solidFill>
                  <a:srgbClr val="333333"/>
                </a:solidFill>
                <a:effectLst/>
                <a:uLnTx/>
                <a:uFillTx/>
                <a:latin typeface="Helvetica Neue"/>
                <a:ea typeface="+mn-ea"/>
                <a:cs typeface="+mn-cs"/>
              </a:rPr>
              <a:t>prolonged</a:t>
            </a:r>
            <a:r>
              <a:rPr kumimoji="0" lang="en-US" sz="1200" b="1" i="0" u="none" strike="noStrike" kern="1200" cap="none" spc="0" normalizeH="0" baseline="0" noProof="0" dirty="0">
                <a:ln>
                  <a:noFill/>
                </a:ln>
                <a:solidFill>
                  <a:srgbClr val="333333"/>
                </a:solidFill>
                <a:effectLst/>
                <a:uLnTx/>
                <a:uFillTx/>
                <a:latin typeface="Helvetica Neue"/>
                <a:ea typeface="+mn-ea"/>
                <a:cs typeface="+mn-cs"/>
              </a:rPr>
              <a:t> electric grid outage encompassing all Critical Infrastructures simultaneously. They have no substantive on the shelf policies, plans, or scenarios for a BDBE.</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Helvetica Neue"/>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914034">
              <a:defRPr/>
            </a:pPr>
            <a:endParaRPr lang="en-US" b="1" dirty="0"/>
          </a:p>
        </p:txBody>
      </p:sp>
      <p:sp>
        <p:nvSpPr>
          <p:cNvPr id="4" name="Slide Number Placeholder 3"/>
          <p:cNvSpPr>
            <a:spLocks noGrp="1"/>
          </p:cNvSpPr>
          <p:nvPr>
            <p:ph type="sldNum" sz="quarter" idx="5"/>
          </p:nvPr>
        </p:nvSpPr>
        <p:spPr/>
        <p:txBody>
          <a:bodyPr/>
          <a:lstStyle/>
          <a:p>
            <a:pPr defTabSz="914034">
              <a:defRPr/>
            </a:pPr>
            <a:fld id="{C35305FA-DFAD-4068-8625-79255032B140}" type="slidenum">
              <a:rPr lang="en-US">
                <a:solidFill>
                  <a:prstClr val="black"/>
                </a:solidFill>
                <a:latin typeface="Calibri" panose="020F0502020204030204"/>
              </a:rPr>
              <a:pPr defTabSz="914034">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2103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EMPACT America is a bipartisan organization of concerned citizens focused on protecting the American power grid. EMPact America is a not-for-profit corporation (with IRS 501(c) 4 status) that recognizes not any threat to our totally unprotected electric power grid from either a hostile Nuclear source, a naturally (and inevitable) Solar flare, Physical or Cyber attack would destroy our critical infrastructures that enables food, water, telecommunications, transportation, banking and finance and everything vital to the sustenance of modern America.  Our mission is to ensure their viability and survival of your family and community.  </a:t>
            </a:r>
            <a:r>
              <a:rPr kumimoji="0" lang="en-US" sz="2000" b="0"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For well over a decade </a:t>
            </a:r>
            <a:r>
              <a:rPr kumimoji="0" lang="en-US" sz="2000" b="1"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EMPact America </a:t>
            </a:r>
            <a:r>
              <a:rPr kumimoji="0" lang="en-US" sz="2000" b="0"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remains an</a:t>
            </a:r>
            <a:r>
              <a:rPr kumimoji="0" lang="en-US" sz="1800" b="0"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 advocacy organization f which I am extremely honored to be part of Mr. Schwartz's goal to protect the American people through his continuing effort to raise awareness support hardening and protection of our electric grid to avert the prolonged loss of power.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EMPact America and many other organizations have tirelessly conducted numerous lectures, workshops, testimonies to state and federal level elected officials, and dozens of conferences and round table discussions to achieve this goal by focusing efforts to influence and encourage federal and state legislation to protect the citizens from this existential series of threats. This is been a partial success, as after many legislative failures we finally have some movement federal level (absolutely nothing from the states) through two presidential executive orders and congressional National Defense Authorization Act which to date have not resulted in any Protection whatsoever our electric grid.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So, my prime reason for this presentation stems from extreme frustration felt by many of my colleagues that share the same concern Mr. Schwartz has had for well over two decades, is the fact that after all this time, we remain completely susceptible due to vulnerabilities of our aged and overburdened electric power system.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his presentation is as close as possible to an in-person experience to reach you, and hopefully a larger audience, and I pray that it is sensible and informative for you to examine at your leisure and to pass on to many others.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The goal is simple: that upon completion you’ll forward it to others to raise their awareness of current, and ongoing, threats surrounding us which the government and the electric industry have failed to inform citizens of, and in which they have been incapable of protecting you from.  Washington and all 50 States are completely dysfunctional on this critical issue and have been for decades through infighting, lack of leadership, and the “fatal failure to imagine.”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Included at the end is the obligatory BIO.  Also, it’s especially important in all my presentations that I take time for Q&amp;A, - so I’ve provided my email address on the last slide.  I’m thick-skinned most of the time, and I believe I still have possibly 2 lives left of my original 9, – so please feel free to critique/add comments, as I will do my best to respond.</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TIME is of the essence, </a:t>
            </a:r>
            <a:r>
              <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which we do not have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so let's get started.</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481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511175" y="750888"/>
            <a:ext cx="6592888" cy="3709987"/>
          </a:xfrm>
          <a:solidFill>
            <a:srgbClr val="FFFFFF"/>
          </a:solidFill>
          <a:ln>
            <a:solidFill>
              <a:srgbClr val="000000"/>
            </a:solidFill>
            <a:miter lim="800000"/>
          </a:ln>
        </p:spPr>
      </p:sp>
      <p:sp>
        <p:nvSpPr>
          <p:cNvPr id="35843" name="Rectangle 2"/>
          <p:cNvSpPr>
            <a:spLocks noGrp="1" noChangeArrowheads="1"/>
          </p:cNvSpPr>
          <p:nvPr>
            <p:ph type="body" idx="1"/>
          </p:nvPr>
        </p:nvSpPr>
        <p:spPr>
          <a:xfrm>
            <a:off x="761449" y="4699586"/>
            <a:ext cx="6091581" cy="4354331"/>
          </a:xfrm>
          <a:noFill/>
          <a:ln/>
        </p:spPr>
        <p:txBody>
          <a:bodyPr wrap="none" anchor="ctr"/>
          <a:lstStyle/>
          <a:p>
            <a:pPr marL="831215" marR="257175" lvl="0" indent="-6350" algn="l" defTabSz="914400" rtl="0" eaLnBrk="1" fontAlgn="auto" latinLnBrk="0" hangingPunct="1">
              <a:lnSpc>
                <a:spcPct val="103000"/>
              </a:lnSpc>
              <a:spcBef>
                <a:spcPts val="0"/>
              </a:spcBef>
              <a:spcAft>
                <a:spcPts val="1045"/>
              </a:spcAft>
              <a:buClrTx/>
              <a:buSzTx/>
              <a:buFontTx/>
              <a:buNone/>
              <a:tabLst/>
              <a:defRPr/>
            </a:pPr>
            <a:r>
              <a:rPr lang="en-US" dirty="0"/>
              <a:t>     </a:t>
            </a:r>
            <a:r>
              <a:rPr kumimoji="0" lang="en-US" sz="1800" b="0" i="1"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“It would be hard to intentionally design an electrical delivery system more vulnerable and fragile than now.”                                  -- </a:t>
            </a:r>
            <a:r>
              <a:rPr kumimoji="0" lang="en-US" sz="1800" b="0"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Ambassador R. James Woolsey, Former CIA Director</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next few slides will acquaint you with some very basics elements of the electric power grid to give you an appreciation not only of the complexity of running such a huge system-of-systems, but also of its extreme vulnerabilities.  As shown, there are three distinct bulk electric power grids that makes up our n</a:t>
            </a:r>
            <a:r>
              <a:rPr kumimoji="0" lang="en-US" sz="2400" b="0" i="0" u="none" strike="noStrike" kern="0" cap="none" spc="0" normalizeH="0" baseline="0" noProof="0" dirty="0">
                <a:ln>
                  <a:noFill/>
                </a:ln>
                <a:solidFill>
                  <a:srgbClr val="564B3C"/>
                </a:solidFill>
                <a:effectLst/>
                <a:uLnTx/>
                <a:uFillTx/>
                <a:latin typeface="Questrial"/>
                <a:cs typeface="Arial" charset="0"/>
                <a:sym typeface="Questrial"/>
              </a:rPr>
              <a:t>ationwide interconnected systems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It's important to remember right up front that the grid was never built for security, it was built to supply assured electric power to customers, and to make money.</a:t>
            </a:r>
            <a:r>
              <a:rPr kumimoji="0" lang="en-US" sz="1600" b="1" i="0" u="none" strike="noStrike" kern="0" cap="none" spc="0" normalizeH="0" baseline="0" noProof="0" dirty="0">
                <a:ln>
                  <a:noFill/>
                </a:ln>
                <a:solidFill>
                  <a:srgbClr val="000000"/>
                </a:solidFill>
                <a:effectLst/>
                <a:uLnTx/>
                <a:uFillTx/>
                <a:latin typeface="Arial" charset="0"/>
                <a:cs typeface="Arial" charset="0"/>
                <a:sym typeface="Arial" charset="0"/>
              </a:rPr>
              <a:t> </a:t>
            </a:r>
            <a:r>
              <a:rPr kumimoji="0" lang="en-US" sz="1600" b="0" i="0" u="none" strike="noStrike" kern="0" cap="none" spc="0" normalizeH="0" baseline="0" noProof="0" dirty="0">
                <a:ln>
                  <a:noFill/>
                </a:ln>
                <a:solidFill>
                  <a:srgbClr val="000000"/>
                </a:solidFill>
                <a:effectLst/>
                <a:uLnTx/>
                <a:uFillTx/>
                <a:latin typeface="Arial" charset="0"/>
                <a:cs typeface="Arial" charset="0"/>
                <a:sym typeface="Arial" charset="0"/>
              </a:rPr>
              <a:t>It’s essentially a loosely connected league of over 1,400 independent (or semi-dependent) organizations with policy and oversight by the Federal Electric Reliability Commission (FERC), the Nuclear Regulatory Commission (NRC) including state regulatory organizations.  The North Electric Reliability Corporation (NERC) acts as the FERC's operational arm which devises standards to be used by all electric industry.  Additionally, there are public utility commissions in all states.</a:t>
            </a:r>
            <a:endParaRPr lang="en-US" sz="4000" b="0" dirty="0"/>
          </a:p>
        </p:txBody>
      </p:sp>
    </p:spTree>
    <p:extLst>
      <p:ext uri="{BB962C8B-B14F-4D97-AF65-F5344CB8AC3E}">
        <p14:creationId xmlns:p14="http://schemas.microsoft.com/office/powerpoint/2010/main" val="3363011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Each grid Generates, Transmits, Distributes and Controls the flow of electric power.    </a:t>
            </a:r>
          </a:p>
          <a:p>
            <a:pPr algn="l"/>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As shown, grids are separated into two areas (indicated by the broken/dashed lines) which separates the Bulk Power System of Generation and Transmission, - and the Distribution system that delivers electricity to your home or business In which each exhibits its own set of distinct vulnerabilities.       </a:t>
            </a:r>
          </a:p>
          <a:p>
            <a:pPr algn="l"/>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importantly the overall command and control system, using ubiquitous Supervisory Control and Data Acquisition (SCADA) systems, maintain control of nearly every function of grid operation from generation to user.  </a:t>
            </a:r>
          </a:p>
          <a:p>
            <a:pPr algn="l"/>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SCADA systems eliminate the need for manual operations to switch relays across the grid physically, allowing the system to be monitored almost exclusively from afar. </a:t>
            </a:r>
          </a:p>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7B7B7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order for electricity to get from generation to users it must be transmitted over long distances, where its voltage is increased (stepped-up) at from the generation site by Extra High Voltage transformers (EHV), and then decreased (stepped-down) by other EHV transformers near your home or business.  Without EHV’s the grid will certainly cease to function.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But here’s the rub: the balance of electric power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from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generation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to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You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essential demand load) requires perfectly balanced v</a:t>
            </a:r>
            <a:r>
              <a:rPr kumimoji="0" lang="en-US" sz="1200" b="0" i="0" u="none" strike="noStrike" kern="1200" cap="none" spc="0" normalizeH="0" baseline="0" noProof="0" dirty="0">
                <a:ln>
                  <a:noFill/>
                </a:ln>
                <a:solidFill>
                  <a:srgbClr val="222222"/>
                </a:solidFill>
                <a:effectLst/>
                <a:uLnTx/>
                <a:uFillTx/>
                <a:latin typeface="Verdana" panose="020B0604030504040204" pitchFamily="34" charset="0"/>
                <a:ea typeface="+mn-ea"/>
                <a:cs typeface="+mn-cs"/>
              </a:rPr>
              <a:t>oltage levels at all times 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must harmonized perfectly at  a constant 60 hertz. Lastly, remember that the grid was never designed for security against a manmade or natural threat event, as it remains even more fragile and vulnerable than ever with the initiation of the Smart Grid adding to the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load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required requiring immense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generation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capability.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5594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5594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55945"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defTabSz="914034">
              <a:defRPr/>
            </a:pPr>
            <a:fld id="{C35305FA-DFAD-4068-8625-79255032B140}" type="slidenum">
              <a:rPr lang="en-US">
                <a:solidFill>
                  <a:prstClr val="black"/>
                </a:solidFill>
                <a:latin typeface="Calibri" panose="020F0502020204030204"/>
              </a:rPr>
              <a:pPr defTabSz="91403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59206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kumimoji="0" lang="en-US" sz="1200" b="0" i="0" u="none" strike="noStrike" kern="1200" cap="none" spc="0" normalizeH="0" baseline="0" noProof="0" dirty="0">
                <a:ln>
                  <a:noFill/>
                </a:ln>
                <a:solidFill>
                  <a:srgbClr val="111111"/>
                </a:solidFill>
                <a:effectLst/>
                <a:uLnTx/>
                <a:uFillTx/>
                <a:latin typeface="Roboto"/>
                <a:ea typeface="+mn-ea"/>
                <a:cs typeface="+mn-cs"/>
              </a:rPr>
              <a:t>     </a:t>
            </a:r>
            <a:r>
              <a:rPr kumimoji="0" lang="en-US" sz="1200" b="0" i="0" u="none" strike="noStrike" kern="1200" cap="none" spc="0" normalizeH="0" baseline="0" noProof="0" dirty="0">
                <a:ln>
                  <a:noFill/>
                </a:ln>
                <a:solidFill>
                  <a:srgbClr val="222222"/>
                </a:solidFill>
                <a:effectLst/>
                <a:uLnTx/>
                <a:uFillTx/>
                <a:latin typeface="Verdana" panose="020B0604030504040204" pitchFamily="34" charset="0"/>
                <a:ea typeface="+mn-ea"/>
                <a:cs typeface="+mn-cs"/>
              </a:rPr>
              <a:t>The power grid starts at Generation</a:t>
            </a:r>
            <a:r>
              <a:rPr kumimoji="0" lang="en-US" sz="1200" b="0" i="0" u="none" strike="noStrike" kern="1200" cap="none" spc="0" normalizeH="0" baseline="0" noProof="0" dirty="0">
                <a:ln>
                  <a:noFill/>
                </a:ln>
                <a:solidFill>
                  <a:srgbClr val="111111"/>
                </a:solidFill>
                <a:effectLst/>
                <a:uLnTx/>
                <a:uFillTx/>
                <a:latin typeface="Roboto"/>
                <a:ea typeface="+mn-ea"/>
                <a:cs typeface="+mn-cs"/>
              </a:rPr>
              <a:t> that was, at one time, only </a:t>
            </a:r>
            <a:r>
              <a:rPr kumimoji="0" lang="en-US" sz="1200" b="0" i="0" u="none" strike="noStrike" kern="1200" cap="none" spc="0" normalizeH="0" baseline="0" noProof="0" dirty="0">
                <a:ln>
                  <a:noFill/>
                </a:ln>
                <a:solidFill>
                  <a:srgbClr val="222222"/>
                </a:solidFill>
                <a:effectLst/>
                <a:uLnTx/>
                <a:uFillTx/>
                <a:latin typeface="Verdana" panose="020B0604030504040204" pitchFamily="34" charset="0"/>
                <a:ea typeface="+mn-ea"/>
                <a:cs typeface="+mn-cs"/>
              </a:rPr>
              <a:t>generated at central power stations by coal,  natural gas, nuclear or hydroelectric power. Today, additional energy generation resources are available with </a:t>
            </a:r>
            <a:r>
              <a:rPr kumimoji="0" lang="en-US" sz="1200" b="0" i="0" u="none" strike="noStrike" kern="1200" cap="none" spc="0" normalizeH="0" baseline="0" noProof="0" dirty="0">
                <a:ln>
                  <a:noFill/>
                </a:ln>
                <a:solidFill>
                  <a:srgbClr val="111111"/>
                </a:solidFill>
                <a:effectLst/>
                <a:uLnTx/>
                <a:uFillTx/>
                <a:latin typeface="Roboto"/>
                <a:ea typeface="+mn-ea"/>
                <a:cs typeface="+mn-cs"/>
              </a:rPr>
              <a:t>renewable solar and wind.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 shown are Biofuel, Geothermic, Ocean (Wave, Tidal, Current, Thermal).  </a:t>
            </a:r>
          </a:p>
          <a:p>
            <a:pPr marL="0" marR="0">
              <a:lnSpc>
                <a:spcPct val="107000"/>
              </a:lnSpc>
              <a:spcBef>
                <a:spcPts val="0"/>
              </a:spcBef>
              <a:spcAft>
                <a:spcPts val="0"/>
              </a:spcAft>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22</a:t>
            </a:fld>
            <a:endParaRPr lang="en-US" dirty="0"/>
          </a:p>
        </p:txBody>
      </p:sp>
    </p:spTree>
    <p:extLst>
      <p:ext uri="{BB962C8B-B14F-4D97-AF65-F5344CB8AC3E}">
        <p14:creationId xmlns:p14="http://schemas.microsoft.com/office/powerpoint/2010/main" val="3473640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b="0" baseline="0" dirty="0"/>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Electricity flows out of step-up transformers at the high-voltage levels needed to move power over long-distance lines. Then transformers on the other end step down the voltage for delivery to homes and businesses. They're the electrical equivalent of on- and off-ramps to major highways.</a:t>
            </a:r>
          </a:p>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B7B7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When a transformer goes off-line, its electrical load is diverted to adjacent units, which bear the increased load until the transformer can be reactivated, but, this time, so many are disabled that too much power is diverted.  The sudden influx overloads adjacent transformers, knocking them out as well. Transformers fall like dominoes, and soon the entire grid succumbs to a massive cascading blackout. Because the transformers are broken and not just switched off, they must be physically replaced or repaired, - processes that can take between six and eighteen months.</a:t>
            </a:r>
          </a:p>
          <a:p>
            <a:pPr algn="l"/>
            <a:r>
              <a:rPr lang="en-US" dirty="0"/>
              <a:t>     Electric “pressure” is measured in volts, as transformers are measured in 1,000 Volts (1kV) that are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typically at or above 110 kV, with some as high as 765 kV.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EHV Transformers, ~2,100 of them (most 345kV and above) are the backbone of the grid. </a:t>
            </a:r>
          </a:p>
          <a:p>
            <a:pPr marL="0" marR="0">
              <a:lnSpc>
                <a:spcPct val="107000"/>
              </a:lnSpc>
              <a:spcBef>
                <a:spcPts val="0"/>
              </a:spcBef>
              <a:spcAft>
                <a:spcPts val="800"/>
              </a:spcAft>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Our concern is that the simultaneous loss of multiple transformers, especially the vulnerable 300, will affect the capability of a regional network to reroute power through secondary lines while maintaining the critical frequency of 60 Hertz (Hz). They are huge, likely hundreds of tons, labor-intensive and take 12 to 24 months to manufacture and deliver on-site, with extremely few replacements and spares available from the electric power companies.  It’s well known, especially by our enemies, that disabling as few as 9 strategic large transformer substations during a time of peak electricity demand could cause a “coast-to-coast blackout” over an extended timeframe.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Were you aware of this already?  </a:t>
            </a:r>
            <a:r>
              <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Are you surprised that no one told you about this extreme vulnerability?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I’d like to think that the recent Texas Winter storm regional fiasco attests to the degree of vulnerability.</a:t>
            </a:r>
            <a:endParaRPr kumimoji="0" lang="en-US" sz="1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While it’s true that not all industry experts agree on the potential severity and duration of a blackout from multi-transformer damage, it sort of reminds me of the way of thinking when planners decided to build a Nuclear Power Plant site at Fukushima.  But electric industry experts generally accept that severe outages may be technically possible. </a:t>
            </a:r>
            <a:r>
              <a:rPr kumimoji="0" lang="en-US" sz="1200" b="0" i="1" u="sng" strike="noStrike" kern="1200" cap="none" spc="0" normalizeH="0" baseline="0" noProof="0" dirty="0">
                <a:ln>
                  <a:noFill/>
                </a:ln>
                <a:solidFill>
                  <a:prstClr val="black"/>
                </a:solidFill>
                <a:effectLst/>
                <a:uLnTx/>
                <a:uFillTx/>
                <a:latin typeface="Calibri" panose="020F0502020204030204"/>
                <a:ea typeface="+mn-ea"/>
                <a:cs typeface="+mn-cs"/>
              </a:rPr>
              <a:t>But then again, - they don’t know!</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But hopefully insurance providers such as Lloyds's Of London and Moody are aware!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My bottom line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As of now those that have the means to correct this problem-set suffer from a fatalistic “failure to imagine” the worst-case situation, which should be important as the lives of YOUR family depend upon sustained electric power.  </a:t>
            </a:r>
          </a:p>
          <a:p>
            <a:endParaRPr lang="en-US" b="1" baseline="0"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23</a:t>
            </a:fld>
            <a:endParaRPr lang="en-US" dirty="0"/>
          </a:p>
        </p:txBody>
      </p:sp>
    </p:spTree>
    <p:extLst>
      <p:ext uri="{BB962C8B-B14F-4D97-AF65-F5344CB8AC3E}">
        <p14:creationId xmlns:p14="http://schemas.microsoft.com/office/powerpoint/2010/main" val="4138311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     Substations are part of an electrical transmission system that transforms voltage from high to low, or the reverse. Switching Stations ties two or more electric circuits together through switches to permit a circuit to be disconnected, or to change the electric connection between circuits.</a:t>
            </a:r>
            <a:r>
              <a:rPr lang="en-US" dirty="0">
                <a:solidFill>
                  <a:srgbClr val="000000"/>
                </a:solidFill>
                <a:latin typeface="Arial" panose="020B0604020202020204" pitchFamily="34" charset="0"/>
              </a:rPr>
              <a:t>  These are the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critical Step-up or Step-down transformers sites </a:t>
            </a:r>
            <a:r>
              <a:rPr lang="en-US" dirty="0">
                <a:solidFill>
                  <a:srgbClr val="000000"/>
                </a:solidFill>
                <a:latin typeface="Arial" panose="020B0604020202020204" pitchFamily="34" charset="0"/>
              </a:rPr>
              <a:t>seen everywhere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along most  highways. </a:t>
            </a:r>
          </a:p>
          <a:p>
            <a:pPr marL="0" marR="0">
              <a:lnSpc>
                <a:spcPct val="107000"/>
              </a:lnSpc>
              <a:spcBef>
                <a:spcPts val="0"/>
              </a:spcBef>
              <a:spcAft>
                <a:spcPts val="800"/>
              </a:spcAft>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As you can see, the only protection is a chain-link fence, and certainly open to physical engagement even by novices. Most are unmanned field sites, many (unfortunately) with Internet access for control. </a:t>
            </a:r>
          </a:p>
          <a:p>
            <a:pPr marL="0" marR="0">
              <a:lnSpc>
                <a:spcPct val="107000"/>
              </a:lnSpc>
              <a:spcBef>
                <a:spcPts val="0"/>
              </a:spcBef>
              <a:spcAft>
                <a:spcPts val="800"/>
              </a:spcAft>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endParaRPr lang="en-US" dirty="0"/>
          </a:p>
        </p:txBody>
      </p:sp>
      <p:sp>
        <p:nvSpPr>
          <p:cNvPr id="4" name="Slide Number Placeholder 3"/>
          <p:cNvSpPr>
            <a:spLocks noGrp="1"/>
          </p:cNvSpPr>
          <p:nvPr>
            <p:ph type="sldNum" sz="quarter" idx="5"/>
          </p:nvPr>
        </p:nvSpPr>
        <p:spPr/>
        <p:txBody>
          <a:bodyPr/>
          <a:lstStyle/>
          <a:p>
            <a:pPr defTabSz="914034">
              <a:defRPr/>
            </a:pPr>
            <a:fld id="{C35305FA-DFAD-4068-8625-79255032B140}" type="slidenum">
              <a:rPr lang="en-US">
                <a:solidFill>
                  <a:prstClr val="black"/>
                </a:solidFill>
                <a:latin typeface="Calibri" panose="020F0502020204030204"/>
              </a:rPr>
              <a:pPr defTabSz="914034">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8367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Our total grid is certainly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world’s largest machine thousands of power substations and an enormous array of high and lower voltage elements all across the nation.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electric power system </a:t>
            </a:r>
            <a:r>
              <a:rPr kumimoji="0" lang="en-US" sz="1200" b="0" i="0" u="none" strike="noStrike" kern="1200" cap="none" spc="25"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has evolved into an overly complex operation of well over 3,300 utilities, with about 9,000 generating units that work together to deliver your power.  Supporting this system are ~200,000 miles of high-voltage transmission lines, 55,000 substations and 5.5 million miles of distribution lines that bring power to millions of homes and businesses.  This is what I call a ‘target rich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5" normalizeH="0" baseline="0" noProof="0" dirty="0">
                <a:ln>
                  <a:noFill/>
                </a:ln>
                <a:solidFill>
                  <a:prstClr val="black"/>
                </a:solidFill>
                <a:effectLst/>
                <a:uLnTx/>
                <a:uFillTx/>
                <a:latin typeface="Times New Roman" panose="02020603050405020304" pitchFamily="18" charset="0"/>
                <a:cs typeface="+mn-cs"/>
              </a:rPr>
              <a:t>     </a:t>
            </a:r>
            <a:endParaRPr lang="en-US" dirty="0"/>
          </a:p>
        </p:txBody>
      </p:sp>
      <p:sp>
        <p:nvSpPr>
          <p:cNvPr id="4" name="Slide Number Placeholder 3"/>
          <p:cNvSpPr>
            <a:spLocks noGrp="1"/>
          </p:cNvSpPr>
          <p:nvPr>
            <p:ph type="sldNum" sz="quarter" idx="5"/>
          </p:nvPr>
        </p:nvSpPr>
        <p:spPr/>
        <p:txBody>
          <a:bodyPr/>
          <a:lstStyle/>
          <a:p>
            <a:pPr defTabSz="914034">
              <a:defRPr/>
            </a:pPr>
            <a:fld id="{C35305FA-DFAD-4068-8625-79255032B140}" type="slidenum">
              <a:rPr lang="en-US">
                <a:solidFill>
                  <a:prstClr val="black"/>
                </a:solidFill>
                <a:latin typeface="Calibri" panose="020F0502020204030204"/>
              </a:rPr>
              <a:pPr defTabSz="914034">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80710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Calibri"/>
                <a:cs typeface="Calibri"/>
                <a:sym typeface="Calibri"/>
              </a:rPr>
              <a:t>     The electric industry maintains a EHV transformer spares program of ~5% replacement availability, which is insufficient not only in numbers, but also that each </a:t>
            </a:r>
            <a:r>
              <a:rPr kumimoji="0" lang="en-US" sz="1200" b="0" i="0" u="none" strike="noStrike" kern="1200" cap="none" spc="0" normalizeH="0" baseline="0" noProof="0" dirty="0">
                <a:ln>
                  <a:noFill/>
                </a:ln>
                <a:solidFill>
                  <a:srgbClr val="1F1F1F"/>
                </a:solidFill>
                <a:effectLst/>
                <a:uLnTx/>
                <a:uFillTx/>
                <a:latin typeface="Calibri" panose="020F0502020204030204" pitchFamily="34" charset="0"/>
                <a:ea typeface="Calibri" panose="020F0502020204030204" pitchFamily="34" charset="0"/>
                <a:cs typeface="Times New Roman" panose="02020603050405020304" pitchFamily="18" charset="0"/>
              </a:rPr>
              <a:t>transformer is specifically </a:t>
            </a:r>
            <a:r>
              <a:rPr lang="en-US" sz="1800" kern="1200" dirty="0">
                <a:solidFill>
                  <a:srgbClr val="1F1F1F"/>
                </a:solidFill>
                <a:latin typeface="Calibri" panose="020F0502020204030204" pitchFamily="34" charset="0"/>
              </a:rPr>
              <a:t>manufactured to exact</a:t>
            </a:r>
            <a:r>
              <a:rPr kumimoji="0" lang="en-US" sz="1200" b="0" i="0" u="none" strike="noStrike" kern="1200" cap="none" spc="0" normalizeH="0" baseline="0" noProof="0" dirty="0">
                <a:ln>
                  <a:noFill/>
                </a:ln>
                <a:solidFill>
                  <a:srgbClr val="1F1F1F"/>
                </a:solidFill>
                <a:effectLst/>
                <a:uLnTx/>
                <a:uFillTx/>
                <a:latin typeface="Calibri" panose="020F0502020204030204" pitchFamily="34" charset="0"/>
                <a:ea typeface="Calibri" panose="020F0502020204030204" pitchFamily="34" charset="0"/>
                <a:cs typeface="Times New Roman" panose="02020603050405020304" pitchFamily="18" charset="0"/>
              </a:rPr>
              <a:t> customer's specifications for precise placement within the grid, - certainly are not one-size-fits-all. Maintaining large spare inventory would be unfeasibly expensive and extensive.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F1F"/>
                </a:solidFill>
                <a:effectLst/>
                <a:uLnTx/>
                <a:uFillTx/>
                <a:latin typeface="Calibri" panose="020F0502020204030204" pitchFamily="34" charset="0"/>
                <a:ea typeface="Calibri" panose="020F0502020204030204" pitchFamily="34" charset="0"/>
                <a:cs typeface="Times New Roman" panose="02020603050405020304" pitchFamily="18" charset="0"/>
              </a:rPr>
              <a:t>     We’ll touch more on this with some upcoming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034" rtl="0" eaLnBrk="1" fontAlgn="auto" latinLnBrk="0" hangingPunct="1">
              <a:lnSpc>
                <a:spcPct val="100000"/>
              </a:lnSpc>
              <a:spcBef>
                <a:spcPts val="0"/>
              </a:spcBef>
              <a:spcAft>
                <a:spcPts val="0"/>
              </a:spcAft>
              <a:buClrTx/>
              <a:buSzPct val="25000"/>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defTabSz="914034">
              <a:buSzPct val="25000"/>
              <a:defRPr/>
            </a:pPr>
            <a:endParaRPr lang="en-US" dirty="0"/>
          </a:p>
        </p:txBody>
      </p:sp>
      <p:sp>
        <p:nvSpPr>
          <p:cNvPr id="4" name="Slide Number Placeholder 3"/>
          <p:cNvSpPr>
            <a:spLocks noGrp="1"/>
          </p:cNvSpPr>
          <p:nvPr>
            <p:ph type="sldNum" sz="quarter" idx="5"/>
          </p:nvPr>
        </p:nvSpPr>
        <p:spPr/>
        <p:txBody>
          <a:bodyPr/>
          <a:lstStyle/>
          <a:p>
            <a:pPr defTabSz="914034">
              <a:defRPr/>
            </a:pPr>
            <a:fld id="{B924E0B7-E475-4098-8079-E42DA8E32DB0}" type="slidenum">
              <a:rPr lang="en-US">
                <a:solidFill>
                  <a:prstClr val="black"/>
                </a:solidFill>
                <a:latin typeface="Calibri" panose="020F0502020204030204"/>
              </a:rPr>
              <a:pPr defTabSz="91403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120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594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Calibri"/>
                <a:cs typeface="Calibri"/>
                <a:sym typeface="Calibri"/>
              </a:rPr>
              <a:t>     The electric industries total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reliance on these automated monitoring and control systems have made them more vulnerable today that ever before, as they are linked to Internet functions and therefore susceptible to outside manipulation via Cyber-attacks and most unquestionably vulnerable to attacks within the electromagnetic spectrum.</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Calibri"/>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Comprised of thousands of microchip-based interactive SCADA systems, the control centers that keep the power grid operating would be disrupted and damaged.  And without preplanning, repairs would nearly impossible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SCADA devices provide continuity and system functioning from generation to you, and provides real time measurements from substations and sends control signals to equipment such as circuit breakers and other control systems.  Very few organizations maintain ANALOG (manual) systems, which I believe are preferable, and less susceptible to damage.</a:t>
            </a:r>
          </a:p>
          <a:p>
            <a:pPr marL="0" marR="0" lvl="0" indent="0" algn="l" defTabSz="95594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034" rtl="0" eaLnBrk="1" fontAlgn="auto" latinLnBrk="0" hangingPunct="1">
              <a:lnSpc>
                <a:spcPct val="100000"/>
              </a:lnSpc>
              <a:spcBef>
                <a:spcPts val="0"/>
              </a:spcBef>
              <a:spcAft>
                <a:spcPts val="0"/>
              </a:spcAft>
              <a:buClrTx/>
              <a:buSzPct val="25000"/>
              <a:buFontTx/>
              <a:buNone/>
              <a:tabLst/>
              <a:defRPr/>
            </a:pPr>
            <a:r>
              <a:rPr kumimoji="0" lang="en-GB" sz="1200" b="1" i="0" u="sng" strike="noStrike" kern="1200" cap="none" spc="0" normalizeH="0" baseline="0" noProof="0" dirty="0">
                <a:ln>
                  <a:noFill/>
                </a:ln>
                <a:solidFill>
                  <a:srgbClr val="000000"/>
                </a:solidFill>
                <a:effectLst/>
                <a:uLnTx/>
                <a:uFillTx/>
                <a:latin typeface="Calibri"/>
                <a:ea typeface="+mn-ea"/>
                <a:cs typeface="Calibri"/>
                <a:sym typeface="Calibri"/>
              </a:rPr>
              <a:t>My bottom line</a:t>
            </a:r>
            <a:r>
              <a:rPr kumimoji="0" lang="en-GB" sz="1200" b="1" i="0" u="none" strike="noStrike" kern="1200" cap="none" spc="0" normalizeH="0" baseline="0" noProof="0" dirty="0">
                <a:ln>
                  <a:noFill/>
                </a:ln>
                <a:solidFill>
                  <a:srgbClr val="000000"/>
                </a:solidFill>
                <a:effectLst/>
                <a:uLnTx/>
                <a:uFillTx/>
                <a:latin typeface="Calibri"/>
                <a:ea typeface="+mn-ea"/>
                <a:cs typeface="Calibri"/>
                <a:sym typeface="Calibri"/>
              </a:rPr>
              <a:t>: we have the technology available right now to protect SCADA systems but have not done so.</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C35305FA-DFAD-4068-8625-79255032B140}" type="slidenum">
              <a:rPr lang="en-US" smtClean="0"/>
              <a:t>27</a:t>
            </a:fld>
            <a:endParaRPr lang="en-US" dirty="0"/>
          </a:p>
        </p:txBody>
      </p:sp>
    </p:spTree>
    <p:extLst>
      <p:ext uri="{BB962C8B-B14F-4D97-AF65-F5344CB8AC3E}">
        <p14:creationId xmlns:p14="http://schemas.microsoft.com/office/powerpoint/2010/main" val="1477975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t>“Therefore, the skillful leader subdues the enemy’s troops without any fighting; he captures their cities without laying siege to them; he overthrows their kingdom without lengthy operations in the field.” --  Chapter 3, The Art of War, Sun Tzu</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That’s right, they just unplug our power.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Again, I need you to remain focused on </a:t>
            </a:r>
            <a:r>
              <a:rPr kumimoji="0" lang="en-US" sz="12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Beyond Designed-Base</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level events of which there are no plans or existing procedures to assist in your recovery, unlike lesser disasters.  </a:t>
            </a: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According to former FEMA Director Craig Fugate, “if the grid is significantly damaged, </a:t>
            </a: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restoration could take months to years.”  </a:t>
            </a:r>
          </a:p>
          <a:p>
            <a:pPr marL="0" marR="0" lvl="0" indent="0" algn="l" defTabSz="914034" rtl="0" eaLnBrk="1" fontAlgn="auto" latinLnBrk="0" hangingPunct="1">
              <a:lnSpc>
                <a:spcPct val="100000"/>
              </a:lnSpc>
              <a:spcBef>
                <a:spcPts val="0"/>
              </a:spcBef>
              <a:spcAft>
                <a:spcPts val="1799"/>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Let me make one more point that is important when discussing threats, as from my viewpoint </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there is a marked differentiation between a </a:t>
            </a: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Weapon of Mass Destruction (WMD) </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and a </a:t>
            </a: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Weapon of Mass Effects (WME) </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with respect to the eventual extent of physical destruction and death, – as both are inexorably linked to Time.  Simply speaking, in a </a:t>
            </a: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WMD</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scenario such as a Nuclear surface/ground attack, most deaths will be instantaneous (e.g., Hiroshima/Nagasaki) in which people died directly from the attack or very shortly afterwards due to radiation.  However, in a </a:t>
            </a: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WME</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scenario such as a High-altitude Nuclear burst 40-400 kilometers in our atmosphere, a massive Solar Geomagnetic event, or a coordinated Cyber attack, will initially result in a minimal number of immediate and direct deaths. Still, over discrete periods of TIME, casualties will drastically increase (for reasons we’ll discuss later) due to “cascading effects” on other Critical Infrastructures that rely on assured electrical power to function.</a:t>
            </a:r>
          </a:p>
          <a:p>
            <a:pPr marL="0" marR="0" lvl="0" indent="0" algn="l" defTabSz="914034" rtl="0" eaLnBrk="1" fontAlgn="auto" latinLnBrk="0" hangingPunct="1">
              <a:lnSpc>
                <a:spcPct val="100000"/>
              </a:lnSpc>
              <a:spcBef>
                <a:spcPts val="0"/>
              </a:spcBef>
              <a:spcAft>
                <a:spcPts val="1799"/>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endParaRPr>
          </a:p>
          <a:p>
            <a:pPr marL="0" marR="0" lvl="0" indent="0" algn="l" defTabSz="914034" rtl="0" eaLnBrk="1" fontAlgn="auto" latinLnBrk="0" hangingPunct="1">
              <a:lnSpc>
                <a:spcPct val="100000"/>
              </a:lnSpc>
              <a:spcBef>
                <a:spcPts val="0"/>
              </a:spcBef>
              <a:spcAft>
                <a:spcPts val="1799"/>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a:t>
            </a: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As eloquently stated by Dr. Peter Vincent Pry, Director of the Task Force on Homeland and National Security, "EMP is a high tech means of killing millions of people the old-fashioned way, – through starvation, disease and societal collapse.“</a:t>
            </a:r>
          </a:p>
          <a:p>
            <a:pPr marL="0" marR="0" lvl="0" indent="0" algn="l" defTabSz="914034" rtl="0" eaLnBrk="1" fontAlgn="auto" latinLnBrk="0" hangingPunct="1">
              <a:lnSpc>
                <a:spcPct val="100000"/>
              </a:lnSpc>
              <a:spcBef>
                <a:spcPts val="0"/>
              </a:spcBef>
              <a:spcAft>
                <a:spcPts val="1799"/>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endParaRPr>
          </a:p>
          <a:p>
            <a:pPr marL="0" marR="0" lvl="0" indent="0" algn="l" defTabSz="914034" rtl="0" eaLnBrk="1" fontAlgn="auto" latinLnBrk="0" hangingPunct="1">
              <a:lnSpc>
                <a:spcPct val="100000"/>
              </a:lnSpc>
              <a:spcBef>
                <a:spcPts val="0"/>
              </a:spcBef>
              <a:spcAft>
                <a:spcPts val="1799"/>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a:t>
            </a:r>
            <a:r>
              <a:rPr kumimoji="0" lang="en-US" sz="1200" b="1" i="0" u="sng"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My Bottom line</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a:t>
            </a: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tremendously</a:t>
            </a: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 </a:t>
            </a:r>
            <a:r>
              <a:rPr kumimoji="0" lang="en-US" sz="120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more lives will be lost due to a WME.  </a:t>
            </a:r>
          </a:p>
          <a:p>
            <a:pPr>
              <a:lnSpc>
                <a:spcPct val="107000"/>
              </a:lnSpc>
            </a:pPr>
            <a:endParaRPr lang="en-US" b="1"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28</a:t>
            </a:fld>
            <a:endParaRPr lang="en-US" dirty="0"/>
          </a:p>
        </p:txBody>
      </p:sp>
    </p:spTree>
    <p:extLst>
      <p:ext uri="{BB962C8B-B14F-4D97-AF65-F5344CB8AC3E}">
        <p14:creationId xmlns:p14="http://schemas.microsoft.com/office/powerpoint/2010/main" val="3253612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     In my meager 12 years of being involved in the fight to protect electric grid it has become readily apparent to me that our federal and state elected officials, including emergency managers, have chosen not to “alarm” the American public concerning threats in which we have no defense or control over.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     While on faculty at the Army War College I remember a visiting General Officer guest lecturer from NSA/Cyber Command who gave an unclassified lecture to students and guests on existing Cyber threats, followed by the usual Q&amp;A, when the last question was asked </a:t>
            </a:r>
            <a:r>
              <a:rPr kumimoji="0" lang="en-US" sz="1200" b="1"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“What keeps you awake at night?” Immediately the speaker excitedly proclaimed, “a HEMP, a high-altitude nuclear burst over the central part of Kansas, that will take out our entire electric grid, – and we’re screwed.” </a:t>
            </a: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mn-cs"/>
              </a:rPr>
              <a:t>Think on this, - stated </a:t>
            </a:r>
            <a:r>
              <a:rPr kumimoji="0" lang="en-US" sz="1200" b="0" i="0" u="none" strike="noStrike" kern="1200" cap="none" spc="0" normalizeH="0" baseline="0" noProof="0" dirty="0">
                <a:ln>
                  <a:noFill/>
                </a:ln>
                <a:solidFill>
                  <a:srgbClr val="2A2A2A"/>
                </a:solidFill>
                <a:effectLst/>
                <a:uLnTx/>
                <a:uFillTx/>
                <a:latin typeface="Georgia" panose="02040502050405020303" pitchFamily="18" charset="0"/>
                <a:ea typeface="+mn-ea"/>
                <a:cs typeface="+mn-cs"/>
              </a:rPr>
              <a:t>military doctrines of Russia, China, North Korea, and Iran describe an EMP attack in their wartime doctrine that I characterize as ‘prepatory fire.’  But be assured, any enemy will surely use additional means simultaneously including debilitating Cyber and Physical.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2A2A"/>
                </a:solidFill>
                <a:effectLst/>
                <a:uLnTx/>
                <a:uFillTx/>
                <a:latin typeface="Georgia" panose="02040502050405020303" pitchFamily="18" charset="0"/>
                <a:ea typeface="+mn-ea"/>
                <a:cs typeface="+mn-cs"/>
              </a:rPr>
              <a:t>    Another truth, - </a:t>
            </a:r>
            <a:r>
              <a:rPr kumimoji="0" lang="en-US" sz="1200" b="1" i="0" u="none" strike="noStrike" kern="1200" cap="none" spc="0" normalizeH="0" baseline="0" noProof="0" dirty="0">
                <a:ln>
                  <a:noFill/>
                </a:ln>
                <a:solidFill>
                  <a:srgbClr val="2A2A2A"/>
                </a:solidFill>
                <a:effectLst/>
                <a:uLnTx/>
                <a:uFillTx/>
                <a:latin typeface="Georgia" panose="02040502050405020303" pitchFamily="18" charset="0"/>
                <a:ea typeface="+mn-ea"/>
                <a:cs typeface="+mn-cs"/>
              </a:rPr>
              <a:t>China has protected itself from EMP.  Our Homeland has not.  </a:t>
            </a:r>
          </a:p>
          <a:p>
            <a:pPr marL="0" marR="0" lvl="0" indent="0" algn="l" defTabSz="914400" rtl="0" eaLnBrk="1" fontAlgn="auto" latinLnBrk="0" hangingPunct="1">
              <a:lnSpc>
                <a:spcPts val="2400"/>
              </a:lnSpc>
              <a:spcBef>
                <a:spcPts val="0"/>
              </a:spcBef>
              <a:spcAft>
                <a:spcPts val="900"/>
              </a:spcAft>
              <a:buClrTx/>
              <a:buSzTx/>
              <a:buFontTx/>
              <a:buNone/>
              <a:tabLst/>
              <a:defRPr/>
            </a:pPr>
            <a:r>
              <a:rPr kumimoji="0" lang="en-US" sz="1200" b="0" i="0" u="none" strike="noStrike" kern="1200" cap="none" spc="0" normalizeH="0" baseline="0" noProof="0" dirty="0">
                <a:ln>
                  <a:noFill/>
                </a:ln>
                <a:solidFill>
                  <a:srgbClr val="2A2A2A"/>
                </a:solidFill>
                <a:effectLst/>
                <a:uLnTx/>
                <a:uFillTx/>
                <a:latin typeface="Georgia" panose="02040502050405020303" pitchFamily="18" charset="0"/>
                <a:ea typeface="+mn-ea"/>
                <a:cs typeface="+mn-cs"/>
              </a:rPr>
              <a:t>    The EMP Commission has warned "Although it is very difficult to predict exactly which electronic systems would be upset, damaged, or destroyed by an EMP attack, with certainty massive disruption and damage will be inflicted on unprotected electronics within the EMP field and, because of cascading failures, far beyond.  EMP is analogous to carpet bombing or an artillery barrage that causes massive random damage that is specifically difficult to predict, but reliably catastrophic in its macro-effects."</a:t>
            </a:r>
            <a:endParaRPr lang="en-US" b="1"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2E1F6-AA3D-433D-8307-36E740B95F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03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Right up front I need to impress upon you that I’m not here to discuss what I term ‘normal’ disasters that our Homeland experiences multiple times a year from tornado’s, floods, hurricanes and other disasters which are routinely dealt with very efficiently by local 1</a:t>
            </a:r>
            <a:r>
              <a:rPr kumimoji="0" lang="en-US" sz="12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Responders, State Emergency Managers, FEMA and even our military, when necessary, – but rather to focus you on threat vectors that are capable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this present time,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of initiating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catastrophic</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degradation or destruction of life-sustaining electric power for several weeks, months, or longer. </a:t>
            </a:r>
          </a:p>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 know it looks like a tremendous number of slides, as normally I usually present this information using about 15 slides or less for in-person presentations of normally an hour. But due to Pandemic difficulties, myself and many of my colleagues in this fight have not been able to present in-person, as we now resorted to ZOOM discussions which basically result in talking amongst ourselves.  I want to provide you with crucial information which I am assured that neither your government, or especially the electric industry, has informed you of.  </a:t>
            </a:r>
            <a:endPar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Slide Number Placeholder 3"/>
          <p:cNvSpPr>
            <a:spLocks noGrp="1"/>
          </p:cNvSpPr>
          <p:nvPr>
            <p:ph type="sldNum" sz="quarter" idx="10"/>
          </p:nvPr>
        </p:nvSpPr>
        <p:spPr/>
        <p:txBody>
          <a:bodyPr/>
          <a:lstStyle/>
          <a:p>
            <a:fld id="{E512E1F6-AA3D-433D-8307-36E740B95F25}" type="slidenum">
              <a:rPr lang="en-US" smtClean="0"/>
              <a:pPr/>
              <a:t>3</a:t>
            </a:fld>
            <a:endParaRPr lang="en-US" dirty="0"/>
          </a:p>
        </p:txBody>
      </p:sp>
    </p:spTree>
    <p:extLst>
      <p:ext uri="{BB962C8B-B14F-4D97-AF65-F5344CB8AC3E}">
        <p14:creationId xmlns:p14="http://schemas.microsoft.com/office/powerpoint/2010/main" val="2471560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EMPs were known to be produced since the earliest days of nuclear weapons testing; however, the magnitude and significance of the EMP and its effects were not fully realized.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Nuclear high-altitude EMP will exhibit all three pulses, whereas a solar GMD/GIC will principally initiate propagate an E3 lingering pulse. </a:t>
            </a:r>
          </a:p>
          <a:p>
            <a:pPr marL="0" marR="0">
              <a:lnSpc>
                <a:spcPts val="1800"/>
              </a:lnSpc>
              <a:spcBef>
                <a:spcPts val="0"/>
              </a:spcBef>
              <a:spcAft>
                <a:spcPts val="800"/>
              </a:spcAft>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As Dr. Peter Vincent Pry has noted “</a:t>
            </a:r>
            <a:r>
              <a:rPr lang="en-US" sz="120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super nuke would inject 200,000 volts into the system in a nanosecond.  But this can be protected against with a scaled-up surge arrestor.  They have to be faster than lightning surge arrestors – which are too slow.  The E1 pulse goes right through before it can be shut down. You need a faster and more robust surge arrestor that would deal with E1 and E3 effects</a:t>
            </a:r>
            <a:r>
              <a:rPr lang="en-US" sz="12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ts val="1800"/>
              </a:lnSpc>
              <a:spcBef>
                <a:spcPts val="0"/>
              </a:spcBef>
              <a:spcAft>
                <a:spcPts val="800"/>
              </a:spcAft>
            </a:pPr>
            <a:r>
              <a:rPr lang="en-US" sz="12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30</a:t>
            </a:fld>
            <a:endParaRPr lang="en-US" dirty="0"/>
          </a:p>
        </p:txBody>
      </p:sp>
    </p:spTree>
    <p:extLst>
      <p:ext uri="{BB962C8B-B14F-4D97-AF65-F5344CB8AC3E}">
        <p14:creationId xmlns:p14="http://schemas.microsoft.com/office/powerpoint/2010/main" val="3397605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dirty="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slide depicts the radius from a high-altitude nuclear burst at different heights, as an EMP has the capability of disrupting electric power generation, transmission, distribution and control systems, and further disable or destroy many elements of the remaining Critical Infrastructures supporting everyday life in America, Canada, and major portions of Mexico. Remember the statement from the Army General at the Army War College presentation mentioned earlier?</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1717"/>
                </a:solidFill>
                <a:effectLst/>
                <a:uLnTx/>
                <a:uFillTx/>
                <a:latin typeface="Times New Roman" panose="02020603050405020304" pitchFamily="18" charset="0"/>
                <a:ea typeface="+mn-ea"/>
                <a:cs typeface="Times New Roman" panose="02020603050405020304" pitchFamily="18" charset="0"/>
              </a:rPr>
              <a:t>     There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 be horrific damage to critical SCADA control systems, commercial computers, circuit breakers, transformers, undersea cables (yes, even fiber-optic), generators, transmission power lines, data banks and so much more, – which will require critical repairs/replacements which will not be forthcoming, or even planned for at this time.  </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the danger is not only in generation and distribution, as YOU and your need for electric power must be operating to create the LOAD that is critical to </a:t>
            </a:r>
            <a:r>
              <a:rPr kumimoji="0" lang="en-US" sz="1200" b="0" i="0" u="none" strike="noStrike" kern="1200" cap="none" spc="0" normalizeH="0" baseline="0" noProof="0" dirty="0">
                <a:ln>
                  <a:noFill/>
                </a:ln>
                <a:solidFill>
                  <a:prstClr val="black"/>
                </a:solidFill>
                <a:effectLst/>
                <a:uLnTx/>
                <a:uFillTx/>
                <a:latin typeface="+mn-lt"/>
                <a:ea typeface="+mn-ea"/>
                <a:cs typeface="+mn-cs"/>
              </a:rPr>
              <a:t>maintain balance of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power.  </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914034">
              <a:defRPr/>
            </a:pPr>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31</a:t>
            </a:fld>
            <a:endParaRPr lang="en-US" dirty="0"/>
          </a:p>
        </p:txBody>
      </p:sp>
    </p:spTree>
    <p:extLst>
      <p:ext uri="{BB962C8B-B14F-4D97-AF65-F5344CB8AC3E}">
        <p14:creationId xmlns:p14="http://schemas.microsoft.com/office/powerpoint/2010/main" val="492418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 most destructive portion of a High-Altitude Nuclear Burst (HEMP) occurs rapidly, as indicated on the Red line, from a Picosecond E1 pulse (1 Billionth of a second) to an E3 Ground Induced Current (GIC) pulse lasting longer.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Certain degradation/destruction of electrical equipment components and devices will be immediate.  However, the most devastating toll will </a:t>
            </a: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take place over time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as the other 15 Critical Infrastructures, after a relatively short period of time, will suffer from devastating “cascading effects” as they are distressed due to loss/destruction of ENERGY/Electricity.  That, and that alone, will determine the timeline from disaster to catastrophe and consequently the number of deaths due to disease, starvation, and no rule of law which will encompass all urban, suburban, or rural communities.  Certainly not a good time to live in a densely populated urban 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Blue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line indicates a point after detonation/burst in which mitigation/protection takes place for military </a:t>
            </a:r>
            <a:r>
              <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strategic level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equipment from protections developed under Military Standard (MIL-STD) 188-125 to remain operational within the 50 kV per meter range.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We civilian don’t have these protections but your military does.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As far as the protected status for FEMA equipment and strategic communications don't know, but I hold little confidence that they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Black</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line indicates "MIL-1898-125 EMP standard protection and military bases, it remains a guiding document for EMP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Green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line Indicates the point where a device called Bi-tron, developed by Advanced Fusion System, has the capability to divert an E1 post to ground within 100 ps (a pico-second is one Trillionth of a second) which they have had it for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2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My bottom line</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Essentially, we have a Damocles Sword hanging over our Homeland.  And not just Nuclear EMP.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NNEMP</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Nonnuclear EMP, initiated by Intentional Electromagnetic Interference (EMI) or Remote Frequency (RF) has </a:t>
            </a:r>
            <a:r>
              <a:rPr lang="en-US" b="0" i="0" dirty="0">
                <a:solidFill>
                  <a:srgbClr val="202122"/>
                </a:solidFill>
                <a:effectLst/>
                <a:latin typeface="Arial" panose="020B0604020202020204" pitchFamily="34" charset="0"/>
              </a:rPr>
              <a:t>limited range but allows finer target discrimination sufficient for certain terrorist or military operations.</a:t>
            </a:r>
            <a:endParaRPr lang="en-US" b="1" dirty="0"/>
          </a:p>
        </p:txBody>
      </p:sp>
      <p:sp>
        <p:nvSpPr>
          <p:cNvPr id="4" name="Slide Number Placeholder 3"/>
          <p:cNvSpPr>
            <a:spLocks noGrp="1"/>
          </p:cNvSpPr>
          <p:nvPr>
            <p:ph type="sldNum" sz="quarter" idx="5"/>
          </p:nvPr>
        </p:nvSpPr>
        <p:spPr/>
        <p:txBody>
          <a:bodyPr/>
          <a:lstStyle/>
          <a:p>
            <a:fld id="{C35305FA-DFAD-4068-8625-79255032B140}" type="slidenum">
              <a:rPr lang="en-US" smtClean="0"/>
              <a:t>32</a:t>
            </a:fld>
            <a:endParaRPr lang="en-US" dirty="0"/>
          </a:p>
        </p:txBody>
      </p:sp>
    </p:spTree>
    <p:extLst>
      <p:ext uri="{BB962C8B-B14F-4D97-AF65-F5344CB8AC3E}">
        <p14:creationId xmlns:p14="http://schemas.microsoft.com/office/powerpoint/2010/main" val="952367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Dr. Pry’s statement sums up quite well this entire presentation with the point that should be readily recognized at this time, - that if our military infrastructure can be protected/hardened, why can’t the civilian electric critical infrastructure segment be also? Your military has conducted numerous tests and have been hardening the systems against these threats for decades.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 conference with U.S. and Russian scientists in 1994, Russian scientists shared information on the results of a Nuclear test over an industrial area in Kazakhstan, with a population of 148,000, as they wanted to determine the characteristics of EMP pulses on an actual target set to document how systems could survive. </a:t>
            </a:r>
            <a:r>
              <a:rPr kumimoji="0" lang="en-US" sz="1800" b="1" i="1" u="none" strike="noStrike" kern="1200" cap="none" spc="0" normalizeH="0" baseline="0" noProof="0" dirty="0">
                <a:ln>
                  <a:noFill/>
                </a:ln>
                <a:solidFill>
                  <a:prstClr val="white"/>
                </a:solidFill>
                <a:effectLst/>
                <a:uLnTx/>
                <a:uFillTx/>
                <a:latin typeface="Century Gothic" panose="020B0502020202020204"/>
                <a:ea typeface="+mn-ea"/>
                <a:cs typeface="+mn-cs"/>
              </a:rPr>
              <a:t>They didn’t,</a:t>
            </a:r>
            <a:r>
              <a:rPr kumimoji="0" lang="en-US" sz="1800" b="0" i="1"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as </a:t>
            </a:r>
            <a:r>
              <a:rPr lang="en-US" sz="2800" b="0" i="0" dirty="0">
                <a:solidFill>
                  <a:srgbClr val="000000"/>
                </a:solidFill>
                <a:effectLst/>
                <a:latin typeface="Arial" panose="020B0604020202020204" pitchFamily="34" charset="0"/>
              </a:rPr>
              <a:t>it knocked out a buried 600-kilometer power line; fires were reported in the city's electrical power plant; diesel generators failed as did transmission lines.  </a:t>
            </a:r>
            <a:endParaRPr kumimoji="0" lang="en-US" sz="1800" b="0"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We aren’t as barbaric as the Russians, as we have never tested equipment in an equivalent fashion in the United States over a populated area, - but we did detonate a </a:t>
            </a:r>
            <a:r>
              <a:rPr kumimoji="0" lang="en-US" sz="12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1.4 megaton fusion bomb 250 miles </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over the Johnson Atoll in the Pacific </a:t>
            </a:r>
            <a:r>
              <a:rPr kumimoji="0" lang="en-US" sz="12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on July 9, 1962 called </a:t>
            </a:r>
            <a:r>
              <a:rPr kumimoji="0" lang="en-US" sz="1200" b="1"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Starfish</a:t>
            </a:r>
            <a:r>
              <a:rPr kumimoji="0" lang="en-US" sz="12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t>
            </a:r>
            <a:r>
              <a:rPr kumimoji="0" lang="en-US" sz="1200" b="1"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Prime,</a:t>
            </a:r>
            <a:r>
              <a:rPr kumimoji="0" lang="en-US" sz="12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in which the flash was seen 900 miles away through heavy cloud cover from Honolulu. The blast triggered an Electromagnetic Pulse resulting in radios and telephones to stop working, and strings of streetlights on the island of Oahu failed. It also damaged, over months, six satellites that were rendered inoperable. Certainly not significant damage, but if we had an occurrence like that now, with our present level of sophisticated electronics is exponentially greater than in 1962, – we are devastatingly more susceptible and vulnerable a thousand times more.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610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North Korea (NOKO) lofted two satellites with the KMS 3-2 in 2012, and later the KMS 4 in 2016, both traveling at 400 km (the optimum level for detonation) that are orbiting over our Homeland right now on a regular basis.  Worse yet, they approach our Homeland from the South where we have absolutely no Aegis land-based or sea missile intercept platforms, or any other means of detection or intercept.  Iran has also successfully lofted a satellite in a similar trajectory.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This type of attack would be to their advantage as we’ll have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little or no early warning before, and doubtful retaliation as we may not be able to confirm attribution in a timely manner as to who initiated the attack.</a:t>
            </a:r>
          </a:p>
          <a:p>
            <a:r>
              <a:rPr lang="en-US" b="1" dirty="0"/>
              <a:t>     In their present state of existence, does NOKO really need an</a:t>
            </a:r>
            <a:r>
              <a:rPr lang="en-US" b="1" baseline="0" dirty="0"/>
              <a:t> orbiting weather satellite over the U.S. and Canada?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2E1F6-AA3D-433D-8307-36E740B95F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331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This slide indicates the trajectory of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Iran’s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recent lofting of their Nour satellite.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Do we know if any of these satellites have a nuclear capability to detonate in our atmosphere? No, not for sure, but in my judgement and zeal for protection, - always plan for "the worst-case situation."  Then again, it's approaching from our southern coast, of which we have no defensive intercept capability anyway  So don’t worry about it, right?  Let’s just give them more money and lift sanctions</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I may be just an old retired military guy, but when the enemy openly  states they are going to kill you, - believe them.</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5305FA-DFAD-4068-8625-79255032B140}" type="slidenum">
              <a:rPr lang="en-US" smtClean="0"/>
              <a:t>35</a:t>
            </a:fld>
            <a:endParaRPr lang="en-US" dirty="0"/>
          </a:p>
        </p:txBody>
      </p:sp>
    </p:spTree>
    <p:extLst>
      <p:ext uri="{BB962C8B-B14F-4D97-AF65-F5344CB8AC3E}">
        <p14:creationId xmlns:p14="http://schemas.microsoft.com/office/powerpoint/2010/main" val="300181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727" marR="0" lvl="0" indent="0" algn="l" defTabSz="914400" rtl="0" eaLnBrk="1" fontAlgn="auto" latinLnBrk="0" hangingPunct="1">
              <a:lnSpc>
                <a:spcPct val="100000"/>
              </a:lnSpc>
              <a:spcBef>
                <a:spcPct val="20000"/>
              </a:spcBef>
              <a:spcAft>
                <a:spcPts val="618"/>
              </a:spcAft>
              <a:buClr>
                <a:srgbClr val="F57921"/>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Shown in the upper left is the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Arial" pitchFamily="34" charset="0"/>
              </a:rPr>
              <a:t>CHAMP,</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Remotely Piloted Vehicle (Drone) that produces a Non-Nuclear EMP field to attack wide area targets.  You can be well assured that potential enemy nations have a similar type delivery platform and, in the case of Russia and China, most likely have the capability to protect their equipment and Command and Control.    </a:t>
            </a:r>
          </a:p>
          <a:p>
            <a:pPr marL="117727" marR="0" lvl="0" indent="0" algn="l" defTabSz="914400" rtl="0" eaLnBrk="1" fontAlgn="auto" latinLnBrk="0" hangingPunct="1">
              <a:lnSpc>
                <a:spcPct val="100000"/>
              </a:lnSpc>
              <a:spcBef>
                <a:spcPct val="20000"/>
              </a:spcBef>
              <a:spcAft>
                <a:spcPts val="618"/>
              </a:spcAft>
              <a:buClr>
                <a:srgbClr val="F57921"/>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In the upper right portion is a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Arial" pitchFamily="34" charset="0"/>
              </a:rPr>
              <a:t>vehicle mounted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device that may look familiar, as it was portrayed in the movie “Ocean’s Eleven” to disable the Bellagio casino so it could be robbed. Present devices have greater refinement and extreme kilovolts.</a:t>
            </a:r>
          </a:p>
          <a:p>
            <a:pPr marL="117727" marR="0" lvl="0" indent="0" algn="l" defTabSz="914400" rtl="0" eaLnBrk="1" fontAlgn="auto" latinLnBrk="0" hangingPunct="1">
              <a:lnSpc>
                <a:spcPct val="100000"/>
              </a:lnSpc>
              <a:spcBef>
                <a:spcPct val="20000"/>
              </a:spcBef>
              <a:spcAft>
                <a:spcPts val="618"/>
              </a:spcAft>
              <a:buClr>
                <a:srgbClr val="F57921"/>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The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Arial" pitchFamily="34" charset="0"/>
              </a:rPr>
              <a:t>briefcase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design is a relatively simple hand carried weapon that is available for purchase right now in the United States.</a:t>
            </a:r>
          </a:p>
          <a:p>
            <a:pPr marL="117727" marR="0" lvl="0" indent="0" algn="l" defTabSz="914400" rtl="0" eaLnBrk="1" fontAlgn="auto" latinLnBrk="0" hangingPunct="1">
              <a:lnSpc>
                <a:spcPct val="100000"/>
              </a:lnSpc>
              <a:spcBef>
                <a:spcPct val="20000"/>
              </a:spcBef>
              <a:spcAft>
                <a:spcPts val="618"/>
              </a:spcAft>
              <a:buClr>
                <a:srgbClr val="F57921"/>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Except for the CHAMP, these are not overly sophisticated weapons platforms, and can be manufactured by any criminal element, or sleeper cells within the U.S. from Iran or other threat nations, or groups such al-Qaeda, Antifa or ISIS.</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Dr. Bill Joyce, Chairman and CEO of Advanced Fusion Systems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which manufactures successful protective devices for our electric grid)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stated, “I think when people understand how, and I hate to say easily, you can make one of these pulse devices, I’m afraid we’re going to find out that’s not an event with low probability; it’s an event with very high probability as it’s not too far down the path.”</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W</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orse yet, there are arguably at least 51 missing nuclear weapons worldwide which could potentially fall into the wrong hands. </a:t>
            </a:r>
          </a:p>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C35305FA-DFAD-4068-8625-79255032B140}" type="slidenum">
              <a:rPr lang="en-US" smtClean="0"/>
              <a:t>36</a:t>
            </a:fld>
            <a:endParaRPr lang="en-US" dirty="0"/>
          </a:p>
        </p:txBody>
      </p:sp>
    </p:spTree>
    <p:extLst>
      <p:ext uri="{BB962C8B-B14F-4D97-AF65-F5344CB8AC3E}">
        <p14:creationId xmlns:p14="http://schemas.microsoft.com/office/powerpoint/2010/main" val="2568314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Nuclear Power Plant (NPP) electric generation is one of the safest and cleanest source of electric power, but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all NPP’s require the continuous outside power of a full-up electric grid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Therefore, many NPP’s are at risk for simultaneous melt down due a loss of continued and crucial outside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There are ~98 nuclear reactors operating in 30 US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There will be further second order effects of degradation and damage to NPP from a nuclear attack will affect switchyard transformers, Emergency Diesel Generators (EDG), SCADA control systems, motorized pumps, and communications.  Further effects over TIME will include loss of essential workforce (may choose to be home with their families), inability to get to the plant, or the lack of specified cross training for workers remaining on station.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37</a:t>
            </a:fld>
            <a:endParaRPr lang="en-US" dirty="0"/>
          </a:p>
        </p:txBody>
      </p:sp>
    </p:spTree>
    <p:extLst>
      <p:ext uri="{BB962C8B-B14F-4D97-AF65-F5344CB8AC3E}">
        <p14:creationId xmlns:p14="http://schemas.microsoft.com/office/powerpoint/2010/main" val="1410650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dirty="0"/>
              <a:t>     To assure power with the loss of outside grid power,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Nuclear power plants have 2 or possibly 3 EDGs, most with a 95% reliability standard essential to keep the NPP continuity and cooling systems for the core and spent fuel pool constant. Initially battery power may last about 48 hours, followed by these EDG’s fueled by Diesel.  The Nuclear Regulatory Commission (NRC) dictates that NPP’s must have ~7 days of supply of Diesel fuel on hand.  </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Therefore, the problem exists in that the NRC’s present plan states that the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U.S. Army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has been tasked to refuel NPP Diesel fuel storage tanks for assured operation. </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risks in planning for this support will be discussed shortly, with respect to at least Fuel availability and Personnel.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But here’s a h</a:t>
            </a:r>
            <a:r>
              <a:rPr kumimoji="0" lang="en-US" sz="1200" b="0" i="1" u="sng" strike="noStrike" kern="1200" cap="none" spc="0" normalizeH="0" baseline="0" noProof="0" dirty="0">
                <a:ln>
                  <a:noFill/>
                </a:ln>
                <a:solidFill>
                  <a:prstClr val="black"/>
                </a:solidFill>
                <a:effectLst/>
                <a:uLnTx/>
                <a:uFillTx/>
                <a:latin typeface="Calibri" panose="020F0502020204030204"/>
                <a:ea typeface="+mn-ea"/>
                <a:cs typeface="+mn-cs"/>
              </a:rPr>
              <a:t>int</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refineries may not be operational!  </a:t>
            </a:r>
          </a:p>
          <a:p>
            <a:pPr defTabSz="914034">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914034">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With a true scenario such as this I think of the Fukushima fiasco, - as even now we fail to plan for the “worse case situation” caused by a “failure to imagine.”  </a:t>
            </a:r>
            <a:endParaRPr lang="en-US" b="0" dirty="0"/>
          </a:p>
        </p:txBody>
      </p:sp>
      <p:sp>
        <p:nvSpPr>
          <p:cNvPr id="4" name="Slide Number Placeholder 3"/>
          <p:cNvSpPr>
            <a:spLocks noGrp="1"/>
          </p:cNvSpPr>
          <p:nvPr>
            <p:ph type="sldNum" sz="quarter" idx="10"/>
          </p:nvPr>
        </p:nvSpPr>
        <p:spPr/>
        <p:txBody>
          <a:bodyPr/>
          <a:lstStyle/>
          <a:p>
            <a:pPr defTabSz="913942">
              <a:defRPr/>
            </a:pPr>
            <a:fld id="{E512E1F6-AA3D-433D-8307-36E740B95F25}" type="slidenum">
              <a:rPr lang="en-US">
                <a:solidFill>
                  <a:prstClr val="black"/>
                </a:solidFill>
                <a:latin typeface="Calibri"/>
              </a:rPr>
              <a:pPr defTabSz="913942">
                <a:defRPr/>
              </a:pPr>
              <a:t>38</a:t>
            </a:fld>
            <a:endParaRPr lang="en-US" dirty="0">
              <a:solidFill>
                <a:prstClr val="black"/>
              </a:solidFill>
              <a:latin typeface="Calibri"/>
            </a:endParaRPr>
          </a:p>
        </p:txBody>
      </p:sp>
    </p:spTree>
    <p:extLst>
      <p:ext uri="{BB962C8B-B14F-4D97-AF65-F5344CB8AC3E}">
        <p14:creationId xmlns:p14="http://schemas.microsoft.com/office/powerpoint/2010/main" val="3994613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a:t>     The co-located Spent Fuel Pool (</a:t>
            </a:r>
            <a:r>
              <a:rPr lang="en-US" dirty="0">
                <a:solidFill>
                  <a:srgbClr val="000000"/>
                </a:solidFill>
                <a:latin typeface="Times New Roman" panose="02020603050405020304" pitchFamily="18" charset="0"/>
                <a:cs typeface="Times New Roman" panose="02020603050405020304" pitchFamily="18" charset="0"/>
              </a:rPr>
              <a:t>SFP) houses replaced core rods that remain hazardous, as radioactive material remains active for 3 to 5 years.  Each rod has a Zirconium cladding/cover which, if exposed to air, becomes superheated and initiates an exothermic Zirconium fire. To ensure the safety of these rods, they must be submerged continuously in water.  </a:t>
            </a:r>
          </a:p>
          <a:p>
            <a:pPr>
              <a:lnSpc>
                <a:spcPct val="107000"/>
              </a:lnSpc>
            </a:pPr>
            <a:r>
              <a:rPr lang="en-US" dirty="0">
                <a:solidFill>
                  <a:srgbClr val="000000"/>
                </a:solidFill>
                <a:latin typeface="Times New Roman" panose="02020603050405020304" pitchFamily="18" charset="0"/>
                <a:cs typeface="Times New Roman" panose="02020603050405020304" pitchFamily="18" charset="0"/>
              </a:rPr>
              <a:t>     It is hoped that backup EDG’s, after exhausting the power from the backup batteries, will maintain the stability of both the core and the SFP (along with Communication), - but refueling issues would possibly involve months of refueling which would prove nearly impossible due to non-functional refinery production and other factors we’ll discuss shortly.  </a:t>
            </a:r>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54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Charles Dickins perfectly describes our present age of extreme opposites of chaos, conflicts, and despair, – as well as occasional happiness.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Command Sergeant Major (Ret, Army) Michael Mabee served combat tours in Iraq and Afghanistan, humanitarian missions to Guatemala, and just recently endured the Winter Storm fiasco/debacle in Texas. He is a subject matter expert on threats to your weak and exposed electric power grid.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 agree with him that our Nation is on life support, but I envision that we all are in an Intensive Care Unit where our lives are totally dependent on a ventilator run electricity, - which is powered through an aged, vulnerable and self-regulated electric industry, - who for decades have been aware of their weaknesses but have done absolutely nothing to ensure we have sustainable electric power from </a:t>
            </a:r>
            <a:r>
              <a:rPr kumimoji="0" lang="en-US" sz="1200" b="0" i="0" u="none" strike="noStrike" kern="1200" cap="none" spc="0" normalizeH="0" baseline="0" noProof="0" dirty="0">
                <a:ln>
                  <a:noFill/>
                </a:ln>
                <a:solidFill>
                  <a:prstClr val="black"/>
                </a:solidFill>
                <a:effectLst/>
                <a:uLnTx/>
                <a:uFillTx/>
                <a:latin typeface="+mn-lt"/>
                <a:ea typeface="+mn-ea"/>
                <a:cs typeface="+mn-cs"/>
              </a:rPr>
              <a:t>any threat level.  </a:t>
            </a:r>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4</a:t>
            </a:fld>
            <a:endParaRPr lang="en-US" dirty="0"/>
          </a:p>
        </p:txBody>
      </p:sp>
    </p:spTree>
    <p:extLst>
      <p:ext uri="{BB962C8B-B14F-4D97-AF65-F5344CB8AC3E}">
        <p14:creationId xmlns:p14="http://schemas.microsoft.com/office/powerpoint/2010/main" val="3398884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FF"/>
                </a:solidFill>
              </a:rPr>
              <a:t>     This excellent recap for both Nuclear and Solar was </a:t>
            </a:r>
            <a:r>
              <a:rPr kumimoji="0" lang="en-US" sz="1200" b="0" i="0" u="none" strike="noStrike" kern="1200" cap="none" spc="0" normalizeH="0" baseline="0" noProof="0" dirty="0">
                <a:ln>
                  <a:noFill/>
                </a:ln>
                <a:solidFill>
                  <a:srgbClr val="FF00FF"/>
                </a:solidFill>
                <a:effectLst/>
                <a:uLnTx/>
                <a:uFillTx/>
                <a:latin typeface="Calibri" panose="020F0502020204030204"/>
                <a:ea typeface="+mn-ea"/>
                <a:cs typeface="+mn-cs"/>
              </a:rPr>
              <a:t>developed by Dr. George Baker, Professor Emeritus (James Madison University) and past Director of the Defense Threat Reduction Agency (DTRA). </a:t>
            </a:r>
            <a:endParaRPr kumimoji="0" lang="en-US" sz="1050" b="0" i="1"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FF"/>
                </a:solidFill>
                <a:effectLst/>
                <a:uLnTx/>
                <a:uFillTx/>
                <a:latin typeface="Calibri" panose="020F0502020204030204"/>
                <a:ea typeface="+mn-ea"/>
                <a:cs typeface="+mn-cs"/>
              </a:rPr>
              <a:t>     The key operative word on this chart that should jump out to you is ‘</a:t>
            </a: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Indefinite</a:t>
            </a:r>
            <a:r>
              <a:rPr kumimoji="0" lang="en-US" sz="1200" b="0" i="0" u="none" strike="noStrike" kern="1200" cap="none" spc="0" normalizeH="0" baseline="0" noProof="0" dirty="0">
                <a:ln>
                  <a:noFill/>
                </a:ln>
                <a:solidFill>
                  <a:srgbClr val="FF00FF"/>
                </a:solidFill>
                <a:effectLst/>
                <a:uLnTx/>
                <a:uFillTx/>
                <a:latin typeface="Calibri" panose="020F0502020204030204"/>
                <a:ea typeface="+mn-ea"/>
                <a:cs typeface="+mn-cs"/>
              </a:rPr>
              <a:t>’. It is essential to install known physical protection, </a:t>
            </a:r>
            <a:r>
              <a:rPr kumimoji="0" lang="en-US" sz="1200" b="1" i="0" u="none" strike="noStrike" kern="1200" cap="none" spc="0" normalizeH="0" baseline="0" noProof="0" dirty="0">
                <a:ln>
                  <a:noFill/>
                </a:ln>
                <a:solidFill>
                  <a:srgbClr val="FF00FF"/>
                </a:solidFill>
                <a:effectLst/>
                <a:uLnTx/>
                <a:uFillTx/>
                <a:latin typeface="Calibri" panose="020F0502020204030204"/>
                <a:ea typeface="+mn-ea"/>
                <a:cs typeface="+mn-cs"/>
              </a:rPr>
              <a:t>that is available right now,</a:t>
            </a:r>
            <a:r>
              <a:rPr kumimoji="0" lang="en-US" sz="1200" b="0" i="0" u="none" strike="noStrike" kern="1200" cap="none" spc="0" normalizeH="0" baseline="0" noProof="0" dirty="0">
                <a:ln>
                  <a:noFill/>
                </a:ln>
                <a:solidFill>
                  <a:srgbClr val="FF00FF"/>
                </a:solidFill>
                <a:effectLst/>
                <a:uLnTx/>
                <a:uFillTx/>
                <a:latin typeface="Calibri" panose="020F0502020204030204"/>
                <a:ea typeface="+mn-ea"/>
                <a:cs typeface="+mn-cs"/>
              </a:rPr>
              <a:t> to deal with vulnerabilities on this chart that can protect the grid.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On 7 April 2015, NORTHCOM/NORAD Commander Admiral William Gortney stated NORAD is going back underground “because of the very nature of the way that Cheyenne Mountain’s built. It’s EMP-hardened.” He explained that North Korea now has mobile Intercontinental Ballistic Missiles armed with nuclear warheads that can strike the continental U.S.  Well, so does China, Russia and soon (and most likely now) Iran!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 interesting fact of an EMP event is that we won't even feel it pass through our bodies, you won't even know it had occurred as it knocked out telecommunication systems, and significant portions if not all your electric grid. We would literally have no idea of the dread potentially waiting us, because there would be no communications, no mobility, and eventually nothing that our highly evolved, sophisticated, and electronic-based society relies on. That's the bad news. The good news is that we know right now how to protect against these threats as your military has been working on hardening its capabilities since the Cold War in the 1960’s (at least at the Strategic level only).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The bad news (again) is that our civilian infrastructure is about as soft as it gets, there is nobody in charge of coordinating a hardening of this infrastructure, and government response to date has been tepid and watered-down to the point that it is relatively meaningless.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FF"/>
                </a:solidFill>
                <a:effectLst/>
                <a:uLnTx/>
                <a:uFillTx/>
                <a:latin typeface="Calibri" panose="020F0502020204030204"/>
                <a:ea typeface="+mn-ea"/>
                <a:cs typeface="+mn-cs"/>
              </a:rPr>
              <a:t>     </a:t>
            </a:r>
            <a:r>
              <a:rPr kumimoji="0" lang="en-US" sz="1200" b="1" i="0" u="sng" strike="noStrike" kern="1200" cap="none" spc="0" normalizeH="0" baseline="0" noProof="0" dirty="0">
                <a:ln>
                  <a:noFill/>
                </a:ln>
                <a:solidFill>
                  <a:srgbClr val="FF00FF"/>
                </a:solidFill>
                <a:effectLst/>
                <a:uLnTx/>
                <a:uFillTx/>
                <a:latin typeface="Calibri" panose="020F0502020204030204"/>
                <a:ea typeface="+mn-ea"/>
                <a:cs typeface="+mn-cs"/>
              </a:rPr>
              <a:t>My bottom line: </a:t>
            </a:r>
            <a:r>
              <a:rPr kumimoji="0" lang="en-US" sz="1200" b="0" i="0" u="none" strike="noStrike" kern="1200" cap="none" spc="0" normalizeH="0" baseline="0" noProof="0" dirty="0">
                <a:ln>
                  <a:noFill/>
                </a:ln>
                <a:solidFill>
                  <a:srgbClr val="FF00FF"/>
                </a:solidFill>
                <a:effectLst/>
                <a:uLnTx/>
                <a:uFillTx/>
                <a:latin typeface="Calibri" panose="020F0502020204030204"/>
                <a:ea typeface="+mn-ea"/>
                <a:cs typeface="+mn-cs"/>
              </a:rPr>
              <a:t>never forget that your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Military and FEMA is 99% dependent on the unprotected “civilian” electric grid.  </a:t>
            </a:r>
            <a:endParaRPr lang="en-US" b="1" dirty="0">
              <a:solidFill>
                <a:srgbClr val="FF00FF"/>
              </a:solidFill>
            </a:endParaRPr>
          </a:p>
        </p:txBody>
      </p:sp>
      <p:sp>
        <p:nvSpPr>
          <p:cNvPr id="4" name="Slide Number Placeholder 3"/>
          <p:cNvSpPr>
            <a:spLocks noGrp="1"/>
          </p:cNvSpPr>
          <p:nvPr>
            <p:ph type="sldNum" sz="quarter" idx="10"/>
          </p:nvPr>
        </p:nvSpPr>
        <p:spPr/>
        <p:txBody>
          <a:bodyPr/>
          <a:lstStyle/>
          <a:p>
            <a:pPr defTabSz="914034">
              <a:defRPr/>
            </a:pPr>
            <a:fld id="{E512E1F6-AA3D-433D-8307-36E740B95F25}" type="slidenum">
              <a:rPr lang="en-US">
                <a:solidFill>
                  <a:prstClr val="black"/>
                </a:solidFill>
                <a:latin typeface="Calibri" panose="020F0502020204030204"/>
              </a:rPr>
              <a:pPr defTabSz="914034">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45542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 well-coordinated and SEAL-type level of expertise small arms rifle attack occurred April 2013 at PG&amp;E’s 500 kV substation in California as multiple individuals, positioned on the high ground outside the substation, targeted multiple EHV transformer oil cooling tanks with ~100 rifle (.30 caliber rounds) causing them to leak critical cooling oil, overheat, and become inoperative.  Response time by law enforcement was 10 minutes, and certainly not that effective either.  17 transformers were damaged.</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Following the attack, Metcalf spent ~$1M to protect this site.  However, (and it’s laughable) one year later they were penetrated yet again resulting in some minor damage in the control house.       </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Presently, no substantive defensive posture exists for shielding these vulnerable substation nodes from attack, as the </a:t>
            </a:r>
            <a:r>
              <a:rPr kumimoji="0" lang="en-GB" sz="1200" b="0" i="0" u="none" strike="noStrike" kern="1200" cap="none" spc="0" normalizeH="0" baseline="0" noProof="0" dirty="0">
                <a:ln>
                  <a:noFill/>
                </a:ln>
                <a:solidFill>
                  <a:srgbClr val="000000"/>
                </a:solidFill>
                <a:effectLst/>
                <a:uLnTx/>
                <a:uFillTx/>
                <a:latin typeface="Calibri"/>
                <a:ea typeface="Calibri"/>
                <a:cs typeface="Calibri"/>
                <a:sym typeface="Calibri"/>
              </a:rPr>
              <a:t>only existing protection for nearly all transformer substations is a chain-link metal fence.  </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alibri"/>
                <a:ea typeface="Calibri"/>
                <a:cs typeface="Calibri"/>
                <a:sym typeface="Calibri"/>
              </a:rPr>
              <a:t>     </a:t>
            </a:r>
            <a:r>
              <a:rPr kumimoji="0" lang="en-US" sz="1200" b="0" i="0" u="none" strike="noStrike" kern="1200" cap="none" spc="0" normalizeH="0" baseline="0" noProof="0" dirty="0">
                <a:ln>
                  <a:noFill/>
                </a:ln>
                <a:solidFill>
                  <a:srgbClr val="000000"/>
                </a:solidFill>
                <a:effectLst/>
                <a:uLnTx/>
                <a:uFillTx/>
                <a:latin typeface="Calibri"/>
                <a:ea typeface="Calibri"/>
                <a:cs typeface="Calibri"/>
                <a:sym typeface="Calibri"/>
              </a:rPr>
              <a:t>As you're driving down the highway in your local community just look at noticeable </a:t>
            </a:r>
            <a:r>
              <a:rPr kumimoji="0" lang="en-GB" sz="1200" b="0" i="0" u="none" strike="noStrike" kern="1200" cap="none" spc="0" normalizeH="0" baseline="0" noProof="0" dirty="0">
                <a:ln>
                  <a:noFill/>
                </a:ln>
                <a:solidFill>
                  <a:srgbClr val="000000"/>
                </a:solidFill>
                <a:effectLst/>
                <a:uLnTx/>
                <a:uFillTx/>
                <a:latin typeface="Calibri"/>
                <a:ea typeface="Calibri"/>
                <a:cs typeface="Calibri"/>
                <a:sym typeface="Calibri"/>
              </a:rPr>
              <a:t>substations in your local community area, where even a Boy Scout troop could penetrate with success (with limited to no law enforcement response).  </a:t>
            </a:r>
            <a:endParaRPr kumimoji="0" lang="en-US" sz="120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Calibri"/>
                <a:cs typeface="Calibri"/>
                <a:sym typeface="Calibri"/>
              </a:rPr>
              <a:t>     What’s bothersome is that we presently have the technology to secure these installations.  However, we have failed to do so on a mammoth scale.</a:t>
            </a:r>
            <a:endParaRPr lang="en-US" b="1" dirty="0">
              <a:solidFill>
                <a:schemeClr val="bg1"/>
              </a:solidFill>
            </a:endParaRPr>
          </a:p>
        </p:txBody>
      </p:sp>
      <p:sp>
        <p:nvSpPr>
          <p:cNvPr id="4" name="Slide Number Placeholder 3"/>
          <p:cNvSpPr>
            <a:spLocks noGrp="1"/>
          </p:cNvSpPr>
          <p:nvPr>
            <p:ph type="sldNum" sz="quarter" idx="10"/>
          </p:nvPr>
        </p:nvSpPr>
        <p:spPr/>
        <p:txBody>
          <a:bodyPr/>
          <a:lstStyle/>
          <a:p>
            <a:fld id="{E512E1F6-AA3D-433D-8307-36E740B95F25}" type="slidenum">
              <a:rPr lang="en-US" smtClean="0"/>
              <a:pPr/>
              <a:t>41</a:t>
            </a:fld>
            <a:endParaRPr lang="en-US" dirty="0"/>
          </a:p>
        </p:txBody>
      </p:sp>
    </p:spTree>
    <p:extLst>
      <p:ext uri="{BB962C8B-B14F-4D97-AF65-F5344CB8AC3E}">
        <p14:creationId xmlns:p14="http://schemas.microsoft.com/office/powerpoint/2010/main" val="2444818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Metcalf attackers knew what they were doing as the oil conservator was specifically targeted.  This was not workplace violence, - it was well planned and executed.  Had attackers been successful in destroying most transformers, or a major portion of them, it would have severely affected Silicon Valley and the civilian community area for months. It should be noted that the rapidly developing field of do-it-yourself drones (Remotely Piloted Vehicles) suggests the growing possibility of strikes on transformers using explosive equipped autonomous aircraft.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As electric utility companies go, there exists a pathetic blindness with respect to potentially hostile factions conducting physical attacks on our grid.  Ambassador (prior CIA Director) R. Jim Woolsey has eloquently stated that in order to protect any portion of the electric grid, you must figure out how you could create the biggest problem, then figure out how to defend against it, and then generate a whole sequence of thinking that is second nature to many planners within the military alone.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He emphasized that as far as he can tell, that intellectual capability is almost completely absent in the electric power industry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US" b="1" dirty="0"/>
          </a:p>
        </p:txBody>
      </p:sp>
      <p:sp>
        <p:nvSpPr>
          <p:cNvPr id="4" name="Slide Number Placeholder 3"/>
          <p:cNvSpPr>
            <a:spLocks noGrp="1"/>
          </p:cNvSpPr>
          <p:nvPr>
            <p:ph type="sldNum" sz="quarter" idx="5"/>
          </p:nvPr>
        </p:nvSpPr>
        <p:spPr/>
        <p:txBody>
          <a:bodyPr/>
          <a:lstStyle/>
          <a:p>
            <a:fld id="{C35305FA-DFAD-4068-8625-79255032B140}" type="slidenum">
              <a:rPr lang="en-US" smtClean="0"/>
              <a:t>42</a:t>
            </a:fld>
            <a:endParaRPr lang="en-US" dirty="0"/>
          </a:p>
        </p:txBody>
      </p:sp>
    </p:spTree>
    <p:extLst>
      <p:ext uri="{BB962C8B-B14F-4D97-AF65-F5344CB8AC3E}">
        <p14:creationId xmlns:p14="http://schemas.microsoft.com/office/powerpoint/2010/main" val="423823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034" rtl="0" eaLnBrk="1" fontAlgn="auto" latinLnBrk="0" hangingPunct="1">
              <a:lnSpc>
                <a:spcPct val="107000"/>
              </a:lnSpc>
              <a:spcBef>
                <a:spcPts val="1200"/>
              </a:spcBef>
              <a:spcAft>
                <a:spcPts val="0"/>
              </a:spcAft>
              <a:buClrTx/>
              <a:buSzTx/>
              <a:buFontTx/>
              <a:buNone/>
              <a:tabLst/>
              <a:defRPr/>
            </a:pP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Earth experiences less intense Solar Storms regularly, but most of them are noted by minor effects on GPS, rerouting of flights in northern latitudes, satellite communications issues and of course beautiful Auroral displays. However, an extremely destructive storm can produce a Solar </a:t>
            </a:r>
            <a:r>
              <a:rPr lang="en-US" sz="1800" kern="1200" dirty="0">
                <a:solidFill>
                  <a:srgbClr val="2F5496"/>
                </a:solidFill>
                <a:latin typeface="Times New Roman" panose="02020603050405020304" pitchFamily="18" charset="0"/>
              </a:rPr>
              <a:t>Coronal Mass Ejection (CME) </a:t>
            </a: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produces </a:t>
            </a: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plasma containing massive amounts of charged particles travelling extremely fast and projecting powerful radiation into space that can severely distort Earth’s magnetic field. </a:t>
            </a:r>
            <a:endPar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034" rtl="0" eaLnBrk="1" fontAlgn="auto" latinLnBrk="0" hangingPunct="1">
              <a:lnSpc>
                <a:spcPct val="107000"/>
              </a:lnSpc>
              <a:spcBef>
                <a:spcPts val="1200"/>
              </a:spcBef>
              <a:spcAft>
                <a:spcPts val="0"/>
              </a:spcAft>
              <a:buClrTx/>
              <a:buSzTx/>
              <a:buFontTx/>
              <a:buNone/>
              <a:tabLst/>
              <a:defRPr/>
            </a:pP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NOAA/NASA stated that there is a 12% probability of a major Solar Geomagnetic disturbance (GMD) per decade, - or could it be right now?  Either way, you need to know that the electric industry has failed you by not providing any grid protection other than uncertain, untested and questionable operational procedures.</a:t>
            </a:r>
            <a:r>
              <a:rPr kumimoji="0" lang="en-US" sz="1200" b="0" i="0" u="none" strike="noStrike" kern="1200" cap="none" spc="0" normalizeH="0" baseline="0" noProof="0" dirty="0">
                <a:ln>
                  <a:noFill/>
                </a:ln>
                <a:solidFill>
                  <a:srgbClr val="292929"/>
                </a:solidFill>
                <a:effectLst/>
                <a:uLnTx/>
                <a:uFillTx/>
                <a:latin typeface="LiberationSerif"/>
                <a:ea typeface="+mn-ea"/>
                <a:cs typeface="+mn-cs"/>
              </a:rPr>
              <a:t>  </a:t>
            </a:r>
          </a:p>
          <a:p>
            <a:pPr marL="0" marR="0" lvl="0" indent="0" algn="l" defTabSz="914034" rtl="0" eaLnBrk="1" fontAlgn="auto" latinLnBrk="0" hangingPunct="1">
              <a:lnSpc>
                <a:spcPct val="107000"/>
              </a:lnSpc>
              <a:spcBef>
                <a:spcPts val="1200"/>
              </a:spcBef>
              <a:spcAft>
                <a:spcPts val="0"/>
              </a:spcAft>
              <a:buClrTx/>
              <a:buSzTx/>
              <a:buFontTx/>
              <a:buNone/>
              <a:tabLst/>
              <a:defRPr/>
            </a:pPr>
            <a:endParaRPr kumimoji="0" lang="en-US" sz="1200" b="0" i="0" u="none" strike="noStrike" kern="1200" cap="none" spc="0" normalizeH="0" baseline="0" noProof="0" dirty="0">
              <a:ln>
                <a:noFill/>
              </a:ln>
              <a:solidFill>
                <a:srgbClr val="292929"/>
              </a:solidFill>
              <a:effectLst/>
              <a:uLnTx/>
              <a:uFillTx/>
              <a:latin typeface="LiberationSerif"/>
              <a:ea typeface="+mn-ea"/>
              <a:cs typeface="+mn-cs"/>
            </a:endParaRPr>
          </a:p>
          <a:p>
            <a:pPr marL="0" marR="0" lvl="0" indent="0" algn="l" defTabSz="914034" rtl="0" eaLnBrk="1" fontAlgn="auto" latinLnBrk="0" hangingPunct="1">
              <a:lnSpc>
                <a:spcPct val="107000"/>
              </a:lnSpc>
              <a:spcBef>
                <a:spcPts val="1200"/>
              </a:spcBef>
              <a:spcAft>
                <a:spcPts val="0"/>
              </a:spcAft>
              <a:buClrTx/>
              <a:buSzTx/>
              <a:buFontTx/>
              <a:buNone/>
              <a:tabLst/>
              <a:defRPr/>
            </a:pPr>
            <a:r>
              <a:rPr kumimoji="0" lang="en-US" sz="1200" b="0" i="0" u="none" strike="noStrike" kern="1200" cap="none" spc="0" normalizeH="0" baseline="0" noProof="0" dirty="0">
                <a:ln>
                  <a:noFill/>
                </a:ln>
                <a:solidFill>
                  <a:srgbClr val="292929"/>
                </a:solidFill>
                <a:effectLst/>
                <a:uLnTx/>
                <a:uFillTx/>
                <a:latin typeface="LiberationSerif"/>
                <a:ea typeface="+mn-ea"/>
                <a:cs typeface="+mn-cs"/>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A large disturbance will have long-term, significant impacts on the nation’s electric grid given the interdependencies among Critical Infrastructure sectors, with rapid impacts on fuel refinement and distribution, transportation systems,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food</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water</a:t>
            </a:r>
            <a:r>
              <a:rPr lang="en-US" sz="1200" dirty="0">
                <a:effectLst/>
                <a:latin typeface="Calibri" panose="020F0502020204030204" pitchFamily="34" charset="0"/>
                <a:ea typeface="Calibri" panose="020F0502020204030204" pitchFamily="34" charset="0"/>
                <a:cs typeface="Times New Roman" panose="02020603050405020304" pitchFamily="18" charset="0"/>
              </a:rPr>
              <a:t> supplies, communications and equipment for emergency services, as well as other communication systems that are needed by utility technicians to repair electrical infrastructure.  </a:t>
            </a:r>
          </a:p>
          <a:p>
            <a:pPr>
              <a:lnSpc>
                <a:spcPct val="107000"/>
              </a:lnSpc>
              <a:spcBef>
                <a:spcPts val="1200"/>
              </a:spcBef>
            </a:pPr>
            <a:endParaRPr lang="en-US" b="1" dirty="0"/>
          </a:p>
        </p:txBody>
      </p:sp>
      <p:sp>
        <p:nvSpPr>
          <p:cNvPr id="4" name="Slide Number Placeholder 3"/>
          <p:cNvSpPr>
            <a:spLocks noGrp="1"/>
          </p:cNvSpPr>
          <p:nvPr>
            <p:ph type="sldNum" sz="quarter" idx="10"/>
          </p:nvPr>
        </p:nvSpPr>
        <p:spPr/>
        <p:txBody>
          <a:bodyPr/>
          <a:lstStyle/>
          <a:p>
            <a:pPr marL="0" marR="0" lvl="0" indent="0" algn="r" defTabSz="913942" rtl="0" eaLnBrk="1" fontAlgn="auto" latinLnBrk="0" hangingPunct="1">
              <a:lnSpc>
                <a:spcPct val="100000"/>
              </a:lnSpc>
              <a:spcBef>
                <a:spcPts val="0"/>
              </a:spcBef>
              <a:spcAft>
                <a:spcPts val="0"/>
              </a:spcAft>
              <a:buClrTx/>
              <a:buSzTx/>
              <a:buFontTx/>
              <a:buNone/>
              <a:tabLst/>
              <a:defRPr/>
            </a:pPr>
            <a:fld id="{E512E1F6-AA3D-433D-8307-36E740B95F2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9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813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234760" y="4452077"/>
            <a:ext cx="6723030" cy="50085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034" rtl="0" eaLnBrk="1" fontAlgn="auto" latinLnBrk="0" hangingPunct="1">
              <a:lnSpc>
                <a:spcPct val="107000"/>
              </a:lnSpc>
              <a:spcBef>
                <a:spcPts val="1200"/>
              </a:spcBef>
              <a:spcAft>
                <a:spcPts val="0"/>
              </a:spcAft>
              <a:buClrTx/>
              <a:buSzTx/>
              <a:buFontTx/>
              <a:buNone/>
              <a:tabLst/>
              <a:defRPr/>
            </a:pPr>
            <a:r>
              <a:rPr lang="en-US" altLang="en-US" sz="1000" dirty="0">
                <a:solidFill>
                  <a:prstClr val="black"/>
                </a:solidFill>
                <a:latin typeface="Calibri" panose="020F0502020204030204"/>
              </a:rPr>
              <a:t>     </a:t>
            </a:r>
            <a:r>
              <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rPr>
              <a:t>Upon hitting Earth’s atmosphere this Coronal Mass Ejection (CME) produces a Ground Induced Current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GIC) drastically affecting transformers and generators, especially those within the latitudes of 55N-70N, but can also disrupt electric grids in mid-latitudes as well.  Further flowing into the power grid at numerous points it introduces destructive currents on long  transmission lines, undersea cables, pipelines, railroads, antenna’s and more.  Our aged 40+ year transformers are extremely susceptible, as well as long-distance transmission lines.</a:t>
            </a: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034" rtl="0" eaLnBrk="1" fontAlgn="auto" latinLnBrk="0" hangingPunct="1">
              <a:lnSpc>
                <a:spcPct val="107000"/>
              </a:lnSpc>
              <a:spcBef>
                <a:spcPts val="1200"/>
              </a:spcBef>
              <a:spcAft>
                <a:spcPts val="0"/>
              </a:spcAft>
              <a:buClrTx/>
              <a:buSzTx/>
              <a:buFontTx/>
              <a:buNone/>
              <a:tabLst/>
              <a:defRPr/>
            </a:pPr>
            <a:r>
              <a:rPr kumimoji="0" lang="en-US" altLang="en-US" sz="1000" b="0" i="0" u="none"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     Without a doubt the most devastating benchmark storm was the </a:t>
            </a:r>
            <a:r>
              <a:rPr kumimoji="0" lang="en-US" altLang="en-US" sz="1000" b="0" i="0" u="sng"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Carrington event of 1859</a:t>
            </a:r>
            <a:r>
              <a:rPr kumimoji="0" lang="en-US" altLang="en-US" sz="1000" b="0" i="0" u="none"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 which destroyed telegraph wires and started fires globally (even in Australia) and some deaths. Sure, you might say not much damage done, but at that time all we had was the telegraph, and not the sophisticated and intricate microelectronic systems transformers, circuit breakers, satellites and much more that are thousands of times more susceptible to GIC than a simple telegraph line.  </a:t>
            </a:r>
          </a:p>
          <a:p>
            <a:pPr marL="0" marR="0" lvl="0" indent="0" algn="l" defTabSz="914034" rtl="0" eaLnBrk="1" fontAlgn="auto" latinLnBrk="0" hangingPunct="1">
              <a:lnSpc>
                <a:spcPct val="107000"/>
              </a:lnSpc>
              <a:spcBef>
                <a:spcPts val="1200"/>
              </a:spcBef>
              <a:spcAft>
                <a:spcPts val="0"/>
              </a:spcAft>
              <a:buClrTx/>
              <a:buSzTx/>
              <a:buFontTx/>
              <a:buNone/>
              <a:tabLst/>
              <a:defRPr/>
            </a:pPr>
            <a:r>
              <a:rPr kumimoji="0" lang="en-US" altLang="en-US" sz="1000" b="0" i="0" u="none"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     The </a:t>
            </a:r>
            <a:r>
              <a:rPr kumimoji="0" lang="en-US" altLang="en-US" sz="1000" b="0" i="0" u="sng"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1989 Québec storm</a:t>
            </a:r>
            <a:r>
              <a:rPr kumimoji="0" lang="en-US" altLang="en-US" sz="1000" b="0" i="0" u="none"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 a lesser level of intensity of the Carrington event, initiated a collapse lasting nine hours of America's Northeast electric grid and Canada leaving millions without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     In </a:t>
            </a:r>
            <a:r>
              <a:rPr kumimoji="0" lang="en-US" altLang="en-US" sz="1000" b="0" i="0" u="sng"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July 2012 </a:t>
            </a:r>
            <a:r>
              <a:rPr kumimoji="0" lang="en-US" altLang="en-US" sz="1000" b="0" i="0" u="none"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Earth narrowly dodged a solar superstorm similar in magnitude of the Carrington in 1869 by 9 days.  </a:t>
            </a:r>
            <a:r>
              <a:rPr kumimoji="0" lang="en-US" sz="1000" b="0" i="0" u="sng" strike="noStrike" kern="1200" cap="none" spc="0" normalizeH="0" baseline="0" noProof="0" dirty="0">
                <a:ln>
                  <a:noFill/>
                </a:ln>
                <a:solidFill>
                  <a:srgbClr val="333333"/>
                </a:solidFill>
                <a:effectLst/>
                <a:uLnTx/>
                <a:uFillTx/>
                <a:latin typeface="Georgia" panose="02040502050405020303" pitchFamily="18" charset="0"/>
                <a:ea typeface="Times New Roman" panose="02020603050405020304" pitchFamily="18" charset="0"/>
                <a:cs typeface="+mn-cs"/>
              </a:rPr>
              <a:t>Had we been hit we surely would not be having this discussion now</a:t>
            </a:r>
            <a:r>
              <a:rPr kumimoji="0" lang="en-US" sz="1000" b="0" i="0" u="none" strike="noStrike" kern="1200" cap="none" spc="0" normalizeH="0" baseline="0" noProof="0" dirty="0">
                <a:ln>
                  <a:noFill/>
                </a:ln>
                <a:solidFill>
                  <a:srgbClr val="333333"/>
                </a:solidFill>
                <a:effectLst/>
                <a:uLnTx/>
                <a:uFillTx/>
                <a:latin typeface="Georgia" panose="02040502050405020303" pitchFamily="18" charset="0"/>
                <a:ea typeface="Times New Roman" panose="02020603050405020304" pitchFamily="18" charset="0"/>
                <a:cs typeface="+mn-cs"/>
              </a:rPr>
              <a:t>.  </a:t>
            </a:r>
            <a:r>
              <a:rPr kumimoji="0" lang="en-US" altLang="en-US" sz="1000" b="0" i="0" u="none" strike="noStrike" kern="0" cap="none" spc="0" normalizeH="0" baseline="0" noProof="0" dirty="0">
                <a:ln>
                  <a:noFill/>
                </a:ln>
                <a:solidFill>
                  <a:srgbClr val="2F5496"/>
                </a:solidFill>
                <a:effectLst/>
                <a:uLnTx/>
                <a:uFillTx/>
                <a:latin typeface="Times New Roman" panose="02020603050405020304" pitchFamily="18" charset="0"/>
                <a:ea typeface="+mn-ea"/>
                <a:cs typeface="Times New Roman" panose="02020603050405020304" pitchFamily="18" charset="0"/>
              </a:rPr>
              <a:t>As our electric grid ages, and we become more and more dependent on electricity and increased demand, the risk of a catastrophic outage will become more severe.  </a:t>
            </a:r>
          </a:p>
        </p:txBody>
      </p:sp>
    </p:spTree>
    <p:extLst>
      <p:ext uri="{BB962C8B-B14F-4D97-AF65-F5344CB8AC3E}">
        <p14:creationId xmlns:p14="http://schemas.microsoft.com/office/powerpoint/2010/main" val="1309570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460375" y="701675"/>
            <a:ext cx="6149975" cy="3460750"/>
          </a:xfrm>
          <a:solidFill>
            <a:srgbClr val="FFFFFF"/>
          </a:solidFill>
          <a:ln>
            <a:solidFill>
              <a:srgbClr val="000000"/>
            </a:solidFill>
            <a:miter lim="800000"/>
            <a:headEnd/>
            <a:tailEnd/>
          </a:ln>
        </p:spPr>
      </p:sp>
      <p:sp>
        <p:nvSpPr>
          <p:cNvPr id="34819" name="Rectangle 2"/>
          <p:cNvSpPr>
            <a:spLocks noGrp="1" noChangeArrowheads="1"/>
          </p:cNvSpPr>
          <p:nvPr>
            <p:ph type="body" idx="1"/>
          </p:nvPr>
        </p:nvSpPr>
        <p:spPr>
          <a:xfrm>
            <a:off x="707158" y="4383454"/>
            <a:ext cx="5657258" cy="40614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     As an example, t</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his is a “melted” 500 kV transformer winding as a result of the Quebec storm in 1989.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Not preparing for the 12%  </a:t>
            </a:r>
            <a:r>
              <a:rPr kumimoji="0" lang="en-US" sz="1200" b="0" i="1"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inevitable</a:t>
            </a: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catastrophic solar event is like playing Russian roulette, as it’s not “if” but ‘when” the event will occur.  Unbelievably, the electric industry still has no protective standards for a Carrington level storm.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We do have satellites monitoring the Sun’s activity that provide a 15-to-45-minute warning time of a geomagnetic storm, which could be sufficient for the electric industry to coordinate and execute protective actions by taking portions of the power grid off-line to protect transformers and other sensitive equipment before the event occurs.  However, </a:t>
            </a:r>
            <a:r>
              <a:rPr kumimoji="0" lang="en-US" sz="1000" b="0" i="0" u="none" strike="noStrike" kern="1200" cap="none" spc="0" normalizeH="0" baseline="0" noProof="0" dirty="0">
                <a:ln>
                  <a:noFill/>
                </a:ln>
                <a:solidFill>
                  <a:srgbClr val="333333"/>
                </a:solidFill>
                <a:effectLst/>
                <a:uLnTx/>
                <a:uFillTx/>
                <a:latin typeface="Georgia" panose="02040502050405020303" pitchFamily="18" charset="0"/>
                <a:ea typeface="Calibri" panose="020F0502020204030204" pitchFamily="34" charset="0"/>
                <a:cs typeface="Times New Roman" panose="02020603050405020304" pitchFamily="18" charset="0"/>
              </a:rPr>
              <a:t>we lack command-and-control arrangements, or even a plan, to execute a coordinated nationwide shutdown of the grid by its ~3,000 utilities (or even a portion of them) nor have we ever practiced such a contingency for “turning the nation back on"--performing what is termed a “Black Start.“  R</a:t>
            </a: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ight now no one knows if a voluntary blackout of grid segments would avoid an EMP catastrophe.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During U.S. Senate testimony in 2016 a representative of the Edison Electric Institute was asked by Sen. Ron Johnson “Who makes the call" to shut down a portion of the electric grid in order to possibly safeguard the remaining half in such an extremely  short amount of time? The representative from Edison Electric Institute (EEI) hemmed and hawed but eventually answered, "I do not know the answer to that question.“ </a:t>
            </a:r>
            <a:r>
              <a:rPr kumimoji="0" lang="en-US" sz="1200" b="0" i="0" u="none" strike="noStrike" kern="1200" cap="none" spc="0" normalizeH="0" baseline="0" noProof="0" dirty="0">
                <a:ln>
                  <a:noFill/>
                </a:ln>
                <a:solidFill>
                  <a:srgbClr val="292929"/>
                </a:solidFill>
                <a:effectLst/>
                <a:uLnTx/>
                <a:uFillTx/>
                <a:latin typeface="LiberationSerif"/>
                <a:ea typeface="+mn-ea"/>
                <a:cs typeface="+mn-cs"/>
              </a:rPr>
              <a:t>As for so called </a:t>
            </a:r>
            <a:r>
              <a:rPr kumimoji="0" lang="en-US" sz="1200" b="0" i="1" u="none" strike="noStrike" kern="1200" cap="none" spc="0" normalizeH="0" baseline="0" noProof="0" dirty="0">
                <a:ln>
                  <a:noFill/>
                </a:ln>
                <a:solidFill>
                  <a:srgbClr val="292929"/>
                </a:solidFill>
                <a:effectLst/>
                <a:uLnTx/>
                <a:uFillTx/>
                <a:latin typeface="LiberationSerif"/>
                <a:ea typeface="+mn-ea"/>
                <a:cs typeface="+mn-cs"/>
              </a:rPr>
              <a:t>experts</a:t>
            </a:r>
            <a:r>
              <a:rPr kumimoji="0" lang="en-US" sz="1200" b="0" i="0" u="none" strike="noStrike" kern="1200" cap="none" spc="0" normalizeH="0" baseline="0" noProof="0" dirty="0">
                <a:ln>
                  <a:noFill/>
                </a:ln>
                <a:solidFill>
                  <a:srgbClr val="292929"/>
                </a:solidFill>
                <a:effectLst/>
                <a:uLnTx/>
                <a:uFillTx/>
                <a:latin typeface="LiberationSerif"/>
                <a:ea typeface="+mn-ea"/>
                <a:cs typeface="+mn-cs"/>
              </a:rPr>
              <a:t> like this to </a:t>
            </a:r>
            <a:r>
              <a:rPr kumimoji="0" lang="en-US" sz="1200" b="0" i="1" u="none" strike="noStrike" kern="1200" cap="none" spc="0" normalizeH="0" baseline="0" noProof="0" dirty="0">
                <a:ln>
                  <a:noFill/>
                </a:ln>
                <a:solidFill>
                  <a:srgbClr val="292929"/>
                </a:solidFill>
                <a:effectLst/>
                <a:uLnTx/>
                <a:uFillTx/>
                <a:latin typeface="LiberationSerif"/>
                <a:ea typeface="+mn-ea"/>
                <a:cs typeface="+mn-cs"/>
              </a:rPr>
              <a:t>assume</a:t>
            </a:r>
            <a:r>
              <a:rPr kumimoji="0" lang="en-US" sz="1200" b="0" i="0" u="none" strike="noStrike" kern="1200" cap="none" spc="0" normalizeH="0" baseline="0" noProof="0" dirty="0">
                <a:ln>
                  <a:noFill/>
                </a:ln>
                <a:solidFill>
                  <a:srgbClr val="292929"/>
                </a:solidFill>
                <a:effectLst/>
                <a:uLnTx/>
                <a:uFillTx/>
                <a:latin typeface="LiberationSerif"/>
                <a:ea typeface="+mn-ea"/>
                <a:cs typeface="+mn-cs"/>
              </a:rPr>
              <a:t> that operational procedures will be a cure-all is misplaced and deadly arrogant at its best.  But remember, “when the comfortable encounter the unimaginable, the result is not only emotional, but also cognitive rejection.”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For pure entertainment it can be viewed at: https:www.hsgac.senate.gov/hearings/assessing-the-security-of-critical-infrastructure-threat-vulnerabilities-and-solutions.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My bottom line</a:t>
            </a:r>
            <a:r>
              <a:rPr kumimoji="0" lang="en-US" sz="1200" b="0" i="0" u="none" strike="noStrike" kern="0" cap="none" spc="0" normalizeH="0" baseline="0" noProof="0" dirty="0">
                <a:ln>
                  <a:noFill/>
                </a:ln>
                <a:solidFill>
                  <a:srgbClr val="2F54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we remain totally unprotected at the present time.</a:t>
            </a:r>
            <a:r>
              <a:rPr kumimoji="0" lang="en-US" sz="1200" b="0" i="0" u="none" strike="noStrike" kern="1200" cap="none" spc="0" normalizeH="0" baseline="0" noProof="0" dirty="0">
                <a:ln>
                  <a:noFill/>
                </a:ln>
                <a:solidFill>
                  <a:srgbClr val="292929"/>
                </a:solidFill>
                <a:effectLst/>
                <a:uLnTx/>
                <a:uFillTx/>
                <a:latin typeface="LiberationSerif"/>
                <a:ea typeface="+mn-ea"/>
                <a:cs typeface="+mn-cs"/>
              </a:rPr>
              <a:t> Or better yet, where there are no expectations, there is no disappointment.  </a:t>
            </a:r>
            <a:endParaRPr lang="en-US" altLang="en-US" b="0" dirty="0"/>
          </a:p>
        </p:txBody>
      </p:sp>
    </p:spTree>
    <p:extLst>
      <p:ext uri="{BB962C8B-B14F-4D97-AF65-F5344CB8AC3E}">
        <p14:creationId xmlns:p14="http://schemas.microsoft.com/office/powerpoint/2010/main" val="4555822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9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Existing war doctrines of China, Iran, North Korea and Russia specifically state in technical reports and military doctrine that they will initiate preemptive combined arms attacks using Cyber, High-altitude Nuclear burst, and ground Physical simultaneous attacks.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39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Grid vulnerability is significantly heightened as grid operators easily (but not securely) access the ubiquitous remote field Supervisory Controlled Data Acquisition (SCADA) systems and equipment via connections to the Internet (IoT) and directly to Operational Technology (OT) as nearly all North America’s electric grids operating systems are exposed to the public Internet at some point, and therefore penetrable.  Introduction and expansion of the Smart Grid will substantially increase grid vulnerability.</a:t>
            </a:r>
          </a:p>
          <a:p>
            <a:pPr marL="0" marR="0" lvl="0" indent="0" algn="l" defTabSz="9139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C35305FA-DFAD-4068-8625-79255032B140}" type="slidenum">
              <a:rPr lang="en-US" smtClean="0"/>
              <a:t>46</a:t>
            </a:fld>
            <a:endParaRPr lang="en-US" dirty="0"/>
          </a:p>
        </p:txBody>
      </p:sp>
    </p:spTree>
    <p:extLst>
      <p:ext uri="{BB962C8B-B14F-4D97-AF65-F5344CB8AC3E}">
        <p14:creationId xmlns:p14="http://schemas.microsoft.com/office/powerpoint/2010/main" val="1034808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dirty="0"/>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capability of Cyber to attack a critical component of the electric grid was shown in the 2007 </a:t>
            </a:r>
            <a:r>
              <a:rPr kumimoji="0" lang="en-US" sz="1200" b="0" i="0" u="none" strike="noStrike" kern="1200" cap="none" spc="0" normalizeH="0" baseline="0" noProof="0" dirty="0">
                <a:ln>
                  <a:noFill/>
                </a:ln>
                <a:solidFill>
                  <a:srgbClr val="525252"/>
                </a:solidFill>
                <a:effectLst/>
                <a:uLnTx/>
                <a:uFillTx/>
                <a:latin typeface="Helvetica Neue"/>
                <a:ea typeface="+mn-ea"/>
                <a:cs typeface="+mn-cs"/>
              </a:rPr>
              <a:t>Idaho National Laboratory sanctioned Aurora Generator Test in 2007 to demonstrate how a C</a:t>
            </a:r>
            <a:r>
              <a:rPr kumimoji="0" lang="en-US" sz="1200" b="0" i="0" u="sng" strike="noStrike" kern="1200" cap="none" spc="0" normalizeH="0" baseline="0" noProof="0" dirty="0">
                <a:ln>
                  <a:noFill/>
                </a:ln>
                <a:solidFill>
                  <a:srgbClr val="525252"/>
                </a:solidFill>
                <a:effectLst/>
                <a:uLnTx/>
                <a:uFillTx/>
                <a:latin typeface="Helvetica Neue"/>
                <a:ea typeface="+mn-ea"/>
                <a:cs typeface="+mn-cs"/>
              </a:rPr>
              <a:t>yberattack could initiate actual physical destruction of critical components of the electric grid</a:t>
            </a:r>
            <a:r>
              <a:rPr kumimoji="0" lang="en-US" sz="1200" b="0" i="0" u="none" strike="noStrike" kern="1200" cap="none" spc="0" normalizeH="0" baseline="0" noProof="0" dirty="0">
                <a:ln>
                  <a:noFill/>
                </a:ln>
                <a:solidFill>
                  <a:srgbClr val="525252"/>
                </a:solidFill>
                <a:effectLst/>
                <a:uLnTx/>
                <a:uFillTx/>
                <a:latin typeface="Helvetica Neue"/>
                <a:ea typeface="+mn-ea"/>
                <a:cs typeface="+mn-cs"/>
              </a:rPr>
              <a:t>. It simply used a computer program to rapidly open and close the circuit breakers of the initiating an ‘out of phase’ state from the rest of the grid, causing it to explode. </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You can see the actual destruction the actual destruction of the generator at </a:t>
            </a:r>
            <a:r>
              <a:rPr kumimoji="0" lang="en-US" sz="1200" b="1" i="0" u="none" strike="noStrike" kern="1200" cap="none" spc="0" normalizeH="0" baseline="0" noProof="0" dirty="0">
                <a:ln>
                  <a:noFill/>
                </a:ln>
                <a:solidFill>
                  <a:srgbClr val="006621"/>
                </a:solidFill>
                <a:effectLst/>
                <a:uLnTx/>
                <a:uFillTx/>
                <a:latin typeface="Roboto"/>
                <a:ea typeface="+mn-ea"/>
                <a:cs typeface="+mn-cs"/>
              </a:rPr>
              <a:t>https://www.youtube.com/watch?v=bAWU5aMyAAo</a:t>
            </a:r>
            <a:endParaRPr kumimoji="0" lang="en-US" sz="1200" b="0" i="0" u="none" strike="noStrike" kern="1200" cap="none" spc="0" normalizeH="0" baseline="0" noProof="0" dirty="0">
              <a:ln>
                <a:noFill/>
              </a:ln>
              <a:solidFill>
                <a:srgbClr val="525252"/>
              </a:solidFill>
              <a:effectLst/>
              <a:uLnTx/>
              <a:uFillTx/>
              <a:latin typeface="Helvetica Neue"/>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25252"/>
                </a:solidFill>
                <a:effectLst/>
                <a:uLnTx/>
                <a:uFillTx/>
                <a:latin typeface="Helvetica Neue"/>
                <a:ea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While this initial demonstration occurred in a controlled environment, it provided precise evidence of how future cyber-attacks will exploit vulnerabilities in critical infrastructure control equipment to trigger catastrophic physical damage to grid components, and especially to any moving or </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rotating machinery including pulleys, </a:t>
            </a:r>
            <a:r>
              <a:rPr kumimoji="0" lang="en-US" sz="1200" b="0" i="0" u="none" strike="noStrike" kern="1200" cap="none" spc="15" normalizeH="0" baseline="0" noProof="0" dirty="0">
                <a:ln>
                  <a:noFill/>
                </a:ln>
                <a:solidFill>
                  <a:srgbClr val="050607"/>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valves, pumps, generators and SCADA-enabled machinery, all of which are critical to the operation of networks that deliver power, water, oil and gas and so much more shown on the next slide.</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My bottom line</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Not speaking as an electrical engineer, I am convinced that Cyber can also be considered as Physical/Kinetic warfare (it causes physical motion and movement) in which our existing array of enemy forces from China, Russia, Iran and North Korea are presently quite proficient.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107000"/>
              </a:lnSpc>
            </a:pPr>
            <a:endParaRPr lang="en-US"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47</a:t>
            </a:fld>
            <a:endParaRPr lang="en-US" dirty="0"/>
          </a:p>
        </p:txBody>
      </p:sp>
    </p:spTree>
    <p:extLst>
      <p:ext uri="{BB962C8B-B14F-4D97-AF65-F5344CB8AC3E}">
        <p14:creationId xmlns:p14="http://schemas.microsoft.com/office/powerpoint/2010/main" val="497679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solidFill>
                  <a:prstClr val="white"/>
                </a:solidFill>
                <a:latin typeface="Calibri" panose="020F0502020204030204"/>
              </a:rPr>
              <a:t>     Any function involving movement within the Operational Technology is vulnerable as shown.</a:t>
            </a:r>
            <a:r>
              <a:rPr lang="en-US" sz="12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As Mr. Joe Weiss stated "It's the sensors, actuators, drives, etc. that need different approaches. These devices have no cyber security, authentication, or cyber logging.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034"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a:rPr>
              <a:t>     Our vulnerability has increased significantly since 2013 As we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imported ~300 EHV transformers from Communist China, with one Chinese manufacturing company proudly announcing that their transformers support 10% of power to New York City, and 18% to Las Vegas!  I</a:t>
            </a:r>
            <a:r>
              <a:rPr lang="en-US" sz="1800" kern="1200" dirty="0">
                <a:solidFill>
                  <a:srgbClr val="FFFFFF"/>
                </a:solidFill>
                <a:latin typeface="Calibri" panose="020F0502020204030204" pitchFamily="34" charset="0"/>
              </a:rPr>
              <a:t>t’s suspected</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that China could impact our grid today with installed malware backdoors capable of extracting data to cause physical destruction at their choosing.  In July 2020, the Department of Energy intercepted a multi million-dollar Chinese Extra High-voltage Transformer intended for a substation, when the DOE had it diverted to Sandia National Labs for investigation of internal backdoor malware.  This occurred due to a previous back door intrusion discovered in a Chinese transformer installed at a U.S. utility. </a:t>
            </a:r>
            <a:r>
              <a:rPr kumimoji="0" lang="en-US" sz="1200" b="0" i="0" u="sng" strike="noStrike" kern="1200" cap="none" spc="0" normalizeH="0" baseline="0" noProof="0" dirty="0">
                <a:ln>
                  <a:noFill/>
                </a:ln>
                <a:solidFill>
                  <a:prstClr val="white"/>
                </a:solidFill>
                <a:effectLst/>
                <a:uLnTx/>
                <a:uFillTx/>
                <a:latin typeface="Calibri" panose="020F0502020204030204"/>
                <a:ea typeface="+mn-ea"/>
                <a:cs typeface="+mn-cs"/>
              </a:rPr>
              <a:t>Since the seizure date a year ago, the government has not yet announced the results of forensic evaluation.</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Hackers have long threatened American IT but are also now engaged physical processes of Operational Technology (OT).  And Ransomware at the Colonial Pipeline fuel system, water systems in Florida and JBS beef provider plants to name a few can cause loss of view and control of physical processes.</a:t>
            </a:r>
            <a:r>
              <a:rPr lang="en-US" sz="1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According to Control Systems Cybersecurity expert Joe Weiss “There have already been almost 12 million control system cyber incidents that have caused more than $90 Billion in direct damage and killed more than 1,500.  A targeted cyber attack against the US grid can shut it down for months.”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034" rtl="0" eaLnBrk="1" fontAlgn="auto" latinLnBrk="0" hangingPunct="1">
              <a:lnSpc>
                <a:spcPct val="100000"/>
              </a:lnSpc>
              <a:spcBef>
                <a:spcPts val="0"/>
              </a:spcBef>
              <a:spcAft>
                <a:spcPts val="0"/>
              </a:spcAft>
              <a:buClrTx/>
              <a:buSzTx/>
              <a:buFontTx/>
              <a:buNone/>
              <a:tabLst/>
              <a:defRPr/>
            </a:pPr>
            <a:endParaRPr lang="en-US" sz="1100" b="0" dirty="0"/>
          </a:p>
        </p:txBody>
      </p:sp>
      <p:sp>
        <p:nvSpPr>
          <p:cNvPr id="4" name="Slide Number Placeholder 3"/>
          <p:cNvSpPr>
            <a:spLocks noGrp="1"/>
          </p:cNvSpPr>
          <p:nvPr>
            <p:ph type="sldNum" sz="quarter" idx="10"/>
          </p:nvPr>
        </p:nvSpPr>
        <p:spPr/>
        <p:txBody>
          <a:bodyPr/>
          <a:lstStyle/>
          <a:p>
            <a:pPr defTabSz="913942">
              <a:defRPr/>
            </a:pPr>
            <a:fld id="{E512E1F6-AA3D-433D-8307-36E740B95F25}" type="slidenum">
              <a:rPr lang="en-US">
                <a:solidFill>
                  <a:prstClr val="black"/>
                </a:solidFill>
                <a:latin typeface="Calibri" panose="020F0502020204030204"/>
              </a:rPr>
              <a:pPr defTabSz="913942">
                <a:defRPr/>
              </a:pPr>
              <a:t>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06488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Retired Army General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Keith Alexander, former NSA/CYBERCOM Commander stated “The situation we have faced in recent years—with a fundamental lack of clear thinking about these problems—is particularly troubling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because the reality is that adversaries will not wait for us to get this right. The U.S. cannot rely on a false sense of security; while our systems today are resilient and we are working harder to make them more so, we can and must do more now.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U.S. must stay ahead of the problem, think clearly about the challenges we face, and effectively make the critical decisions that are before us today—in a time of relative calm and before a major incident. </a:t>
            </a:r>
            <a:r>
              <a:rPr kumimoji="0" lang="en-US" sz="12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we fail to do so, we will have no one to blame but ourselves when that day arrives, as it inevitably will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Note: Underline emphasis is 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Book Antiqua"/>
                <a:ea typeface="+mn-ea"/>
                <a:cs typeface="+mn-cs"/>
              </a:rPr>
              <a:t>     The </a:t>
            </a: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Annual Threat Assessment from the Office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of the Director for National Intelligence in April 2021 stated that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Russia will remain a top cyber threat as it refines and employs its espionage, influence, and attack capabilities.  Russia continues to target critical infrastructure, including underwater cables and industrial control systems, in the United States and in allied and partner countries, as compromising such infrastructure improves—and in some cases can demonstrate—its ability to damage infrastructure during a crisis.”  But China has the same capability, - and additionally North Korea and Iran to a lesser degree.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this time, we have malware imbedded within our electric grid!</a:t>
            </a:r>
          </a:p>
          <a:p>
            <a:pPr marL="0" marR="0">
              <a:lnSpc>
                <a:spcPct val="107000"/>
              </a:lnSpc>
              <a:spcBef>
                <a:spcPts val="0"/>
              </a:spcBef>
              <a:spcAft>
                <a:spcPts val="1800"/>
              </a:spcAft>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Yet another weakness exposing our electric grid innerworkings is that the </a:t>
            </a:r>
            <a:r>
              <a:rPr lang="en-US" sz="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Edison Electric Institute (EEI) which, according to their website</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 is the trade association representing all U.S. investor-owned electric companies.  However, their member list includes three Chinese companies: </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China Southern Power Grid Company; </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State Grid Corporation of China</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 and </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Power Assets Holdings</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  In other words, the government of Communist China—the very government that has been </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hacking the North American electric grid for years</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 is a member o</a:t>
            </a:r>
            <a:r>
              <a:rPr lang="en-US" sz="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f Edison Electric Institute. These Chinese companies have an obligation under the 2017 </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Chinese </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National Intelligence Law</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 to “support, assist and cooperate with state intelligence work.” Moreover, under China’s 2014 </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Counter-Espionage Law</a:t>
            </a:r>
            <a:r>
              <a:rPr lang="en-US" sz="1200" dirty="0">
                <a:solidFill>
                  <a:schemeClr val="bg1"/>
                </a:solidFill>
                <a:effectLst/>
                <a:latin typeface="Helvetica" panose="020B0604020202020204" pitchFamily="34" charset="0"/>
                <a:ea typeface="Times New Roman" panose="02020603050405020304" pitchFamily="18" charset="0"/>
                <a:cs typeface="Times New Roman" panose="02020603050405020304" pitchFamily="18" charset="0"/>
              </a:rPr>
              <a:t> a company may not refuse the Chinese government when asked for information. </a:t>
            </a:r>
            <a:r>
              <a:rPr lang="en-US" sz="1100" dirty="0">
                <a:solidFill>
                  <a:schemeClr val="bg1"/>
                </a:solidFill>
                <a:effectLst/>
                <a:latin typeface="Helvetica" panose="020B0604020202020204" pitchFamily="34" charset="0"/>
                <a:ea typeface="Calibri" panose="020F0502020204030204" pitchFamily="34" charset="0"/>
                <a:cs typeface="Times New Roman" panose="02020603050405020304" pitchFamily="18" charset="0"/>
              </a:rPr>
              <a:t>So, this means that these members of the Edison Electric Institute </a:t>
            </a:r>
            <a:r>
              <a:rPr lang="en-US" sz="11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have an obligation to provide information and assistance to the government of the People’s Republic of China.  The same goes for the Electric Power Research Institute (EPRI) that advises the Department of Energy (DOE) on reliability and safety that not only has China as a member, but also Russia!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NSA:  National Security Agency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CYBERCOM:  Cyber Command</a:t>
            </a:r>
            <a:endParaRPr lang="en-US" b="1" dirty="0"/>
          </a:p>
        </p:txBody>
      </p:sp>
      <p:sp>
        <p:nvSpPr>
          <p:cNvPr id="4" name="Slide Number Placeholder 3"/>
          <p:cNvSpPr>
            <a:spLocks noGrp="1"/>
          </p:cNvSpPr>
          <p:nvPr>
            <p:ph type="sldNum" sz="quarter" idx="5"/>
          </p:nvPr>
        </p:nvSpPr>
        <p:spPr/>
        <p:txBody>
          <a:bodyPr/>
          <a:lstStyle/>
          <a:p>
            <a:fld id="{C35305FA-DFAD-4068-8625-79255032B140}" type="slidenum">
              <a:rPr lang="en-US" smtClean="0"/>
              <a:t>49</a:t>
            </a:fld>
            <a:endParaRPr lang="en-US" dirty="0"/>
          </a:p>
        </p:txBody>
      </p:sp>
    </p:spTree>
    <p:extLst>
      <p:ext uri="{BB962C8B-B14F-4D97-AF65-F5344CB8AC3E}">
        <p14:creationId xmlns:p14="http://schemas.microsoft.com/office/powerpoint/2010/main" val="2729517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The Bottom-Line Up Front.</a:t>
            </a:r>
            <a:endParaRPr lang="en-US" sz="180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Arial" panose="020B0604020202020204" pitchFamily="34" charset="0"/>
              </a:rPr>
              <a:t>     I learned over many in-person presentations that that you cannot </a:t>
            </a:r>
            <a:r>
              <a:rPr lang="en-US" sz="1800" u="sng" dirty="0">
                <a:solidFill>
                  <a:srgbClr val="000000"/>
                </a:solidFill>
                <a:latin typeface="Arial" panose="020B0604020202020204" pitchFamily="34" charset="0"/>
              </a:rPr>
              <a:t>scare</a:t>
            </a:r>
            <a:r>
              <a:rPr lang="en-US" sz="1800" dirty="0">
                <a:solidFill>
                  <a:srgbClr val="000000"/>
                </a:solidFill>
                <a:latin typeface="Arial" panose="020B0604020202020204" pitchFamily="34" charset="0"/>
              </a:rPr>
              <a:t> people to action, as in many respects this threat is truly </a:t>
            </a:r>
            <a:r>
              <a:rPr lang="en-US" sz="1800" b="1" dirty="0">
                <a:solidFill>
                  <a:srgbClr val="000000"/>
                </a:solidFill>
                <a:latin typeface="Arial" panose="020B0604020202020204" pitchFamily="34" charset="0"/>
              </a:rPr>
              <a:t>overwhelming</a:t>
            </a:r>
            <a:r>
              <a:rPr lang="en-US" sz="1800" b="0" dirty="0">
                <a:solidFill>
                  <a:srgbClr val="000000"/>
                </a:solidFill>
                <a:latin typeface="Arial" panose="020B0604020202020204" pitchFamily="34" charset="0"/>
              </a:rPr>
              <a:t>.  So I try to impress upon them the fact that while this information seems overwhelming now, - just think how </a:t>
            </a:r>
            <a:r>
              <a:rPr lang="en-US" sz="1800" b="1" dirty="0">
                <a:solidFill>
                  <a:srgbClr val="000000"/>
                </a:solidFill>
                <a:latin typeface="Arial" panose="020B0604020202020204" pitchFamily="34" charset="0"/>
              </a:rPr>
              <a:t>overwhelming</a:t>
            </a:r>
            <a:r>
              <a:rPr lang="en-US" sz="1800" b="0" dirty="0">
                <a:solidFill>
                  <a:srgbClr val="000000"/>
                </a:solidFill>
                <a:latin typeface="Arial" panose="020B0604020202020204" pitchFamily="34" charset="0"/>
              </a:rPr>
              <a:t> your situation will be if you do nothing, and an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extensive and prolonged loss of electric power of only a few weeks will have a catastrophic economic and human cost for the Homeland.</a:t>
            </a:r>
          </a:p>
          <a:p>
            <a:endParaRPr lang="en-US" sz="1800" b="0" dirty="0">
              <a:solidFill>
                <a:srgbClr val="000000"/>
              </a:solidFill>
              <a:latin typeface="Arial" panose="020B0604020202020204" pitchFamily="34" charset="0"/>
            </a:endParaRPr>
          </a:p>
          <a:p>
            <a:r>
              <a:rPr lang="en-US" sz="1800" b="0" dirty="0">
                <a:solidFill>
                  <a:srgbClr val="000000"/>
                </a:solidFill>
                <a:latin typeface="Arial" panose="020B0604020202020204" pitchFamily="34" charset="0"/>
              </a:rPr>
              <a:t>     </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53F21-8392-48FA-A288-4855628E8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494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is my favorite slide as it’s a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very concise and visual graphic developed by Dr. George Baker on a few threats, as it says it all, – and it’s not encouraging.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Even the yellow segments are ominous and tenuous at best as it is inevitable, thinking worst-case situation, that an unknown degree of degradation will initially exist for at-risk equipment and more, as each sector of equipment will produce its own cascading effects downward will compromising our electric grid.  </a:t>
            </a:r>
          </a:p>
        </p:txBody>
      </p:sp>
    </p:spTree>
    <p:extLst>
      <p:ext uri="{BB962C8B-B14F-4D97-AF65-F5344CB8AC3E}">
        <p14:creationId xmlns:p14="http://schemas.microsoft.com/office/powerpoint/2010/main" val="1761289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Now to the focal point of information where it reaches out to touch YOUR family!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When planning military offense operations, identifying and destroying an enemy’s Center of Gravity (COG) is the main objective, one that will cripple an enemy's capability to conduct operations or survive.  For example, in World War II the COG identify the main target objective of warfare production and source of raw materials for Japan and Germany’s war effort.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I’ve also chosen four Single Points Of Failure (SPOF) that are needed to support the COG (much like a four-legged stool) as they are essential supporting components and functions of, in this case, - Energy/Electricity.  Taken individually any of these SPOF’s would eventually cause the entire system to fail cataclysmically during a prolonged grid down outage, as each one is a significant “weak link” which poses a risk to the other three causing the whole system to stop working.  In an ideal situation if a system component fails, another component should immediately take its place, – but that doesn’t play here at all.  It’s essential to identify and protect these SPOF’s.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 also interjected the Critical Risk Factor of FOOD, which overall importance will be discussed later.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Hopefully you’re starting to grasp the magnitude of our vulnerabilities that past and present day elected officials of both parties at federal and state level, the electric grid industry and their lobbyists have allowed to worsen.  And worse yet, they have failed to even inform you of the effects of losing life-sustaining electricity in this modern 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en-US" sz="1200" b="1" i="0" u="sng"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It should be emphasized that the fundamental obligation of any government is to provide for the safety and well-being of its’ people.</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Now we’ll get into a realm of what’s being done, or rather more accurately what is not being accomplished, and what is the way ahead. </a:t>
            </a:r>
            <a:endParaRPr lang="en-US" dirty="0"/>
          </a:p>
        </p:txBody>
      </p:sp>
    </p:spTree>
    <p:extLst>
      <p:ext uri="{BB962C8B-B14F-4D97-AF65-F5344CB8AC3E}">
        <p14:creationId xmlns:p14="http://schemas.microsoft.com/office/powerpoint/2010/main" val="694362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lang="en-US" b="0" baseline="0" dirty="0"/>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You’ve seen this before, but I’m showing it once again to impress upon you the devastating effects of cascading failure, – think of it as the domino theory if you wish, – but the bottom line is that events occurring in one region of the country WILL rapidly affect other areas over an extremely short period of time for both our civilian population, and the “wished for” combined military response.</a:t>
            </a: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Perfect examples have occurred in recent history with the Northeast Black are 2003, Hurricane Katrina, the devastating loss of power in Puerto Rico, hurricane Sandy, and the prime example from the Texas ERCOT debacle which cost many lives.</a:t>
            </a:r>
          </a:p>
          <a:p>
            <a:pPr defTabSz="914034">
              <a:defRPr/>
            </a:pPr>
            <a:endParaRPr lang="en-US" b="0" baseline="0" dirty="0"/>
          </a:p>
        </p:txBody>
      </p:sp>
      <p:sp>
        <p:nvSpPr>
          <p:cNvPr id="4" name="Slide Number Placeholder 3"/>
          <p:cNvSpPr>
            <a:spLocks noGrp="1"/>
          </p:cNvSpPr>
          <p:nvPr>
            <p:ph type="sldNum" sz="quarter" idx="10"/>
          </p:nvPr>
        </p:nvSpPr>
        <p:spPr/>
        <p:txBody>
          <a:bodyPr/>
          <a:lstStyle/>
          <a:p>
            <a:pPr defTabSz="914034">
              <a:defRPr/>
            </a:pPr>
            <a:fld id="{E512E1F6-AA3D-433D-8307-36E740B95F25}" type="slidenum">
              <a:rPr lang="en-US">
                <a:solidFill>
                  <a:prstClr val="black"/>
                </a:solidFill>
                <a:latin typeface="Calibri" panose="020F0502020204030204"/>
              </a:rPr>
              <a:pPr defTabSz="914034">
                <a:defRPr/>
              </a:pPr>
              <a:t>52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6953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Fuel and Transportation are both the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lifeblood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circulatory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system of our society.  All fuels will become a substantial problem in a large-scale outage over a matter of weeks, but Diesel fuel is crucial for backup generators needed by military installations, utility industries, supply chain providers and Nuclear Power Plants MOGAS to a lesser degree.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srgbClr val="002060"/>
                </a:solidFill>
                <a:effectLst/>
                <a:uLnTx/>
                <a:uFillTx/>
                <a:latin typeface="Calibri" panose="020F0502020204030204"/>
                <a:ea typeface="+mn-ea"/>
                <a:cs typeface="+mn-cs"/>
              </a:rPr>
              <a:t>Without electricity our ability to both refine and transport fuel products will be severely limited, as even large existing fuel storage tanks utilize electric pumps. Once on-site fuel storage stocks are depleted by any means, replenishment of Emergency Diesel Generators or on-site fuel tanks would prove impossible.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lack of electric power will cripple fuel refinement and transport of gasoline and diesel. Regional fuel storage centers will not be able to move fuel tanker trucks to transport to retail gas stations, and retail gas stations cannot pump fuel.  </a:t>
            </a:r>
            <a:r>
              <a:rPr kumimoji="0" lang="en-US" sz="2600" b="0" i="0" u="none" strike="noStrike" kern="1200" cap="none" spc="0" normalizeH="0" baseline="0" noProof="0" dirty="0">
                <a:ln>
                  <a:noFill/>
                </a:ln>
                <a:solidFill>
                  <a:srgbClr val="002060"/>
                </a:solidFill>
                <a:effectLst/>
                <a:uLnTx/>
                <a:uFillTx/>
                <a:latin typeface="Calibri" panose="020F0502020204030204"/>
                <a:ea typeface="+mn-ea"/>
                <a:cs typeface="+mn-cs"/>
              </a:rPr>
              <a:t>Petroleum pipelines require pumping stations to pressurize the contents to sustain flow, and are operational by the electric grid, or back-up diesel generation.  </a:t>
            </a:r>
            <a:r>
              <a:rPr kumimoji="0" lang="en-US" sz="2600" b="1" i="0" u="none" strike="noStrike" kern="1200" cap="none" spc="0" normalizeH="0" baseline="0" noProof="0" dirty="0">
                <a:ln>
                  <a:noFill/>
                </a:ln>
                <a:solidFill>
                  <a:srgbClr val="002060"/>
                </a:solidFill>
                <a:effectLst/>
                <a:uLnTx/>
                <a:uFillTx/>
                <a:latin typeface="Calibri" panose="020F0502020204030204"/>
                <a:ea typeface="+mn-ea"/>
                <a:cs typeface="+mn-cs"/>
              </a:rPr>
              <a:t>SCADA control, monitoring and sensor viability may prove unreliable after a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Grid Down event (even a short period of time</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resulting in degradation or destruction of refinery operations and subsequent delivery.</a:t>
            </a:r>
            <a:r>
              <a:rPr kumimoji="0" lang="en-US" sz="1200" b="0" i="0" u="none" strike="noStrike" kern="1200" cap="none" spc="0" normalizeH="0" baseline="0" noProof="0" dirty="0">
                <a:ln>
                  <a:noFill/>
                </a:ln>
                <a:solidFill>
                  <a:srgbClr val="C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will be impossible in the short term to ‘harden’ ALL refineries and processing plants, - but any plans should prioritize and selectively harden selected refineries to receive shipments of raw products, continue refinery production and transport life-sustaining fuels to critical facilities such s NPP’s, hospitals, control centers, water treatment, FOOD production, ports, urban areas, etc…  </a:t>
            </a:r>
          </a:p>
          <a:p>
            <a:pPr marL="0" marR="0" lvl="0" indent="0" algn="l" defTabSz="94181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My Bottom line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None are protected at the present time.  Think Fukushima…. with no generator fuel for NPP SFP and core cooling for ~100 Nuclear facilities.  </a:t>
            </a:r>
            <a:endPar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53</a:t>
            </a:fld>
            <a:endParaRPr lang="en-US" dirty="0"/>
          </a:p>
        </p:txBody>
      </p:sp>
    </p:spTree>
    <p:extLst>
      <p:ext uri="{BB962C8B-B14F-4D97-AF65-F5344CB8AC3E}">
        <p14:creationId xmlns:p14="http://schemas.microsoft.com/office/powerpoint/2010/main" val="6207787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427038" y="692150"/>
            <a:ext cx="6153150" cy="34623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700726" y="4385652"/>
            <a:ext cx="5605812" cy="4154828"/>
          </a:xfrm>
          <a:prstGeom prst="rect">
            <a:avLst/>
          </a:prstGeom>
          <a:noFill/>
          <a:ln>
            <a:noFill/>
          </a:ln>
        </p:spPr>
        <p:txBody>
          <a:bodyPr lIns="91388" tIns="45682" rIns="91388" bIns="45682" anchor="t" anchorCtr="0">
            <a:noAutofit/>
          </a:bodyPr>
          <a:lstStyle/>
          <a:p>
            <a:pPr fontAlgn="base"/>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 perfect example of supportive and symbiotic interactions of Fuel and its effect on life-sustaining functions. </a:t>
            </a:r>
          </a:p>
          <a:p>
            <a:pPr fontAlgn="base"/>
            <a:endParaRPr b="1" dirty="0">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969164" y="8769701"/>
            <a:ext cx="3036481" cy="461648"/>
          </a:xfrm>
          <a:prstGeom prst="rect">
            <a:avLst/>
          </a:prstGeom>
          <a:noFill/>
          <a:ln>
            <a:noFill/>
          </a:ln>
        </p:spPr>
        <p:txBody>
          <a:bodyPr lIns="91388" tIns="45682" rIns="91388" bIns="45682" anchor="b" anchorCtr="0">
            <a:noAutofit/>
          </a:bodyPr>
          <a:lstStyle/>
          <a:p>
            <a:pPr defTabSz="914034">
              <a:buSzPct val="25000"/>
              <a:defRPr/>
            </a:pPr>
            <a:fld id="{00000000-1234-1234-1234-123412341234}" type="slidenum">
              <a:rPr lang="en-GB" kern="0">
                <a:solidFill>
                  <a:srgbClr val="000000"/>
                </a:solidFill>
                <a:latin typeface="Calibri"/>
                <a:ea typeface="Calibri"/>
                <a:cs typeface="Calibri"/>
                <a:sym typeface="Calibri"/>
                <a:rtl val="0"/>
              </a:rPr>
              <a:pPr defTabSz="914034">
                <a:buSzPct val="25000"/>
                <a:defRPr/>
              </a:pPr>
              <a:t>54</a:t>
            </a:fld>
            <a:endParaRPr lang="en-GB" kern="0" dirty="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2209839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 truly doesn’t take a military genius, or government worker at DHS, to figure out where our High-Value Target sets are, – it’s right there in Red in front of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foolish and politically motivated edict to stop the delivery capability of the Canadian Keystone Pipeline further jeopardizes our survivability under catastrophic conditions, and only enhances our vulnerable COG among known enemy nations surrounding us such as China, Russia, Iran and North Korea.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My bottom line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refineries are essential, as are natural gas and oil pipelines.  The electric grid is essentially our Homelands “nervous system,” refined fuel our “blood supply” and transportation as our “circulatory system” involving fuel trucks and pipelines.  A perfect symbiotic relationship.  </a:t>
            </a:r>
          </a:p>
          <a:p>
            <a:r>
              <a:rPr lang="en-US" b="1" dirty="0"/>
              <a:t> </a:t>
            </a:r>
          </a:p>
        </p:txBody>
      </p:sp>
      <p:sp>
        <p:nvSpPr>
          <p:cNvPr id="4" name="Slide Number Placeholder 3"/>
          <p:cNvSpPr>
            <a:spLocks noGrp="1"/>
          </p:cNvSpPr>
          <p:nvPr>
            <p:ph type="sldNum" sz="quarter" idx="10"/>
          </p:nvPr>
        </p:nvSpPr>
        <p:spPr/>
        <p:txBody>
          <a:bodyPr/>
          <a:lstStyle/>
          <a:p>
            <a:fld id="{E512E1F6-AA3D-433D-8307-36E740B95F25}" type="slidenum">
              <a:rPr lang="en-US" smtClean="0"/>
              <a:pPr/>
              <a:t>55</a:t>
            </a:fld>
            <a:endParaRPr lang="en-US" dirty="0"/>
          </a:p>
        </p:txBody>
      </p:sp>
    </p:spTree>
    <p:extLst>
      <p:ext uri="{BB962C8B-B14F-4D97-AF65-F5344CB8AC3E}">
        <p14:creationId xmlns:p14="http://schemas.microsoft.com/office/powerpoint/2010/main" val="3478423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509588" y="741363"/>
            <a:ext cx="6596062" cy="37099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761447" y="4699585"/>
            <a:ext cx="6091580" cy="4452239"/>
          </a:xfrm>
          <a:prstGeom prst="rect">
            <a:avLst/>
          </a:prstGeom>
          <a:noFill/>
          <a:ln>
            <a:noFill/>
          </a:ln>
        </p:spPr>
        <p:txBody>
          <a:bodyPr lIns="98495" tIns="49233" rIns="98495" bIns="49233"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0" dirty="0">
                <a:solidFill>
                  <a:srgbClr val="002060"/>
                </a:solidFill>
              </a:rPr>
              <a:t>    </a:t>
            </a: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The following four slides were taken directly from a brief by former FEMA director Chris Fugate (I have made no changes) in which he emphatically states that operational communications is critically important in response and recovery operations which will certainly, over a short period of time, result in Degraded/Denied/Destroyed military (MILSATCOM) and civilian (COMSATCOM) satellite communications. It's also important to know that all military services utilize an intense amount of bandwidth which they contract from civilian commercial satellites (COMSATCOM) to a greater degree than ever before,- which most likely are not hardened to the effects of either a Solar or Nuclear event.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2060"/>
                </a:solidFill>
                <a:effectLst/>
                <a:uLnTx/>
                <a:uFillTx/>
                <a:latin typeface="Calibri"/>
                <a:ea typeface="Calibri"/>
                <a:cs typeface="Calibri"/>
                <a:sym typeface="Calibri"/>
              </a:rPr>
              <a:t>     Nuclear EMP would most likely affect significant numbers of microelectronics used throughout the communications industry, from satellites, antennas, and into non-hardened ground-based systems.  </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2060"/>
                </a:solidFill>
                <a:effectLst/>
                <a:uLnTx/>
                <a:uFillTx/>
                <a:latin typeface="Calibri"/>
                <a:ea typeface="Calibri"/>
                <a:cs typeface="Calibri"/>
                <a:sym typeface="Calibri"/>
              </a:rPr>
              <a:t>     Solar E3 Ground Induced Currents (GIC) will directly damage electric power systems needed to operate cellular-phone service, 911 emergency communication centers and unprotected Data Centers.  Most cell phone towers have battery backup, but optimally for ~4 hours or so.</a:t>
            </a:r>
          </a:p>
          <a:p>
            <a:pPr>
              <a:buSzPct val="25000"/>
            </a:pPr>
            <a:r>
              <a:rPr lang="en-US" b="0" dirty="0">
                <a:solidFill>
                  <a:srgbClr val="002060"/>
                </a:solidFill>
              </a:rPr>
              <a:t> </a:t>
            </a:r>
            <a:endParaRPr lang="en-GB" b="1" u="none" dirty="0">
              <a:solidFill>
                <a:schemeClr val="lt1"/>
              </a:solidFill>
              <a:latin typeface="Calibri"/>
              <a:ea typeface="Calibri"/>
              <a:cs typeface="Calibri"/>
              <a:sym typeface="Calibri"/>
            </a:endParaRPr>
          </a:p>
        </p:txBody>
      </p:sp>
      <p:sp>
        <p:nvSpPr>
          <p:cNvPr id="603" name="Shape 603"/>
          <p:cNvSpPr txBox="1">
            <a:spLocks noGrp="1"/>
          </p:cNvSpPr>
          <p:nvPr>
            <p:ph type="sldNum" idx="12"/>
          </p:nvPr>
        </p:nvSpPr>
        <p:spPr>
          <a:xfrm>
            <a:off x="4313110" y="9397452"/>
            <a:ext cx="3299604" cy="494694"/>
          </a:xfrm>
          <a:prstGeom prst="rect">
            <a:avLst/>
          </a:prstGeom>
          <a:noFill/>
          <a:ln>
            <a:noFill/>
          </a:ln>
        </p:spPr>
        <p:txBody>
          <a:bodyPr lIns="98495" tIns="49233" rIns="98495" bIns="49233" anchor="b" anchorCtr="0">
            <a:noAutofit/>
          </a:bodyPr>
          <a:lstStyle/>
          <a:p>
            <a:pPr>
              <a:buSzPct val="25000"/>
            </a:pPr>
            <a:fld id="{00000000-1234-1234-1234-123412341234}" type="slidenum">
              <a:rPr lang="en-GB">
                <a:solidFill>
                  <a:schemeClr val="dk1"/>
                </a:solidFill>
                <a:latin typeface="Calibri"/>
                <a:ea typeface="Calibri"/>
                <a:cs typeface="Calibri"/>
                <a:sym typeface="Calibri"/>
              </a:rPr>
              <a:pPr>
                <a:buSzPct val="25000"/>
              </a:pPr>
              <a:t>56</a:t>
            </a:fld>
            <a:endParaRPr lang="en-GB"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8390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As noted, a G5 level Solar storm will produce a Coronal Mass Ejection causing an extreme Geomagnetically Induced Current (GIC) especially long transmission lines many miles in length especially in modern high-voltage, low resistance lines, and are especially harmful to transformers (inducing core saturation) as well as tripping various safety devices and causing coils and cores to heat up to destruction as shown previously in the Salem nuclear power plant slide.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Cell phones themselves are likely to be undamaged by EMP, but not so with cell towers and ubiquitous 5G devices. Some commercial radio and TV stations may operate, but only with backup power.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Immediate degradation of military and civilian communication satellites is indicated in three orbits: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LEO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Low Earth Orbit;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MEO’s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Middle Earth Orbit; and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GEO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is Geosynchronous orbit.</a:t>
            </a:r>
          </a:p>
          <a:p>
            <a:pPr defTabSz="914034">
              <a:buSzPct val="25000"/>
              <a:defRPr/>
            </a:pPr>
            <a:endParaRPr lang="en-US" u="none" dirty="0"/>
          </a:p>
          <a:p>
            <a:pPr marL="0" marR="0" lvl="0" indent="0" algn="l" defTabSz="914034"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POTS:  Plain Old Telephone System</a:t>
            </a:r>
          </a:p>
          <a:p>
            <a:pPr marL="0" marR="0" lvl="0" indent="0" algn="l" defTabSz="914034"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VoIP:  Voice over Internet Protocol</a:t>
            </a:r>
          </a:p>
          <a:p>
            <a:pPr marL="0" marR="0" lvl="0" indent="0" algn="l" defTabSz="914034"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LOS:  Line Of Sight</a:t>
            </a:r>
          </a:p>
          <a:p>
            <a:pPr marL="0" marR="0" lvl="0" indent="0" algn="l" defTabSz="914034"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SATCOM: Satellite communications</a:t>
            </a:r>
          </a:p>
          <a:p>
            <a:pPr marL="0" marR="0" lvl="0" indent="0" algn="l" defTabSz="914034"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GPS: Global Positioning system</a:t>
            </a:r>
          </a:p>
          <a:p>
            <a:pPr defTabSz="914034">
              <a:buSzPct val="25000"/>
              <a:defRPr/>
            </a:pPr>
            <a:endParaRPr lang="en-US" u="none" dirty="0"/>
          </a:p>
        </p:txBody>
      </p:sp>
      <p:sp>
        <p:nvSpPr>
          <p:cNvPr id="4" name="Slide Number Placeholder 3"/>
          <p:cNvSpPr>
            <a:spLocks noGrp="1"/>
          </p:cNvSpPr>
          <p:nvPr>
            <p:ph type="sldNum" sz="quarter" idx="5"/>
          </p:nvPr>
        </p:nvSpPr>
        <p:spPr/>
        <p:txBody>
          <a:bodyPr/>
          <a:lstStyle/>
          <a:p>
            <a:fld id="{C35305FA-DFAD-4068-8625-79255032B140}" type="slidenum">
              <a:rPr lang="en-US" smtClean="0"/>
              <a:t>57</a:t>
            </a:fld>
            <a:endParaRPr lang="en-US" dirty="0"/>
          </a:p>
        </p:txBody>
      </p:sp>
    </p:spTree>
    <p:extLst>
      <p:ext uri="{BB962C8B-B14F-4D97-AF65-F5344CB8AC3E}">
        <p14:creationId xmlns:p14="http://schemas.microsoft.com/office/powerpoint/2010/main" val="9086776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Greater than 8 hours, more systems start to show either total or partial damage resulting in greater deterioration.</a:t>
            </a:r>
          </a:p>
          <a:p>
            <a:endParaRPr lang="en-US" b="0"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58</a:t>
            </a:fld>
            <a:endParaRPr lang="en-US" dirty="0"/>
          </a:p>
        </p:txBody>
      </p:sp>
    </p:spTree>
    <p:extLst>
      <p:ext uri="{BB962C8B-B14F-4D97-AF65-F5344CB8AC3E}">
        <p14:creationId xmlns:p14="http://schemas.microsoft.com/office/powerpoint/2010/main" val="2249106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509588" y="741363"/>
            <a:ext cx="6596062" cy="37099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9" name="Shape 609"/>
          <p:cNvSpPr txBox="1">
            <a:spLocks noGrp="1"/>
          </p:cNvSpPr>
          <p:nvPr>
            <p:ph type="body" idx="1"/>
          </p:nvPr>
        </p:nvSpPr>
        <p:spPr>
          <a:xfrm>
            <a:off x="761447" y="4699585"/>
            <a:ext cx="6091580" cy="4452239"/>
          </a:xfrm>
          <a:prstGeom prst="rect">
            <a:avLst/>
          </a:prstGeom>
          <a:noFill/>
          <a:ln>
            <a:noFill/>
          </a:ln>
        </p:spPr>
        <p:txBody>
          <a:bodyPr lIns="98495" tIns="49233" rIns="98495" bIns="49233"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After ~30 days the only likely viable source of communications will be volunteer HAM radio operators which may remain operational only if they have fuel for the generators, batteries, and personnel/operators.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   Line-of-sight public safety and commercial radio (HF, VHF, UHF, microwave) will work only if power can be supplied to systems and receivers.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   HF radio can provide communications over extended distances in the absence of other means, also if power is available</a:t>
            </a:r>
            <a:r>
              <a:rPr kumimoji="0" lang="en-US" sz="1200" b="0" i="0" u="none" strike="noStrike" kern="1200" cap="none" spc="0" normalizeH="0" baseline="0" noProof="0" dirty="0">
                <a:ln>
                  <a:noFill/>
                </a:ln>
                <a:solidFill>
                  <a:srgbClr val="FFFF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00"/>
                </a:solidFill>
                <a:effectLst/>
                <a:uLnTx/>
                <a:uFillTx/>
                <a:latin typeface="Calibri" panose="020F0502020204030204"/>
                <a:ea typeface="+mn-ea"/>
                <a:cs typeface="+mn-cs"/>
              </a:rPr>
              <a:t>   Emergency 911 dispatchers are Mission Critical Partners, but back-up generator fuel supply is typically ~ 3 days of fuel supply at best. Unfortunately, like everyone else they must rely on contract fuel deliveries which “thinking worst-case situation” will not be operational due to loss of refinery production transportation fuel after a few days.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00"/>
                </a:solidFill>
                <a:effectLst/>
                <a:uLnTx/>
                <a:uFillTx/>
                <a:latin typeface="Calibri" panose="020F0502020204030204"/>
                <a:ea typeface="+mn-ea"/>
                <a:cs typeface="+mn-cs"/>
              </a:rPr>
              <a:t>  So, think on this: If you have a house fire, and your Fire Company is miraculously dispatched by your 911 center, they may have little fuel to get there.  Even if they do arrive, most likely they’ll be no water pressure, and compromised microprocessors that enable fire engine pumping systems and ladder trucks to function, and worse yet probably very few Firefighters.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sng" strike="noStrike" kern="1200" cap="none" spc="0" normalizeH="0" baseline="0" noProof="0" dirty="0">
                <a:ln>
                  <a:noFill/>
                </a:ln>
                <a:solidFill>
                  <a:srgbClr val="FFFF00"/>
                </a:solidFill>
                <a:effectLst/>
                <a:uLnTx/>
                <a:uFillTx/>
                <a:latin typeface="Calibri" panose="020F0502020204030204"/>
                <a:ea typeface="+mn-ea"/>
                <a:cs typeface="+mn-cs"/>
              </a:rPr>
              <a:t>My bottom line</a:t>
            </a:r>
            <a:r>
              <a:rPr kumimoji="0" lang="en-US" sz="1900" b="0" i="0" u="none" strike="noStrike" kern="1200" cap="none" spc="0" normalizeH="0" baseline="0" noProof="0" dirty="0">
                <a:ln>
                  <a:noFill/>
                </a:ln>
                <a:solidFill>
                  <a:srgbClr val="FFFF00"/>
                </a:solidFill>
                <a:effectLst/>
                <a:uLnTx/>
                <a:uFillTx/>
                <a:latin typeface="Calibri" panose="020F0502020204030204"/>
                <a:ea typeface="+mn-ea"/>
                <a:cs typeface="+mn-cs"/>
              </a:rPr>
              <a:t>: communication status will not improve from this point on, unless we do something to prevent it from occurring in the first place! That’s why you’re here now looking over these Death by PowerPoint slides. </a:t>
            </a:r>
            <a:endParaRPr kumimoji="0" lang="en-GB" sz="12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a:buSzPct val="25000"/>
            </a:pPr>
            <a:r>
              <a:rPr lang="en-GB" b="0" u="none" dirty="0">
                <a:solidFill>
                  <a:schemeClr val="dk1"/>
                </a:solidFill>
                <a:ea typeface="Calibri"/>
                <a:cs typeface="Calibri"/>
                <a:sym typeface="Calibri"/>
              </a:rPr>
              <a:t>   </a:t>
            </a:r>
            <a:endParaRPr lang="en-GB" b="1" dirty="0">
              <a:solidFill>
                <a:schemeClr val="dk1"/>
              </a:solidFill>
              <a:latin typeface="Calibri"/>
              <a:ea typeface="Calibri"/>
              <a:cs typeface="Calibri"/>
              <a:sym typeface="Calibri"/>
            </a:endParaRPr>
          </a:p>
        </p:txBody>
      </p:sp>
      <p:sp>
        <p:nvSpPr>
          <p:cNvPr id="610" name="Shape 610"/>
          <p:cNvSpPr txBox="1">
            <a:spLocks noGrp="1"/>
          </p:cNvSpPr>
          <p:nvPr>
            <p:ph type="sldNum" idx="12"/>
          </p:nvPr>
        </p:nvSpPr>
        <p:spPr>
          <a:xfrm>
            <a:off x="4313110" y="9397452"/>
            <a:ext cx="3299604" cy="494694"/>
          </a:xfrm>
          <a:prstGeom prst="rect">
            <a:avLst/>
          </a:prstGeom>
          <a:noFill/>
          <a:ln>
            <a:noFill/>
          </a:ln>
        </p:spPr>
        <p:txBody>
          <a:bodyPr lIns="98495" tIns="49233" rIns="98495" bIns="49233" anchor="b" anchorCtr="0">
            <a:noAutofit/>
          </a:bodyPr>
          <a:lstStyle/>
          <a:p>
            <a:pPr>
              <a:buSzPct val="25000"/>
            </a:pPr>
            <a:fld id="{00000000-1234-1234-1234-123412341234}" type="slidenum">
              <a:rPr lang="en-GB">
                <a:solidFill>
                  <a:schemeClr val="dk1"/>
                </a:solidFill>
                <a:latin typeface="Calibri"/>
                <a:ea typeface="Calibri"/>
                <a:cs typeface="Calibri"/>
                <a:sym typeface="Calibri"/>
              </a:rPr>
              <a:pPr>
                <a:buSzPct val="25000"/>
              </a:pPr>
              <a:t>59</a:t>
            </a:fld>
            <a:endParaRPr lang="en-GB"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223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900" b="0" i="0" u="none" strike="noStrike" kern="1200" cap="none" spc="0" normalizeH="0" baseline="0" noProof="0" dirty="0">
                <a:ln>
                  <a:noFill/>
                </a:ln>
                <a:solidFill>
                  <a:srgbClr val="FFFF00"/>
                </a:solidFill>
                <a:effectLst/>
                <a:uLnTx/>
                <a:uFillTx/>
                <a:latin typeface="Calibri" panose="020F0502020204030204"/>
                <a:ea typeface="+mn-ea"/>
                <a:cs typeface="+mn-cs"/>
              </a:rPr>
              <a:t>THE OBNOXIOUS REALITY IS THAT YOUR GOVERNMENT AT ALL LEVELS IS NEUTERED AND HAS FAILED TO PROTECT YOU. WE DESPERATELY NEED THE POWER OF YOUR VOICE AND ACTION.    </a:t>
            </a:r>
          </a:p>
          <a:p>
            <a:pPr marL="137160" marR="0" lvl="0" indent="0" algn="l" defTabSz="914400" rtl="0" eaLnBrk="1" fontAlgn="auto" latinLnBrk="0" hangingPunct="1">
              <a:lnSpc>
                <a:spcPct val="90000"/>
              </a:lnSpc>
              <a:spcBef>
                <a:spcPts val="1000"/>
              </a:spcBef>
              <a:spcAft>
                <a:spcPts val="0"/>
              </a:spcAft>
              <a:buClrTx/>
              <a:buSzTx/>
              <a:buFontTx/>
              <a:buChar char="-"/>
              <a:tabLst/>
              <a:defRPr/>
            </a:pPr>
            <a:endParaRPr kumimoji="0" lang="en-US" sz="19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SAYING THAT, WE ARE APPEALING TO YOU, THE PRIVATE CITIZEN, AS THE RESPONSIBILITY IS YOURS TO INITIATE ACTION FROM THE BOTTOM-UP, AS YOUR LOVED ONE’S AND COMMUNITY WILL BE THE FIRST TO EXPERIENCE UP CLOSE AND PERSONAL THE SHOCK OF SURVIVAL WITHOUT ELECTRIC POWER FFOR A PROLONGED PERIOD.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POTUS: President of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DHS: Department of Homeland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DOE: Department of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DoD: Department of Defense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NOAA: National Oceanic and Atmospheric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NASA: National Aeronautics and Space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318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Again, these statements are from an authoritative source, – not mine.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What should concern you now is that if this situation was so well-known, why haven’t conditions changed with subsequent FEMA Directors? It may not be totally mystifying, as DHS and FEMA are completely engulfed with reacting to emergency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Design Based-Events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have chosen to avoid (under the direction of DHS) even basic development of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proactive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policies, plans, procedures or exercises for known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Beyond Designed Base Events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which DHS has ignored?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Again, it’s important to remember that we presently have the technological means to protect/harden significant portions of our electric grid to possibly alleviate reaching the catastrophic-cataclysmic level resulting from cascading effects among all 16 Critical Infrastructures.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Bottom Line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communications must operate early in a crisis to provide situational awareness and enable responders in efforts to restore additional critical infrastructures. And to keep the public updated for their situational awareness.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It is essential to keep the public informed on the conditions surrounding them during this crucial time, as rumors and untruths will increase tension when people perceive themselves as being totally helpless, leading to violence at a rapid pace, especially exacerbated if there is no rule of law 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Now is the time to ask yourself, and ask your elected officials directly why, while your military is protected (at least at the strategic level) is your family and your community completely on their own to recover and survive?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b="1" dirty="0"/>
          </a:p>
        </p:txBody>
      </p:sp>
      <p:sp>
        <p:nvSpPr>
          <p:cNvPr id="4" name="Slide Number Placeholder 3"/>
          <p:cNvSpPr>
            <a:spLocks noGrp="1"/>
          </p:cNvSpPr>
          <p:nvPr>
            <p:ph type="sldNum" sz="quarter" idx="5"/>
          </p:nvPr>
        </p:nvSpPr>
        <p:spPr/>
        <p:txBody>
          <a:bodyPr/>
          <a:lstStyle/>
          <a:p>
            <a:fld id="{C35305FA-DFAD-4068-8625-79255032B140}" type="slidenum">
              <a:rPr lang="en-US" smtClean="0"/>
              <a:t>60</a:t>
            </a:fld>
            <a:endParaRPr lang="en-US" dirty="0"/>
          </a:p>
        </p:txBody>
      </p:sp>
    </p:spTree>
    <p:extLst>
      <p:ext uri="{BB962C8B-B14F-4D97-AF65-F5344CB8AC3E}">
        <p14:creationId xmlns:p14="http://schemas.microsoft.com/office/powerpoint/2010/main" val="28514858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Think about one more negative: what will be on the mind of military and FEMA personnel that initially report or remain on duty during and after a catastrophic event, no matter if they’re Active Duty, Reserve or National Guard (Homeland or overseas) after a prolonged time period with no contact from their families and loved ones, - what will weigh heavily on their minds?  What will be their ‘readiness level’ with that undeniable and mind-numbing uncertainty that is apparent with thoughts and concerns of their loved ones in this time of “never imagined” desperation and chaos?  Will they be truly thinking of the mission and you 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 have met many senior military and emergency response leaders who wrongfully assume (and I know what the word assume means) personnel will remain on duty for the long haul.  Wrong.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So, ask yourself at what point will responding/recovery personal continue to man installations and support strangers, especially when local logistical support to their installation of FOOD , fuel, electricity, water/sewage, medicine, and civilian workers to name a few?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 same goes for Defense Industrial Base (DIB) personnel supporting all military forces (manned by civilian workers).  Will critical DIB functions continue without a workforce or supporting supply chain critical supplies?  No, they will not.  They’ll be with their families for support and security where they belong.</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gn="l"/>
            <a:endParaRPr lang="en-US" b="1" dirty="0"/>
          </a:p>
        </p:txBody>
      </p:sp>
      <p:sp>
        <p:nvSpPr>
          <p:cNvPr id="4" name="Slide Number Placeholder 3"/>
          <p:cNvSpPr>
            <a:spLocks noGrp="1"/>
          </p:cNvSpPr>
          <p:nvPr>
            <p:ph type="sldNum" sz="quarter" idx="10"/>
          </p:nvPr>
        </p:nvSpPr>
        <p:spPr/>
        <p:txBody>
          <a:bodyPr/>
          <a:lstStyle/>
          <a:p>
            <a:fld id="{70D164EA-C467-4541-9427-1253BB377EAC}" type="slidenum">
              <a:rPr lang="en-US" smtClean="0"/>
              <a:pPr/>
              <a:t>61</a:t>
            </a:fld>
            <a:endParaRPr lang="en-US" dirty="0"/>
          </a:p>
        </p:txBody>
      </p:sp>
    </p:spTree>
    <p:extLst>
      <p:ext uri="{BB962C8B-B14F-4D97-AF65-F5344CB8AC3E}">
        <p14:creationId xmlns:p14="http://schemas.microsoft.com/office/powerpoint/2010/main" val="2484548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rPr>
              <a:t>    </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To show you the importance of having available trained workers and technicians available to proceed with any hope of recovery necessary following a massive Grid Down event, this slide shows you the complexity of just moving 1one replacement Extra High-Voltage transformer with transportation alone.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By the way, optimistically speaking, there will be numerous EHV Transformers needed to be replaced/repaired. Imagine now, as this is just transportation and installation,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staggering number of essential workers that are essential to support the other critical infrastructures return to operation!  </a:t>
            </a:r>
          </a:p>
          <a:p>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62</a:t>
            </a:fld>
            <a:endParaRPr lang="en-US" dirty="0"/>
          </a:p>
        </p:txBody>
      </p:sp>
    </p:spTree>
    <p:extLst>
      <p:ext uri="{BB962C8B-B14F-4D97-AF65-F5344CB8AC3E}">
        <p14:creationId xmlns:p14="http://schemas.microsoft.com/office/powerpoint/2010/main" val="252012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dk1"/>
                </a:solidFill>
                <a:latin typeface="+mn-lt"/>
                <a:ea typeface="Calibri"/>
                <a:cs typeface="Calibri"/>
                <a:sym typeface="Calibri"/>
              </a:rPr>
              <a:t>     Planning for a</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prolonged and catastrophic loss of electric power is not disaster planning as usual,  such as  KATRINA and SANDY, or wildfires in California, catastrophic planning requires “outside the box’ level of thinking which we no longer have, - a totally innovative shift in planning.  We are severely lacking in this type of leadership and thinking, and have been for decades.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a:t>
            </a:r>
            <a:r>
              <a:rPr kumimoji="0" lang="en-US" sz="1200" b="1" i="0" u="sng" strike="noStrike" kern="1200" cap="none" spc="0" normalizeH="0" baseline="0" noProof="0" dirty="0">
                <a:ln>
                  <a:noFill/>
                </a:ln>
                <a:solidFill>
                  <a:prstClr val="black"/>
                </a:solidFill>
                <a:effectLst/>
                <a:uLnTx/>
                <a:uFillTx/>
                <a:latin typeface="Calibri" panose="020F0502020204030204"/>
                <a:ea typeface="Calibri"/>
                <a:cs typeface="Calibri"/>
                <a:sym typeface="Calibri"/>
              </a:rPr>
              <a:t>My bottom line</a:t>
            </a: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while we may have adequate personnel for </a:t>
            </a:r>
            <a:r>
              <a:rPr kumimoji="0" lang="en-US" sz="1200" b="1" i="0" u="sng" strike="noStrike" kern="1200" cap="none" spc="0" normalizeH="0" baseline="0" noProof="0" dirty="0">
                <a:ln>
                  <a:noFill/>
                </a:ln>
                <a:solidFill>
                  <a:prstClr val="black"/>
                </a:solidFill>
                <a:effectLst/>
                <a:uLnTx/>
                <a:uFillTx/>
                <a:latin typeface="Calibri" panose="020F0502020204030204"/>
                <a:ea typeface="Calibri"/>
                <a:cs typeface="Calibri"/>
                <a:sym typeface="Calibri"/>
              </a:rPr>
              <a:t>response</a:t>
            </a: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we will certainly not have sufficient</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personnel or resources to sustain </a:t>
            </a:r>
            <a:r>
              <a:rPr kumimoji="0" lang="en-US" sz="2800" b="1" i="0" u="sng" strike="noStrike" kern="1200" cap="none" spc="0" normalizeH="0" baseline="0" noProof="0" dirty="0">
                <a:ln>
                  <a:noFill/>
                </a:ln>
                <a:solidFill>
                  <a:srgbClr val="002060"/>
                </a:solidFill>
                <a:effectLst/>
                <a:uLnTx/>
                <a:uFillTx/>
                <a:latin typeface="Calibri" panose="020F0502020204030204"/>
                <a:ea typeface="+mn-ea"/>
                <a:cs typeface="+mn-cs"/>
              </a:rPr>
              <a:t>recovery</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of great magnitude over TIME.  </a:t>
            </a:r>
          </a:p>
          <a:p>
            <a:endParaRPr lang="en-US" b="1" dirty="0">
              <a:solidFill>
                <a:schemeClr val="dk1"/>
              </a:solidFill>
              <a:latin typeface="+mn-lt"/>
              <a:ea typeface="Calibri"/>
              <a:cs typeface="Calibri"/>
              <a:sym typeface="Calibri"/>
            </a:endParaRPr>
          </a:p>
          <a:p>
            <a:endParaRPr lang="en-US" b="0" dirty="0"/>
          </a:p>
        </p:txBody>
      </p:sp>
      <p:sp>
        <p:nvSpPr>
          <p:cNvPr id="4" name="Slide Number Placeholder 3"/>
          <p:cNvSpPr>
            <a:spLocks noGrp="1"/>
          </p:cNvSpPr>
          <p:nvPr>
            <p:ph type="sldNum" sz="quarter" idx="10"/>
          </p:nvPr>
        </p:nvSpPr>
        <p:spPr/>
        <p:txBody>
          <a:bodyPr/>
          <a:lstStyle/>
          <a:p>
            <a:pPr defTabSz="914034">
              <a:defRPr/>
            </a:pPr>
            <a:fld id="{E512E1F6-AA3D-433D-8307-36E740B95F25}" type="slidenum">
              <a:rPr lang="en-US">
                <a:solidFill>
                  <a:prstClr val="black"/>
                </a:solidFill>
                <a:latin typeface="Calibri" panose="020F0502020204030204"/>
              </a:rPr>
              <a:pPr defTabSz="914034">
                <a:defRPr/>
              </a:pPr>
              <a:t>63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79871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0" marR="0" lvl="0" indent="-41148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John Kappenman, an expert on the effects of EMP and solar weather events on the electric grid, stated "the industry is badly miscalculating the risk that are posed by these disturbances or attack scenarios. That's a serious problem... perhaps the largest natural disaster scenario that could occur to modern-day society." When he was asked about either natural or man-made catastrophe, and with what functional pieces may be left, and how quickly can you stitch them back together to some functional level he replied,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care about the availability to bring the system back rapidly in a few days at most - if we can't do that, we see the potential for innocent lives being lost perhaps within the matter of just a few weeks, more than all of the wars this country has fought in its history." </a:t>
            </a:r>
            <a:endParaRPr kumimoji="0" lang="en-US" sz="2200" b="1" i="0" u="none" strike="noStrike" kern="1200" cap="none" spc="0" normalizeH="0" baseline="0" noProof="0" dirty="0">
              <a:ln>
                <a:noFill/>
              </a:ln>
              <a:solidFill>
                <a:srgbClr val="002060"/>
              </a:solidFill>
              <a:effectLst/>
              <a:uLnTx/>
              <a:uFillTx/>
              <a:latin typeface="Book Antiqua"/>
              <a:ea typeface="+mn-ea"/>
              <a:cs typeface="+mn-cs"/>
            </a:endParaRPr>
          </a:p>
          <a:p>
            <a:pPr marL="548640" marR="0" lvl="0" indent="-41148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is where the term “The Golden Hour" comes to mind, from a military and first responder perspective, as a term for getting a patient to definitive medical care ASAP is appropriate here also. But in a Grid Down event, we will experience possibly a Golden ~3-weeks to a month or greater recovery time span which will determine how long the public will endure, depending upon the eventual deterioration of supporting Critical Infrastructures. How long will our Golden Hour truly last during the early stages of a catastrophic/cataclysmic level event?  What will day 1 look like, or day 3, 7, 30, or 90 onwards? The easy answer is not very long, as selected critical systems must recover soonest to enhance the chance of </a:t>
            </a:r>
            <a:r>
              <a:rPr kumimoji="0" lang="en-US" sz="2200" b="0" i="0" u="none" strike="noStrike" kern="1200" cap="none" spc="0" normalizeH="0" baseline="0" noProof="0" dirty="0">
                <a:ln>
                  <a:noFill/>
                </a:ln>
                <a:solidFill>
                  <a:srgbClr val="002060"/>
                </a:solidFill>
                <a:effectLst/>
                <a:uLnTx/>
                <a:uFillTx/>
                <a:latin typeface="Book Antiqua"/>
                <a:ea typeface="+mn-ea"/>
                <a:cs typeface="+mn-cs"/>
              </a:rPr>
              <a:t>maintaining a </a:t>
            </a:r>
            <a:r>
              <a:rPr kumimoji="0" lang="en-US" sz="2200" b="0" i="0" u="sng" strike="noStrike" kern="1200" cap="none" spc="0" normalizeH="0" baseline="0" noProof="0" dirty="0">
                <a:ln>
                  <a:noFill/>
                </a:ln>
                <a:solidFill>
                  <a:srgbClr val="002060"/>
                </a:solidFill>
                <a:effectLst/>
                <a:uLnTx/>
                <a:uFillTx/>
                <a:latin typeface="Book Antiqua"/>
                <a:ea typeface="+mn-ea"/>
                <a:cs typeface="+mn-cs"/>
              </a:rPr>
              <a:t>sense of recovery </a:t>
            </a:r>
            <a:r>
              <a:rPr kumimoji="0" lang="en-US" sz="2200" b="0" i="0" u="none" strike="noStrike" kern="1200" cap="none" spc="0" normalizeH="0" baseline="0" noProof="0" dirty="0">
                <a:ln>
                  <a:noFill/>
                </a:ln>
                <a:solidFill>
                  <a:srgbClr val="002060"/>
                </a:solidFill>
                <a:effectLst/>
                <a:uLnTx/>
                <a:uFillTx/>
                <a:latin typeface="Book Antiqua"/>
                <a:ea typeface="+mn-ea"/>
                <a:cs typeface="+mn-cs"/>
              </a:rPr>
              <a:t>within the public. Even rolling blackouts could help secure water, communications, fuel for food delivery to begin with.… and may provide time to lessen the inevitable societal unrest and chaos that will follow.  I</a:t>
            </a:r>
            <a:r>
              <a:rPr lang="en-US" sz="2400" kern="1200" dirty="0">
                <a:effectLst/>
                <a:latin typeface="Times New Roman" panose="02020603050405020304" pitchFamily="18" charset="0"/>
                <a:ea typeface="Calibri" panose="020F0502020204030204" pitchFamily="34" charset="0"/>
              </a:rPr>
              <a:t>n the case of total blackout TIME is the difference between a sense of recovery, or the breakdown of societal order.  After a TIME of no law enforcement or leadership at even the rudimentary level, restoring order may be irretrievable. </a:t>
            </a:r>
            <a:r>
              <a:rPr kumimoji="0" lang="en-US" sz="2200" b="0" i="0" u="none" strike="noStrike" kern="1200" cap="none" spc="0" normalizeH="0" baseline="0" noProof="0" dirty="0">
                <a:ln>
                  <a:noFill/>
                </a:ln>
                <a:solidFill>
                  <a:srgbClr val="002060"/>
                </a:solidFill>
                <a:effectLst/>
                <a:uLnTx/>
                <a:uFillTx/>
                <a:latin typeface="Book Antiqua"/>
                <a:ea typeface="+mn-ea"/>
                <a:cs typeface="+mn-cs"/>
              </a:rPr>
              <a:t> </a:t>
            </a:r>
          </a:p>
          <a:p>
            <a:pPr marL="548640" marR="0" lvl="0" indent="-41148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endParaRPr kumimoji="0" lang="en-US" sz="2200" b="0" i="0" u="none" strike="noStrike" kern="1200" cap="none" spc="0" normalizeH="0" baseline="0" noProof="0" dirty="0">
              <a:ln>
                <a:noFill/>
              </a:ln>
              <a:solidFill>
                <a:srgbClr val="002060"/>
              </a:solidFill>
              <a:effectLst/>
              <a:uLnTx/>
              <a:uFillTx/>
              <a:latin typeface="Book Antiqua"/>
              <a:ea typeface="+mn-ea"/>
              <a:cs typeface="+mn-cs"/>
            </a:endParaRPr>
          </a:p>
          <a:p>
            <a:pPr marL="548640" marR="0" lvl="0" indent="-41148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2200" b="0" i="0" u="none" strike="noStrike" kern="1200" cap="none" spc="0" normalizeH="0" baseline="0" noProof="0" dirty="0">
                <a:ln>
                  <a:noFill/>
                </a:ln>
                <a:solidFill>
                  <a:srgbClr val="002060"/>
                </a:solidFill>
                <a:effectLst/>
                <a:uLnTx/>
                <a:uFillTx/>
                <a:latin typeface="Book Antiqua"/>
                <a:ea typeface="+mn-ea"/>
                <a:cs typeface="+mn-cs"/>
              </a:rPr>
              <a:t>Whatever happened to the idea of “readiness” in the emergency planning realm taking into account the inevitability of cascading failures?  </a:t>
            </a:r>
          </a:p>
          <a:p>
            <a:pPr marL="548640" marR="0" lvl="0" indent="-41148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2200" b="0" i="0" u="none" strike="noStrike" kern="1200" cap="none" spc="0" normalizeH="0" baseline="0" noProof="0" dirty="0">
                <a:ln>
                  <a:noFill/>
                </a:ln>
                <a:solidFill>
                  <a:srgbClr val="002060"/>
                </a:solidFill>
                <a:effectLst/>
                <a:uLnTx/>
                <a:uFillTx/>
                <a:latin typeface="Book Antiqua"/>
                <a:ea typeface="+mn-ea"/>
                <a:cs typeface="+mn-cs"/>
              </a:rPr>
              <a:t>How can you be prepared or be ready for a threat you’ve never researched, and you don’t understand?</a:t>
            </a:r>
          </a:p>
          <a:p>
            <a:pPr marL="548640" marR="0" lvl="0" indent="-41148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endParaRPr kumimoji="0" lang="en-US" sz="2200" b="0" i="0" u="none" strike="noStrike" kern="1200" cap="none" spc="0" normalizeH="0" baseline="0" noProof="0" dirty="0">
              <a:ln>
                <a:noFill/>
              </a:ln>
              <a:solidFill>
                <a:srgbClr val="002060"/>
              </a:solidFill>
              <a:effectLst/>
              <a:uLnTx/>
              <a:uFillTx/>
              <a:latin typeface="Book Antiqua"/>
              <a:ea typeface="+mn-ea"/>
              <a:cs typeface="+mn-cs"/>
            </a:endParaRPr>
          </a:p>
          <a:p>
            <a:pPr marL="548640" marR="0" lvl="0" indent="-41148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endParaRPr kumimoji="0" lang="en-US" sz="2200" b="0" i="0" u="none" strike="noStrike" kern="1200" cap="none" spc="0" normalizeH="0" baseline="0" noProof="0" dirty="0">
              <a:ln>
                <a:noFill/>
              </a:ln>
              <a:solidFill>
                <a:srgbClr val="002060"/>
              </a:solidFill>
              <a:effectLst/>
              <a:uLnTx/>
              <a:uFillTx/>
              <a:latin typeface="Book Antiqua"/>
              <a:ea typeface="+mn-ea"/>
              <a:cs typeface="+mn-cs"/>
            </a:endParaRPr>
          </a:p>
          <a:p>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64</a:t>
            </a:fld>
            <a:endParaRPr lang="en-US" dirty="0"/>
          </a:p>
        </p:txBody>
      </p:sp>
    </p:spTree>
    <p:extLst>
      <p:ext uri="{BB962C8B-B14F-4D97-AF65-F5344CB8AC3E}">
        <p14:creationId xmlns:p14="http://schemas.microsoft.com/office/powerpoint/2010/main" val="19848723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034"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 fact is that our nation has never been prepared materially, or psychologically, to survive a long-term and prolonged electric power blackout lasting beyond a few weeks. </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Think and plan “outside the box” and always for the “worst case” situation level.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What would be the availability of </a:t>
            </a:r>
            <a:r>
              <a:rPr kumimoji="0" lang="en-US" sz="2000" b="0" i="0" u="sng" strike="noStrike" kern="1200" cap="none" spc="0" normalizeH="0" baseline="0" noProof="0" dirty="0">
                <a:ln>
                  <a:noFill/>
                </a:ln>
                <a:solidFill>
                  <a:srgbClr val="002060"/>
                </a:solidFill>
                <a:effectLst/>
                <a:uLnTx/>
                <a:uFillTx/>
                <a:latin typeface="Calibri" panose="020F0502020204030204"/>
                <a:ea typeface="+mn-ea"/>
                <a:cs typeface="+mn-cs"/>
              </a:rPr>
              <a:t>any</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outside assistance coming to your state, your town, your village, or home to help during a prolonged cataclysmic-catastrophic event if </a:t>
            </a:r>
            <a:r>
              <a:rPr kumimoji="0" lang="en-US" sz="2000" b="0" i="1" u="none" strike="noStrike" kern="1200" cap="none" spc="0" normalizeH="0" baseline="0" noProof="0" dirty="0">
                <a:ln>
                  <a:noFill/>
                </a:ln>
                <a:solidFill>
                  <a:srgbClr val="002060"/>
                </a:solidFill>
                <a:effectLst/>
                <a:uLnTx/>
                <a:uFillTx/>
                <a:latin typeface="Calibri" panose="020F0502020204030204"/>
                <a:ea typeface="+mn-ea"/>
                <a:cs typeface="+mn-cs"/>
              </a:rPr>
              <a:t>several to all 10 FEMA regions </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are involved </a:t>
            </a:r>
            <a:r>
              <a:rPr kumimoji="0" lang="en-US" sz="2000" b="0" i="0" u="sng" strike="noStrike" kern="1200" cap="none" spc="0" normalizeH="0" baseline="0" noProof="0" dirty="0">
                <a:ln>
                  <a:noFill/>
                </a:ln>
                <a:solidFill>
                  <a:srgbClr val="FF0000"/>
                </a:solidFill>
                <a:effectLst/>
                <a:uLnTx/>
                <a:uFillTx/>
                <a:latin typeface="Calibri" panose="020F0502020204030204"/>
                <a:ea typeface="+mn-ea"/>
                <a:cs typeface="+mn-cs"/>
              </a:rPr>
              <a:t>simultaneously </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and not able to assist?</a:t>
            </a:r>
          </a:p>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HOW WILL YOU PROVIDE FOR YOUR FAMILY WITH INEVITABLE EXTREME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DISEASE,</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STARVATION, and NO RULE OF LAW?</a:t>
            </a:r>
          </a:p>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My bottom line: time is not on our side!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914034" eaLnBrk="0" fontAlgn="base" hangingPunct="0">
              <a:defRPr/>
            </a:pPr>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65</a:t>
            </a:fld>
            <a:endParaRPr lang="en-US" dirty="0"/>
          </a:p>
        </p:txBody>
      </p:sp>
    </p:spTree>
    <p:extLst>
      <p:ext uri="{BB962C8B-B14F-4D97-AF65-F5344CB8AC3E}">
        <p14:creationId xmlns:p14="http://schemas.microsoft.com/office/powerpoint/2010/main" val="22081569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slides lists a few consequences to provide you just a glimpse of how life will change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endParaRPr>
          </a:p>
          <a:p>
            <a:pPr defTabSz="970544"/>
            <a:endParaRPr lang="en-US" baseline="0" dirty="0"/>
          </a:p>
          <a:p>
            <a:pPr marL="242636" indent="-242636" defTabSz="970544">
              <a:buFontTx/>
              <a:buAutoNum type="arabicPeriod" startAt="7"/>
            </a:pPr>
            <a:endParaRPr lang="en-US" dirty="0"/>
          </a:p>
        </p:txBody>
      </p:sp>
      <p:sp>
        <p:nvSpPr>
          <p:cNvPr id="4" name="Slide Number Placeholder 3"/>
          <p:cNvSpPr>
            <a:spLocks noGrp="1"/>
          </p:cNvSpPr>
          <p:nvPr>
            <p:ph type="sldNum" sz="quarter" idx="10"/>
          </p:nvPr>
        </p:nvSpPr>
        <p:spPr/>
        <p:txBody>
          <a:bodyPr/>
          <a:lstStyle/>
          <a:p>
            <a:fld id="{70D164EA-C467-4541-9427-1253BB377EAC}" type="slidenum">
              <a:rPr lang="en-US" smtClean="0"/>
              <a:t>66</a:t>
            </a:fld>
            <a:endParaRPr lang="en-US" dirty="0"/>
          </a:p>
        </p:txBody>
      </p:sp>
    </p:spTree>
    <p:extLst>
      <p:ext uri="{BB962C8B-B14F-4D97-AF65-F5344CB8AC3E}">
        <p14:creationId xmlns:p14="http://schemas.microsoft.com/office/powerpoint/2010/main" val="18662637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0" i="0" dirty="0">
                <a:solidFill>
                  <a:srgbClr val="333333"/>
                </a:solidFill>
                <a:effectLst/>
                <a:latin typeface="Source Sans Pro" panose="020B0503030403020204" pitchFamily="34" charset="0"/>
              </a:rPr>
              <a:t>The Food and Agriculture Sector is almost entirely under private ownership and is composed of an estimated 2.1 million farms, 935,000 restaurants, and more than 200,000 registered food manufacturing, processing, and storage facilities. This sector accounts for roughly one-fifth of the nation's economic activity.  It has critical dependencies with many sectors, but particularly with:</a:t>
            </a:r>
          </a:p>
          <a:p>
            <a:pPr algn="l">
              <a:buFont typeface="Arial" panose="020B0604020202020204" pitchFamily="34" charset="0"/>
              <a:buChar char="•"/>
            </a:pPr>
            <a:r>
              <a:rPr lang="en-US" b="0" i="0" u="none" strike="noStrike" dirty="0">
                <a:solidFill>
                  <a:schemeClr val="tx1"/>
                </a:solidFill>
                <a:effectLst/>
                <a:latin typeface="Source Sans Pro" panose="020B0503030403020204" pitchFamily="34" charset="0"/>
                <a:hlinkClick r:id="rId3">
                  <a:extLst>
                    <a:ext uri="{A12FA001-AC4F-418D-AE19-62706E023703}">
                      <ahyp:hlinkClr xmlns:ahyp="http://schemas.microsoft.com/office/drawing/2018/hyperlinkcolor" val="tx"/>
                    </a:ext>
                  </a:extLst>
                </a:hlinkClick>
              </a:rPr>
              <a:t>  Water and Wastewater Systems</a:t>
            </a:r>
            <a:r>
              <a:rPr lang="en-US" b="0" i="0" dirty="0">
                <a:solidFill>
                  <a:schemeClr val="tx1"/>
                </a:solidFill>
                <a:effectLst/>
                <a:latin typeface="Source Sans Pro" panose="020B0503030403020204" pitchFamily="34" charset="0"/>
              </a:rPr>
              <a:t>, for clean irrigation and processed water</a:t>
            </a:r>
          </a:p>
          <a:p>
            <a:pPr algn="l">
              <a:buFont typeface="Arial" panose="020B0604020202020204" pitchFamily="34" charset="0"/>
              <a:buChar char="•"/>
            </a:pPr>
            <a:r>
              <a:rPr lang="en-US" b="0" i="0" u="none" strike="noStrike" dirty="0">
                <a:solidFill>
                  <a:schemeClr val="tx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  Transportation Systems</a:t>
            </a:r>
            <a:r>
              <a:rPr lang="en-US" b="0" i="0" dirty="0">
                <a:solidFill>
                  <a:schemeClr val="tx1"/>
                </a:solidFill>
                <a:effectLst/>
                <a:latin typeface="Source Sans Pro" panose="020B0503030403020204" pitchFamily="34" charset="0"/>
              </a:rPr>
              <a:t>, for movement of products and livestock</a:t>
            </a:r>
          </a:p>
          <a:p>
            <a:pPr algn="l">
              <a:buFont typeface="Arial" panose="020B0604020202020204" pitchFamily="34" charset="0"/>
              <a:buChar char="•"/>
            </a:pPr>
            <a:r>
              <a:rPr lang="en-US" b="1" i="0" u="none" strike="noStrike" dirty="0">
                <a:solidFill>
                  <a:schemeClr val="tx1"/>
                </a:solidFill>
                <a:effectLst/>
                <a:latin typeface="Source Sans Pro" panose="020B0503030403020204" pitchFamily="34" charset="0"/>
                <a:hlinkClick r:id="rId5">
                  <a:extLst>
                    <a:ext uri="{A12FA001-AC4F-418D-AE19-62706E023703}">
                      <ahyp:hlinkClr xmlns:ahyp="http://schemas.microsoft.com/office/drawing/2018/hyperlinkcolor" val="tx"/>
                    </a:ext>
                  </a:extLst>
                </a:hlinkClick>
              </a:rPr>
              <a:t>  Energy</a:t>
            </a:r>
            <a:r>
              <a:rPr lang="en-US" b="0" i="0" dirty="0">
                <a:solidFill>
                  <a:schemeClr val="tx1"/>
                </a:solidFill>
                <a:effectLst/>
                <a:latin typeface="Source Sans Pro" panose="020B0503030403020204" pitchFamily="34" charset="0"/>
              </a:rPr>
              <a:t>, to power the equipment needed for agriculture production and food processing</a:t>
            </a:r>
          </a:p>
          <a:p>
            <a:pPr algn="l">
              <a:buFont typeface="Arial" panose="020B0604020202020204" pitchFamily="34" charset="0"/>
              <a:buChar char="•"/>
            </a:pPr>
            <a:r>
              <a:rPr lang="en-US" b="0" i="0" u="none" strike="noStrike" dirty="0">
                <a:solidFill>
                  <a:schemeClr val="tx1"/>
                </a:solidFill>
                <a:effectLst/>
                <a:latin typeface="Source Sans Pro" panose="020B0503030403020204" pitchFamily="34" charset="0"/>
                <a:hlinkClick r:id="rId6">
                  <a:extLst>
                    <a:ext uri="{A12FA001-AC4F-418D-AE19-62706E023703}">
                      <ahyp:hlinkClr xmlns:ahyp="http://schemas.microsoft.com/office/drawing/2018/hyperlinkcolor" val="tx"/>
                    </a:ext>
                  </a:extLst>
                </a:hlinkClick>
              </a:rPr>
              <a:t>  Chemical</a:t>
            </a:r>
            <a:r>
              <a:rPr lang="en-US" b="0" i="0" dirty="0">
                <a:solidFill>
                  <a:schemeClr val="tx1"/>
                </a:solidFill>
                <a:effectLst/>
                <a:latin typeface="Source Sans Pro" panose="020B0503030403020204" pitchFamily="34" charset="0"/>
              </a:rPr>
              <a:t>, for </a:t>
            </a:r>
            <a:r>
              <a:rPr lang="en-US" b="0" i="0" dirty="0">
                <a:solidFill>
                  <a:srgbClr val="333333"/>
                </a:solidFill>
                <a:effectLst/>
                <a:latin typeface="Source Sans Pro" panose="020B0503030403020204" pitchFamily="34" charset="0"/>
              </a:rPr>
              <a:t>fertilizers and pesticides used in the production of crops</a:t>
            </a:r>
          </a:p>
          <a:p>
            <a:pPr algn="l">
              <a:buFont typeface="Arial" panose="020B0604020202020204" pitchFamily="34" charset="0"/>
              <a:buNone/>
            </a:pPr>
            <a:endParaRPr lang="en-US" b="0" i="0" dirty="0">
              <a:solidFill>
                <a:srgbClr val="333333"/>
              </a:solidFill>
              <a:effectLst/>
              <a:latin typeface="Source Sans Pro" panose="020B0503030403020204" pitchFamily="34" charset="0"/>
            </a:endParaRPr>
          </a:p>
          <a:p>
            <a:pPr>
              <a:lnSpc>
                <a:spcPct val="107000"/>
              </a:lnSpc>
              <a:spcAft>
                <a:spcPts val="800"/>
              </a:spcAft>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 intentionally did not include FOOD as a Single Point of Failure, even though it would quickly manifest itself as one. </a:t>
            </a:r>
          </a:p>
          <a:p>
            <a:pPr>
              <a:lnSpc>
                <a:spcPct val="107000"/>
              </a:lnSpc>
              <a:spcAft>
                <a:spcPts val="800"/>
              </a:spcAft>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To gain a useful appreciation of this type of environment, I strongly recommend you read an excellent book by </a:t>
            </a:r>
            <a:r>
              <a:rPr kumimoji="0" lang="en-US" sz="1200" b="0" i="0"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Jonathan Hollerman entitled </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1200" b="0" i="0"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Survival Theory: A Preparedness Guide”</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in which he recommends preparing for a longer period than the DHS/FEMA mantra of a few days to a couple of weeks, - but rather a significantly longer-term food storage.  Just to give you a hint, it’s not just stocking up canned food and flour and other items for whatever span of time you’re considering, he also discusses the importance of thinking ahead and plan for planting crops for the worst-case situation.  </a:t>
            </a:r>
          </a:p>
          <a:p>
            <a:pPr>
              <a:lnSpc>
                <a:spcPct val="107000"/>
              </a:lnSpc>
              <a:spcAft>
                <a:spcPts val="800"/>
              </a:spcAft>
            </a:pP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The </a:t>
            </a:r>
            <a:r>
              <a:rPr kumimoji="0" lang="en-US" sz="1200" b="0" i="0" u="sng"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bottom line </a:t>
            </a:r>
            <a:r>
              <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is very simple, food producers need a food supply support system in place with railways, processing plants, trucks, fuel, a financial system, and WORKERS. </a:t>
            </a:r>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67</a:t>
            </a:fld>
            <a:endParaRPr lang="en-US" dirty="0"/>
          </a:p>
        </p:txBody>
      </p:sp>
    </p:spTree>
    <p:extLst>
      <p:ext uri="{BB962C8B-B14F-4D97-AF65-F5344CB8AC3E}">
        <p14:creationId xmlns:p14="http://schemas.microsoft.com/office/powerpoint/2010/main" val="32397045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2060"/>
                </a:solidFill>
                <a:effectLst/>
                <a:uLnTx/>
                <a:uFillTx/>
                <a:latin typeface="Calibri" panose="020F0502020204030204"/>
                <a:ea typeface="+mn-ea"/>
                <a:cs typeface="+mn-cs"/>
              </a:rPr>
              <a:t>Current U.S. Population ~332 million </a:t>
            </a:r>
          </a:p>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 2008 EMP Congressionally commission stated, after eight years of study, that the result of cascading failures from High-Altitude Nuclear burst will result in 90% of the population in the U.S. dying within the first year due to the loss of life-sustaining electricity and non-functioning Critical Infrastructure.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That number turns off most people when I mention that huge percentage of deaths which, by the way, was objectively determined by eminent nuclear physicists and electric engineers of the EMP commission, and not refuted even in their latest 2017 report.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So, go ahead and think of it in smaller percentages and see how those numbers appeal to you as your fellow citizens go without electricity for many months.  Now try to imagine ‘life’ in New York City, Philadelphia, Pittsburgh, San Francisco, Detroit, Baltimore trying to maintain some semblance of society without electric power for even a month!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Compare that to the recent Covid – 19  death rate, and the devastating effects of turning our Homeland upside down with numerous ancillary problems as suicides, depression, bankruptcies, severe loss of business and many other factors.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68</a:t>
            </a:fld>
            <a:endParaRPr lang="en-US" dirty="0"/>
          </a:p>
        </p:txBody>
      </p:sp>
    </p:spTree>
    <p:extLst>
      <p:ext uri="{BB962C8B-B14F-4D97-AF65-F5344CB8AC3E}">
        <p14:creationId xmlns:p14="http://schemas.microsoft.com/office/powerpoint/2010/main" val="40994039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ea typeface="Calibri"/>
                <a:cs typeface="Calibri"/>
                <a:sym typeface="Calibri"/>
              </a:rPr>
              <a:t>   </a:t>
            </a:r>
            <a:r>
              <a:rPr lang="en-US" sz="2800" b="1" dirty="0">
                <a:solidFill>
                  <a:srgbClr val="002060"/>
                </a:solidFill>
                <a:latin typeface="Calibri"/>
                <a:ea typeface="Calibri"/>
                <a:cs typeface="Calibri"/>
                <a:sym typeface="Calibri"/>
              </a:rPr>
              <a:t> </a:t>
            </a:r>
            <a:r>
              <a:rPr kumimoji="0" lang="en-US" sz="2800" b="0" i="0" u="none" strike="noStrike" kern="1200" cap="none" spc="0" normalizeH="0" baseline="0" noProof="0" dirty="0">
                <a:ln>
                  <a:noFill/>
                </a:ln>
                <a:solidFill>
                  <a:srgbClr val="002060"/>
                </a:solidFill>
                <a:effectLst/>
                <a:uLnTx/>
                <a:uFillTx/>
                <a:latin typeface="Calibri"/>
                <a:ea typeface="Calibri"/>
                <a:cs typeface="Calibri"/>
                <a:sym typeface="Calibri"/>
              </a:rPr>
              <a:t>Since this will be a ”come as you are event” it most likely will affect all military forces within the continental United States forces (CONUS) and the withdrawal of all military forces overseas (OCONUS) ASAP.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a:ea typeface="Calibri"/>
                <a:cs typeface="Calibri"/>
                <a:sym typeface="Calibri"/>
              </a:rPr>
              <a:t>    The Area of Operations (AO) these responding forces will enter will be unprecedented and hard to imagine.  But with what I know, I’ll walk you through portraying a “picturing time” of what it will be like initially for these responding forces.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b="0" dirty="0"/>
          </a:p>
        </p:txBody>
      </p:sp>
      <p:sp>
        <p:nvSpPr>
          <p:cNvPr id="4" name="Slide Number Placeholder 3"/>
          <p:cNvSpPr>
            <a:spLocks noGrp="1"/>
          </p:cNvSpPr>
          <p:nvPr>
            <p:ph type="sldNum" sz="quarter" idx="5"/>
          </p:nvPr>
        </p:nvSpPr>
        <p:spPr/>
        <p:txBody>
          <a:bodyPr/>
          <a:lstStyle/>
          <a:p>
            <a:fld id="{C35305FA-DFAD-4068-8625-79255032B140}" type="slidenum">
              <a:rPr lang="en-US" smtClean="0"/>
              <a:t>69</a:t>
            </a:fld>
            <a:endParaRPr lang="en-US" dirty="0"/>
          </a:p>
        </p:txBody>
      </p:sp>
    </p:spTree>
    <p:extLst>
      <p:ext uri="{BB962C8B-B14F-4D97-AF65-F5344CB8AC3E}">
        <p14:creationId xmlns:p14="http://schemas.microsoft.com/office/powerpoint/2010/main" val="186617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Here’s a classic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example of a “failure to imagine” which was perfectly illustrated well before the tsunami that devastated Fukushima Japan in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So, the question is “were the people in that area of Japan warned of the possibility of such an event?”  </a:t>
            </a:r>
          </a:p>
          <a:p>
            <a:endParaRPr lang="en-US" b="0"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7</a:t>
            </a:fld>
            <a:endParaRPr lang="en-US" dirty="0"/>
          </a:p>
        </p:txBody>
      </p:sp>
    </p:spTree>
    <p:extLst>
      <p:ext uri="{BB962C8B-B14F-4D97-AF65-F5344CB8AC3E}">
        <p14:creationId xmlns:p14="http://schemas.microsoft.com/office/powerpoint/2010/main" val="6912241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594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     The DoD is tasked to provide military capabilities and functions tasks through NORTHCOM to assist DHS along with State/Territory National Guard.  However, viable response and recovery is dependent on TIME, which is highly doubtful.  I believe that NORTHCOM may have the capability to assist for possibly a few weeks, after which they themselves will have difficulty performing mission, or even maintain self-sufficiency due to degradation and assured loss of their supporting Defense Industrial Base, in addition to the Single Points Of Failure discussed previously.  </a:t>
            </a:r>
            <a:r>
              <a:rPr kumimoji="0" lang="en-US" sz="1200" b="1" i="0" u="sng" strike="noStrike" kern="1200" cap="none" spc="0" normalizeH="0" baseline="0" noProof="0" dirty="0">
                <a:ln>
                  <a:noFill/>
                </a:ln>
                <a:solidFill>
                  <a:srgbClr val="002060"/>
                </a:solidFill>
                <a:effectLst/>
                <a:uLnTx/>
                <a:uFillTx/>
                <a:latin typeface="Calibri" panose="020F0502020204030204"/>
                <a:ea typeface="+mn-ea"/>
                <a:cs typeface="+mn-cs"/>
              </a:rPr>
              <a:t>Remember, your military is 99% dependent upon the same commercial electric grid which your family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     This is where it’s essential to ensure DHS does its’ job, as it was ordered to in past federal legislation, that emphasized the importance of educating First Responders (Fire, Law Enforcement, EMS), Military (NORTHCOM and National Guard), civilians, and electric utility companies of Beyond Design-Based events.  The 2020 NDAA specifically orders DHS to develop a National-level </a:t>
            </a:r>
            <a:r>
              <a:rPr kumimoji="0" lang="en-US" sz="1200" b="0" i="0" u="sng" strike="noStrike" kern="1200" cap="none" spc="0" normalizeH="0" baseline="0" noProof="0" dirty="0">
                <a:ln>
                  <a:noFill/>
                </a:ln>
                <a:solidFill>
                  <a:srgbClr val="002060"/>
                </a:solidFill>
                <a:effectLst/>
                <a:uLnTx/>
                <a:uFillTx/>
                <a:latin typeface="Calibri" panose="020F0502020204030204"/>
                <a:ea typeface="+mn-ea"/>
                <a:cs typeface="+mn-cs"/>
              </a:rPr>
              <a:t>EMP Exercises</a:t>
            </a: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 as FEMA has stated that they plan to conduct the national level exercise in 2021.  </a:t>
            </a: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mn-cs"/>
              </a:rPr>
              <a:t>We’ll see if that happens</a:t>
            </a:r>
            <a:r>
              <a:rPr kumimoji="0" lang="en-US" sz="1200" b="0" i="0" u="none" strike="noStrike" kern="1200" cap="none" spc="0" normalizeH="0" baseline="0" noProof="0" dirty="0">
                <a:ln>
                  <a:noFill/>
                </a:ln>
                <a:solidFill>
                  <a:srgbClr val="002060"/>
                </a:solidFill>
                <a:effectLst/>
                <a:uLnTx/>
                <a:uFillTx/>
                <a:latin typeface="Calibri" panose="020F0502020204030204"/>
                <a:ea typeface="+mn-ea"/>
                <a:cs typeface="+mn-cs"/>
              </a:rPr>
              <a:t>. If conducted, it must not ignore the certain Single Points Of Failure that will affect recovery.</a:t>
            </a:r>
          </a:p>
          <a:p>
            <a:pPr defTabSz="955945">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NORTHCOM was established in 2003 with the sole mission to protect the Homeland and is supported by forces from all military Services upon activation with some Active-Duty of all branches, Reserves.  Also, individual state National Guard forces, trained to operate within a Chemical, Biological, Radiological and Nuclear Enhanced (CBRNE) environments, have plans and training for such missions.  In a catastrophic-to-cataclysmic event, that may involve several to all 10 FEMA regions simultaneously, these assigned CBRNE forces will not be sufficient and will be overwhelmed, requiring additional totally untrained General-Purpose Forces (GPF) such as Infantry, Artillery, Engineers who have not experienced any training whatsoever for conducting operations in an Area of Operations they’ll be called upon to engage in a truly cataclysmic environment where they’ll certainly be quickly overwhelmed.  </a:t>
            </a:r>
            <a:endParaRPr lang="en-US" b="1" dirty="0"/>
          </a:p>
        </p:txBody>
      </p:sp>
      <p:sp>
        <p:nvSpPr>
          <p:cNvPr id="4" name="Slide Number Placeholder 3"/>
          <p:cNvSpPr>
            <a:spLocks noGrp="1"/>
          </p:cNvSpPr>
          <p:nvPr>
            <p:ph type="sldNum" sz="quarter" idx="10"/>
          </p:nvPr>
        </p:nvSpPr>
        <p:spPr/>
        <p:txBody>
          <a:bodyPr/>
          <a:lstStyle/>
          <a:p>
            <a:pPr defTabSz="913942">
              <a:defRPr/>
            </a:pPr>
            <a:fld id="{5C022700-21EA-44AC-A191-1E1E313D2815}" type="slidenum">
              <a:rPr lang="en-US">
                <a:solidFill>
                  <a:prstClr val="black"/>
                </a:solidFill>
                <a:latin typeface="Calibri" panose="020F0502020204030204"/>
              </a:rPr>
              <a:pPr defTabSz="913942">
                <a:defRPr/>
              </a:pPr>
              <a:t>70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951228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511175" y="741363"/>
            <a:ext cx="6592888" cy="37084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3" name="Shape 493"/>
          <p:cNvSpPr txBox="1">
            <a:spLocks noGrp="1"/>
          </p:cNvSpPr>
          <p:nvPr>
            <p:ph type="body" idx="1"/>
          </p:nvPr>
        </p:nvSpPr>
        <p:spPr>
          <a:xfrm>
            <a:off x="761448" y="4699586"/>
            <a:ext cx="6091580" cy="4452238"/>
          </a:xfrm>
          <a:prstGeom prst="rect">
            <a:avLst/>
          </a:prstGeom>
          <a:noFill/>
          <a:ln>
            <a:noFill/>
          </a:ln>
        </p:spPr>
        <p:txBody>
          <a:bodyPr lIns="98495" tIns="49233" rIns="98495" bIns="492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rPr>
              <a:t>     As stated before, our FEMA, military and First Responders (Fire, Police, EMS) perform admirably during local and regional disasters as in most cases THEY WERE TRAINED TO DO SO with “on the shelf” plans, procedures and exercises. However, with catastrophic degradation/destruction of electric power affecting other 15 critical infrastructures, would require activating several to all 10 FEMA regions </a:t>
            </a:r>
            <a:r>
              <a:rPr kumimoji="0" lang="en-US" sz="1200" b="0" i="0" u="sng" strike="noStrike" kern="1200" cap="none" spc="0" normalizeH="0" baseline="0" noProof="0" dirty="0">
                <a:ln>
                  <a:noFill/>
                </a:ln>
                <a:solidFill>
                  <a:prstClr val="black"/>
                </a:solidFill>
                <a:effectLst/>
                <a:uLnTx/>
                <a:uFillTx/>
                <a:latin typeface="Calibri"/>
                <a:ea typeface="Calibri"/>
                <a:cs typeface="Calibri"/>
                <a:sym typeface="Calibri"/>
              </a:rPr>
              <a:t>simultaneously</a:t>
            </a:r>
            <a:r>
              <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rPr>
              <a:t> to respond to a massive Grid Down event as it progresses well beyond weeks.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rPr>
              <a:t>     Such a </a:t>
            </a:r>
            <a:r>
              <a:rPr kumimoji="0" lang="en-US" sz="1200" b="0" i="0" u="sng" strike="noStrike" kern="1200" cap="none" spc="0" normalizeH="0" baseline="0" noProof="0" dirty="0">
                <a:ln>
                  <a:noFill/>
                </a:ln>
                <a:solidFill>
                  <a:prstClr val="black"/>
                </a:solidFill>
                <a:effectLst/>
                <a:uLnTx/>
                <a:uFillTx/>
                <a:latin typeface="Calibri"/>
                <a:ea typeface="Calibri"/>
                <a:cs typeface="Calibri"/>
                <a:sym typeface="Calibri"/>
              </a:rPr>
              <a:t>catastrophic-to-cataclysmic </a:t>
            </a:r>
            <a:r>
              <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rPr>
              <a:t>level event will be in an unchartered scenario, – a “come as you are” exigency </a:t>
            </a:r>
            <a:r>
              <a:rPr kumimoji="0" lang="en-US" sz="1200" b="0" i="0" u="sng" strike="noStrike" kern="1200" cap="none" spc="0" normalizeH="0" baseline="0" noProof="0" dirty="0">
                <a:ln>
                  <a:noFill/>
                </a:ln>
                <a:solidFill>
                  <a:prstClr val="black"/>
                </a:solidFill>
                <a:effectLst/>
                <a:uLnTx/>
                <a:uFillTx/>
                <a:latin typeface="Calibri"/>
                <a:ea typeface="Calibri"/>
                <a:cs typeface="Calibri"/>
                <a:sym typeface="Calibri"/>
              </a:rPr>
              <a:t>that has never been exercised</a:t>
            </a:r>
            <a:r>
              <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rPr>
              <a:t>.  Compounding the problem further is that the Defense Industrial Base and its’ critical supply chain providers, will severely affect the sustainability of any responding military forces.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rPr>
              <a:t>     But this is not disaster planning as usual for any military forces, state OEM’s, FEMA, utility companies, and local responders or other federal entities as it requires a truly “whole-of-government” approach and effort.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Book Antiqua"/>
                <a:ea typeface="Calibri"/>
                <a:cs typeface="Calibri"/>
                <a:sym typeface="Calibri"/>
              </a:rPr>
              <a:t>     </a:t>
            </a:r>
            <a:r>
              <a:rPr kumimoji="0" lang="en-US" sz="2000" b="1" i="0" u="none" strike="noStrike" kern="1200" cap="none" spc="0" normalizeH="0" baseline="0" noProof="0" dirty="0">
                <a:ln>
                  <a:noFill/>
                </a:ln>
                <a:solidFill>
                  <a:srgbClr val="FFFF00"/>
                </a:solidFill>
                <a:effectLst/>
                <a:uLnTx/>
                <a:uFillTx/>
                <a:latin typeface="Book Antiqua"/>
                <a:ea typeface="Calibri"/>
                <a:cs typeface="Calibri"/>
                <a:sym typeface="Calibri"/>
              </a:rPr>
              <a:t>The Area of Operations (AO) in which responding NORTHCOM, local National Guard and FEMA personnel will engage and attempt to maneuver within will be unprecedented, brutal and inhumane to imagine, - </a:t>
            </a:r>
            <a:r>
              <a:rPr kumimoji="0" lang="en-US" sz="1200" b="1" i="0" u="sng" strike="noStrike" kern="1200" cap="none" spc="0" normalizeH="0" baseline="0" noProof="0" dirty="0">
                <a:ln>
                  <a:noFill/>
                </a:ln>
                <a:solidFill>
                  <a:prstClr val="black"/>
                </a:solidFill>
                <a:effectLst/>
                <a:uLnTx/>
                <a:uFillTx/>
                <a:latin typeface="Calibri"/>
                <a:ea typeface="Calibri"/>
                <a:cs typeface="Calibri"/>
                <a:sym typeface="Calibri"/>
              </a:rPr>
              <a:t>But with what I know for sure, I’ll walk you through it……..</a:t>
            </a:r>
            <a:endParaRPr kumimoji="0" lang="en-US" sz="2000" b="0" i="0" u="none" strike="noStrike" kern="1200" cap="none" spc="0" normalizeH="0" baseline="0" noProof="0" dirty="0">
              <a:ln>
                <a:noFill/>
              </a:ln>
              <a:solidFill>
                <a:srgbClr val="FFFF00"/>
              </a:solidFill>
              <a:effectLst/>
              <a:uLnTx/>
              <a:uFillTx/>
              <a:latin typeface="Book Antiqua"/>
              <a:ea typeface="Calibri"/>
              <a:cs typeface="Calibri"/>
              <a:sym typeface="Calibri"/>
            </a:endParaRPr>
          </a:p>
          <a:p>
            <a:endParaRPr lang="en-US" dirty="0">
              <a:solidFill>
                <a:schemeClr val="dk1"/>
              </a:solidFill>
              <a:latin typeface="Calibri"/>
              <a:ea typeface="Calibri"/>
              <a:cs typeface="Calibri"/>
              <a:sym typeface="Calibri"/>
            </a:endParaRPr>
          </a:p>
        </p:txBody>
      </p:sp>
      <p:sp>
        <p:nvSpPr>
          <p:cNvPr id="494" name="Shape 494"/>
          <p:cNvSpPr txBox="1">
            <a:spLocks noGrp="1"/>
          </p:cNvSpPr>
          <p:nvPr>
            <p:ph type="sldNum" idx="12"/>
          </p:nvPr>
        </p:nvSpPr>
        <p:spPr>
          <a:xfrm>
            <a:off x="4313110" y="9397452"/>
            <a:ext cx="3299604" cy="494694"/>
          </a:xfrm>
          <a:prstGeom prst="rect">
            <a:avLst/>
          </a:prstGeom>
          <a:noFill/>
          <a:ln>
            <a:noFill/>
          </a:ln>
        </p:spPr>
        <p:txBody>
          <a:bodyPr lIns="98495" tIns="49233" rIns="98495" bIns="49233" anchor="b" anchorCtr="0">
            <a:noAutofit/>
          </a:bodyPr>
          <a:lstStyle/>
          <a:p>
            <a:pPr defTabSz="913942">
              <a:buSzPct val="25000"/>
              <a:defRPr/>
            </a:pPr>
            <a:fld id="{00000000-1234-1234-1234-123412341234}" type="slidenum">
              <a:rPr lang="en-GB">
                <a:solidFill>
                  <a:prstClr val="black"/>
                </a:solidFill>
                <a:latin typeface="Calibri"/>
                <a:ea typeface="Calibri"/>
                <a:cs typeface="Calibri"/>
                <a:sym typeface="Calibri"/>
              </a:rPr>
              <a:pPr defTabSz="913942">
                <a:buSzPct val="25000"/>
                <a:defRPr/>
              </a:pPr>
              <a:t>71</a:t>
            </a:fld>
            <a:endParaRPr lang="en-GB"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9535557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prstClr val="black"/>
                </a:solidFill>
                <a:latin typeface="Calibri" panose="020F0502020204030204"/>
              </a:rPr>
              <a:t>     </a:t>
            </a:r>
            <a:r>
              <a:rPr lang="en-US" b="0" dirty="0">
                <a:solidFill>
                  <a:prstClr val="black"/>
                </a:solidFill>
                <a:latin typeface="Calibri" panose="020F0502020204030204"/>
              </a:rPr>
              <a:t>All responding personnel will be entering into an extremely </a:t>
            </a:r>
            <a:r>
              <a:rPr lang="en-US" b="0" u="sng" dirty="0">
                <a:solidFill>
                  <a:prstClr val="black"/>
                </a:solidFill>
                <a:latin typeface="Calibri" panose="020F0502020204030204"/>
              </a:rPr>
              <a:t>Volatile, Uncertain, Complex and Ambiguous (VUCA) </a:t>
            </a:r>
            <a:r>
              <a:rPr lang="en-US" b="0" dirty="0">
                <a:solidFill>
                  <a:prstClr val="black"/>
                </a:solidFill>
                <a:latin typeface="Calibri" panose="020F0502020204030204"/>
              </a:rPr>
              <a:t>environment in which they have not been prepared </a:t>
            </a:r>
            <a:r>
              <a:rPr lang="en-US" b="0" dirty="0">
                <a:solidFill>
                  <a:prstClr val="black"/>
                </a:solidFill>
                <a:latin typeface="+mn-lt"/>
              </a:rPr>
              <a:t>to deal with operationally</a:t>
            </a:r>
            <a:r>
              <a:rPr lang="en-US" b="0" dirty="0">
                <a:solidFill>
                  <a:prstClr val="black"/>
                </a:solidFill>
                <a:latin typeface="Calibri" panose="020F0502020204030204"/>
              </a:rPr>
              <a:t>, materially, nor psychologically.  </a:t>
            </a:r>
          </a:p>
          <a:p>
            <a:r>
              <a:rPr lang="en-US" b="0" dirty="0">
                <a:solidFill>
                  <a:prstClr val="black"/>
                </a:solidFill>
                <a:latin typeface="Calibri" panose="020F0502020204030204"/>
              </a:rPr>
              <a:t>     I can state with certainty that our superb Service members will be completely overwhelmed.  </a:t>
            </a:r>
          </a:p>
          <a:p>
            <a:r>
              <a:rPr lang="en-US" b="0" dirty="0">
                <a:solidFill>
                  <a:prstClr val="black"/>
                </a:solidFill>
                <a:latin typeface="Calibri" panose="020F0502020204030204"/>
              </a:rPr>
              <a:t>     The bottom line is that their fate is now in the hands of their Commanders who are responsible for be informing/training in peacetime to deal with this type of cataclysmic environment which soldiers undoubtedly have not imagined or experienced what starvation and desperation is. They must be prepared psychologically to operate in "</a:t>
            </a:r>
            <a:r>
              <a:rPr lang="en-US" b="1" dirty="0">
                <a:solidFill>
                  <a:prstClr val="black"/>
                </a:solidFill>
                <a:latin typeface="Calibri" panose="020F0502020204030204"/>
              </a:rPr>
              <a:t>unimaginable</a:t>
            </a:r>
            <a:r>
              <a:rPr lang="en-US" b="0" dirty="0">
                <a:solidFill>
                  <a:prstClr val="black"/>
                </a:solidFill>
                <a:latin typeface="Calibri" panose="020F0502020204030204"/>
              </a:rPr>
              <a:t>" areas of operations themselves but, </a:t>
            </a:r>
            <a:r>
              <a:rPr lang="en-US" b="1" dirty="0">
                <a:solidFill>
                  <a:prstClr val="black"/>
                </a:solidFill>
                <a:latin typeface="Calibri" panose="020F0502020204030204"/>
              </a:rPr>
              <a:t>even more importantly, </a:t>
            </a:r>
            <a:r>
              <a:rPr lang="en-US" b="0" dirty="0">
                <a:solidFill>
                  <a:prstClr val="black"/>
                </a:solidFill>
                <a:latin typeface="Calibri" panose="020F0502020204030204"/>
              </a:rPr>
              <a:t>to prepare and sustain their families while on duty.   </a:t>
            </a:r>
          </a:p>
          <a:p>
            <a:endParaRPr lang="en-US" b="0" dirty="0">
              <a:solidFill>
                <a:prstClr val="black"/>
              </a:solidFill>
              <a:latin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3942"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3942"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6009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800" b="0" i="0" u="none" strike="noStrike" kern="1200" cap="none" spc="0" normalizeH="0" baseline="0" noProof="0" dirty="0">
                <a:ln>
                  <a:noFill/>
                </a:ln>
                <a:solidFill>
                  <a:prstClr val="white"/>
                </a:solidFill>
                <a:effectLst/>
                <a:uLnTx/>
                <a:uFillTx/>
                <a:latin typeface="Book Antiqua"/>
                <a:ea typeface="+mn-ea"/>
                <a:cs typeface="+mn-cs"/>
              </a:rPr>
              <a:t>     It's important to clarify that operational methods will vary in Urban, Suburban and Rural areas as each will have their own unique operational environment never planned for or experienced.  Stressing conditions at the </a:t>
            </a:r>
            <a:r>
              <a:rPr kumimoji="0" lang="en-US" sz="1800" b="0" i="0" u="sng" strike="noStrike" kern="1200" cap="none" spc="0" normalizeH="0" baseline="0" noProof="0" dirty="0">
                <a:ln>
                  <a:noFill/>
                </a:ln>
                <a:solidFill>
                  <a:prstClr val="white"/>
                </a:solidFill>
                <a:effectLst/>
                <a:uLnTx/>
                <a:uFillTx/>
                <a:latin typeface="Book Antiqua"/>
                <a:ea typeface="+mn-ea"/>
                <a:cs typeface="+mn-cs"/>
              </a:rPr>
              <a:t>catastrophic and above level</a:t>
            </a:r>
            <a:r>
              <a:rPr kumimoji="0" lang="en-US" sz="1800" b="0" i="0" u="none" strike="noStrike" kern="1200" cap="none" spc="0" normalizeH="0" baseline="0" noProof="0" dirty="0">
                <a:ln>
                  <a:noFill/>
                </a:ln>
                <a:solidFill>
                  <a:prstClr val="white"/>
                </a:solidFill>
                <a:effectLst/>
                <a:uLnTx/>
                <a:uFillTx/>
                <a:latin typeface="Book Antiqua"/>
                <a:ea typeface="+mn-ea"/>
                <a:cs typeface="+mn-cs"/>
              </a:rPr>
              <a:t>, Urban populations will not have the resources to survive beyond possibly 1 week as life will be logistically unsustainable for food, water, sewage, fuel, medicine, heat/AC, Fire (water pressure), EMS, Police (Rule of Law) and more you can think of.  </a:t>
            </a:r>
            <a:r>
              <a:rPr kumimoji="0" lang="en-US" sz="1800" b="0" i="0" u="sng" strike="noStrike" kern="1200" cap="none" spc="0" normalizeH="0" baseline="0" noProof="0" dirty="0">
                <a:ln>
                  <a:noFill/>
                </a:ln>
                <a:solidFill>
                  <a:prstClr val="white"/>
                </a:solidFill>
                <a:effectLst/>
                <a:uLnTx/>
                <a:uFillTx/>
                <a:latin typeface="Book Antiqua"/>
                <a:ea typeface="+mn-ea"/>
                <a:cs typeface="+mn-cs"/>
              </a:rPr>
              <a:t>Sending unprepared military or FEMA personal into such area of operations will not turn out well. </a:t>
            </a:r>
          </a:p>
          <a:p>
            <a:endParaRPr kumimoji="0" lang="en-US" sz="1800" b="0" i="0" u="sng" strike="noStrike" kern="1200" cap="none" spc="0" normalizeH="0" baseline="0" noProof="0" dirty="0">
              <a:ln>
                <a:noFill/>
              </a:ln>
              <a:solidFill>
                <a:prstClr val="white"/>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ok Antiqua"/>
                <a:ea typeface="+mn-ea"/>
                <a:cs typeface="+mn-cs"/>
              </a:rPr>
              <a:t>     </a:t>
            </a:r>
            <a:r>
              <a:rPr kumimoji="0" lang="en-US" sz="1800" b="1" i="0" u="sng" strike="noStrike" kern="1200" cap="none" spc="0" normalizeH="0" baseline="0" noProof="0" dirty="0">
                <a:ln>
                  <a:noFill/>
                </a:ln>
                <a:solidFill>
                  <a:prstClr val="white"/>
                </a:solidFill>
                <a:effectLst/>
                <a:uLnTx/>
                <a:uFillTx/>
                <a:latin typeface="Book Antiqua"/>
                <a:ea typeface="+mn-ea"/>
                <a:cs typeface="+mn-cs"/>
              </a:rPr>
              <a:t>The most significant bottom line yet</a:t>
            </a:r>
            <a:r>
              <a:rPr kumimoji="0" lang="en-US" sz="1800" b="0" i="0" u="none" strike="noStrike" kern="1200" cap="none" spc="0" normalizeH="0" baseline="0" noProof="0" dirty="0">
                <a:ln>
                  <a:noFill/>
                </a:ln>
                <a:solidFill>
                  <a:prstClr val="white"/>
                </a:solidFill>
                <a:effectLst/>
                <a:uLnTx/>
                <a:uFillTx/>
                <a:latin typeface="Book Antiqua"/>
                <a:ea typeface="+mn-ea"/>
                <a:cs typeface="+mn-cs"/>
              </a:rPr>
              <a:t>: </a:t>
            </a:r>
            <a:r>
              <a:rPr kumimoji="0" lang="en-US" sz="1800" b="0" i="0" u="sng" strike="noStrike" kern="1200" cap="none" spc="0" normalizeH="0" baseline="0" noProof="0" dirty="0">
                <a:ln>
                  <a:noFill/>
                </a:ln>
                <a:solidFill>
                  <a:prstClr val="white"/>
                </a:solidFill>
                <a:effectLst/>
                <a:uLnTx/>
                <a:uFillTx/>
                <a:latin typeface="Book Antiqua"/>
                <a:ea typeface="+mn-ea"/>
                <a:cs typeface="+mn-cs"/>
              </a:rPr>
              <a:t>the only way for an Urban/Metropolitan area to survive a prolonged long term power outage, is to maintain sustained electric power flowing into it</a:t>
            </a:r>
            <a:r>
              <a:rPr kumimoji="0" lang="en-US" sz="1800" b="0" i="0" u="none" strike="noStrike" kern="1200" cap="none" spc="0" normalizeH="0" baseline="0" noProof="0" dirty="0">
                <a:ln>
                  <a:noFill/>
                </a:ln>
                <a:solidFill>
                  <a:prstClr val="white"/>
                </a:solidFill>
                <a:effectLst/>
                <a:uLnTx/>
                <a:uFillTx/>
                <a:latin typeface="Book Antiqua"/>
                <a:ea typeface="+mn-ea"/>
                <a:cs typeface="+mn-cs"/>
              </a:rPr>
              <a:t>, which can be curtailed to lesser percentages of power to support essential functions.  </a:t>
            </a:r>
          </a:p>
          <a:p>
            <a:r>
              <a:rPr kumimoji="0" lang="en-US" sz="1800" b="0" i="0" u="none" strike="noStrike" kern="1200" cap="none" spc="0" normalizeH="0" baseline="0" noProof="0" dirty="0">
                <a:ln>
                  <a:noFill/>
                </a:ln>
                <a:solidFill>
                  <a:prstClr val="white"/>
                </a:solidFill>
                <a:effectLst/>
                <a:uLnTx/>
                <a:uFillTx/>
                <a:latin typeface="Book Antiqua"/>
                <a:ea typeface="+mn-ea"/>
                <a:cs typeface="+mn-cs"/>
              </a:rPr>
              <a:t>     But then again, these are factors that are consistently bypassed, overlooked or dismissed for another time by unimaginative and inconsequential exercises that have been held as ALL comms, water, food, fuel, rule of law and more miraculously returns to the status-quo.  </a:t>
            </a:r>
            <a:r>
              <a:rPr kumimoji="0" lang="en-US" sz="1800" b="0" i="0" u="sng" strike="noStrike" kern="1200" cap="none" spc="0" normalizeH="0" baseline="0" noProof="0" dirty="0">
                <a:ln>
                  <a:noFill/>
                </a:ln>
                <a:solidFill>
                  <a:prstClr val="white"/>
                </a:solidFill>
                <a:effectLst/>
                <a:uLnTx/>
                <a:uFillTx/>
                <a:latin typeface="Book Antiqua"/>
                <a:ea typeface="+mn-ea"/>
                <a:cs typeface="+mn-cs"/>
              </a:rPr>
              <a:t>This is failure to Imagine at it’s best.</a:t>
            </a:r>
          </a:p>
          <a:p>
            <a:endParaRPr kumimoji="0" lang="en-US" sz="1800" b="0" i="0" u="sng" strike="noStrike" kern="1200" cap="none" spc="0" normalizeH="0" baseline="0" noProof="0" dirty="0">
              <a:ln>
                <a:noFill/>
              </a:ln>
              <a:solidFill>
                <a:prstClr val="white"/>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GPS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Global Positioning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Position, Navigation and Targeting is a critical enabler of military systems needed in electronically or physically challenging environments.</a:t>
            </a:r>
          </a:p>
          <a:p>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a:p>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3942" rtl="0" eaLnBrk="1" fontAlgn="auto" latinLnBrk="0" hangingPunct="1">
              <a:lnSpc>
                <a:spcPct val="100000"/>
              </a:lnSpc>
              <a:spcBef>
                <a:spcPts val="0"/>
              </a:spcBef>
              <a:spcAft>
                <a:spcPts val="0"/>
              </a:spcAft>
              <a:buClrTx/>
              <a:buSzTx/>
              <a:buFontTx/>
              <a:buNone/>
              <a:tabLst/>
              <a:defRPr/>
            </a:pPr>
            <a:fld id="{E512E1F6-AA3D-433D-8307-36E740B95F2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3942"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2672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b="0" u="none"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kumimoji="0" lang="en-US" sz="1200" b="0" i="0" u="sng"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Train as you fight</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always works!  Train military conventional GPF and 1</a:t>
            </a:r>
            <a:r>
              <a:rPr kumimoji="0" lang="en-US" sz="1200" b="0" i="0" u="none" strike="noStrike" kern="1200" cap="none" spc="0" normalizeH="0" baseline="3000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st</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Responders on alternate HF comms and include them in all catastrophic scenarios and exercises.  This type of training is not implemented now by any of the Services, nor FEMA.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Initiate development of </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large-scale</a:t>
            </a: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plans, scenarios and exercises for Title 10 and 32 forces to interact with FEMA and prepare forces to provide support to civil authorities as never done so previously.  Train responding forces to network with FEMA’s NIMS (National Incident Management System) radio protocols at the lowest level.</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Compel responders to operate under degraded conditions in exercises even when better/more reliable space comms are available.  Intentionally upset their assured comms comfort level. The problem is that nearly all prior exercises at the disaster level “assumes" that communications, fuel, personnel will remain available and that many critical infrastructures will remain viable. This will prove to be a huge and deadly assumption.</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NORTHCOM, DHS/FEMA must drill and exercise to document issues and vulnerabilities with public utilities and private sector partners, in order to develop and encourage resiliency for personnel and their families, and the overall civilian populace to survive “the new normal” for a prolonged and unknown timeframe.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b="0" u="none"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74</a:t>
            </a:fld>
            <a:endParaRPr lang="en-US" dirty="0"/>
          </a:p>
        </p:txBody>
      </p:sp>
    </p:spTree>
    <p:extLst>
      <p:ext uri="{BB962C8B-B14F-4D97-AF65-F5344CB8AC3E}">
        <p14:creationId xmlns:p14="http://schemas.microsoft.com/office/powerpoint/2010/main" val="10555801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itchFamily="34" charset="0"/>
                <a:cs typeface="Arial" pitchFamily="34" charset="0"/>
              </a:rPr>
              <a:t>     </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fundamental obligation of government is to provide  for the safety and well-being of its’ people</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Some minor ‘movement in the force’ has occurred within Executive Order from the past administration, and Congressional legislative efforts which ordered federal agencies (DHS, DoD, DOE) to initiate implementation of grid protection, - and that’s good news.  However, the truth is that many time-marked deliverables have been stonewalled at federal agency levels by kicking the can down the road with more studies and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As an active firefighter and a member of an ambulance company, and I can assure you that at our level we have received zero guidance or training from DHS/FEMA, or our state Office of Emergency Management, to prepare for any recovery at the catastrophic level.  And as far as SPOF personnel goes, we’re already in bad shape as are many other First Responders across the nation as in my state of PA we have a critical shortage of volunteer Firefighters. In 1989 had ~300K firefighters, – and personally a little under 40K.  So, right up front many American communities remain dangerously unprepared to respond to acts of long-term multi-FEMA region catastrophic grid down event.  Federal Agencies, Commissioners of the Federal Electric Reliability Commission (FERC) and the NERC, have done absolutely nothing to protect the lives of your family, or theirs.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2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My bottom line</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is another quote from CSM Michael Mabee and that “all roads lead to Civil Defense.” But even a robust CD plan will prove effective for only a specific period of time, which is discussed very insightfully within Jonathan Hollerman’s article “Grid Down: Death of a Nation." If you haven't read John's article is yet, now would be a good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algn="l"/>
            <a:r>
              <a:rPr lang="en-US" b="0" dirty="0">
                <a:latin typeface="Arial" pitchFamily="34" charset="0"/>
                <a:cs typeface="Arial" pitchFamily="34" charset="0"/>
              </a:rPr>
              <a:t>   </a:t>
            </a:r>
            <a:endParaRPr lang="en-US" dirty="0"/>
          </a:p>
        </p:txBody>
      </p:sp>
      <p:sp>
        <p:nvSpPr>
          <p:cNvPr id="4" name="Slide Number Placeholder 3"/>
          <p:cNvSpPr>
            <a:spLocks noGrp="1"/>
          </p:cNvSpPr>
          <p:nvPr>
            <p:ph type="sldNum" sz="quarter" idx="10"/>
          </p:nvPr>
        </p:nvSpPr>
        <p:spPr/>
        <p:txBody>
          <a:bodyPr/>
          <a:lstStyle/>
          <a:p>
            <a:pPr defTabSz="913942">
              <a:defRPr/>
            </a:pPr>
            <a:fld id="{70D164EA-C467-4541-9427-1253BB377EAC}" type="slidenum">
              <a:rPr lang="en-US">
                <a:solidFill>
                  <a:prstClr val="black"/>
                </a:solidFill>
                <a:latin typeface="Calibri" panose="020F0502020204030204"/>
              </a:rPr>
              <a:pPr defTabSz="913942">
                <a:defRPr/>
              </a:pPr>
              <a:t>75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982617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5400" b="0" i="0" dirty="0">
                <a:solidFill>
                  <a:srgbClr val="222222"/>
                </a:solidFill>
                <a:effectLst/>
                <a:latin typeface="Helvetica Neue"/>
              </a:rPr>
              <a:t>The Department of Homeland Security stated that protection of critical </a:t>
            </a:r>
            <a:r>
              <a:rPr lang="en-US" sz="5400" b="0" i="0" dirty="0">
                <a:solidFill>
                  <a:schemeClr val="bg1"/>
                </a:solidFill>
                <a:effectLst/>
                <a:latin typeface="Helvetica Neue"/>
              </a:rPr>
              <a:t>infrastructure supposedly has been high priority, - but in truth it isn't.  </a:t>
            </a:r>
            <a:r>
              <a:rPr kumimoji="0" lang="en-US" sz="5400" b="0" i="0" u="none" strike="noStrike" kern="1200" cap="none" spc="0" normalizeH="0" baseline="0" noProof="0" dirty="0">
                <a:ln>
                  <a:noFill/>
                </a:ln>
                <a:solidFill>
                  <a:srgbClr val="000000"/>
                </a:solidFill>
                <a:effectLst/>
                <a:uLnTx/>
                <a:uFillTx/>
                <a:latin typeface="lato"/>
                <a:ea typeface="+mn-ea"/>
                <a:cs typeface="+mn-cs"/>
              </a:rPr>
              <a:t>President Trump’s 2019 Executive Order 13865 promoted realistic national EMP protection at the highest level of national policy, and included elements of earlier failed CIPA legislation of 2013 and 201 by Congress inclusion within the fiscal year 2020 National Defense Authorization Act passed (NDAA) which </a:t>
            </a:r>
            <a:r>
              <a:rPr kumimoji="0" lang="en-US" sz="5400" b="0" i="0" u="sng" strike="noStrike" kern="1200" cap="none" spc="0" normalizeH="0" baseline="0" noProof="0" dirty="0">
                <a:ln>
                  <a:noFill/>
                </a:ln>
                <a:solidFill>
                  <a:srgbClr val="000000"/>
                </a:solidFill>
                <a:effectLst/>
                <a:uLnTx/>
                <a:uFillTx/>
                <a:latin typeface="lato"/>
                <a:ea typeface="+mn-ea"/>
                <a:cs typeface="+mn-cs"/>
              </a:rPr>
              <a:t>supposedly</a:t>
            </a:r>
            <a:r>
              <a:rPr kumimoji="0" lang="en-US" sz="5400" b="0" i="0" u="none" strike="noStrike" kern="1200" cap="none" spc="0" normalizeH="0" baseline="0" noProof="0" dirty="0">
                <a:ln>
                  <a:noFill/>
                </a:ln>
                <a:solidFill>
                  <a:srgbClr val="000000"/>
                </a:solidFill>
                <a:effectLst/>
                <a:uLnTx/>
                <a:uFillTx/>
                <a:latin typeface="lato"/>
                <a:ea typeface="+mn-ea"/>
                <a:cs typeface="+mn-cs"/>
              </a:rPr>
              <a:t> </a:t>
            </a:r>
            <a:r>
              <a:rPr kumimoji="0" lang="en-US" sz="5400" b="0" i="0" u="none" strike="noStrike" kern="1200" cap="none" spc="0" normalizeH="0" baseline="0" noProof="0" dirty="0">
                <a:ln>
                  <a:noFill/>
                </a:ln>
                <a:solidFill>
                  <a:prstClr val="white"/>
                </a:solidFill>
                <a:effectLst/>
                <a:uLnTx/>
                <a:uFillTx/>
                <a:latin typeface="Helvetica Neue"/>
                <a:ea typeface="+mn-ea"/>
                <a:cs typeface="+mn-cs"/>
              </a:rPr>
              <a:t>gives it the force of law and some “teeth’.  But not so, as it  then hit the proverbial brick wall of federal agencies where it was stonewalled for various reasons.    </a:t>
            </a:r>
            <a:endParaRPr kumimoji="0" lang="en-US" sz="4000" b="0" i="1" u="none" strike="noStrike" kern="1200" cap="none" spc="0" normalizeH="0" baseline="0" noProof="0" dirty="0">
              <a:ln>
                <a:noFill/>
              </a:ln>
              <a:solidFill>
                <a:srgbClr val="000000"/>
              </a:solidFill>
              <a:effectLst/>
              <a:uLnTx/>
              <a:uFillTx/>
              <a:latin typeface="la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b="0" i="0" dirty="0">
                <a:solidFill>
                  <a:schemeClr val="bg1"/>
                </a:solidFill>
                <a:effectLst/>
                <a:latin typeface="Helvetica Neue"/>
              </a:rPr>
              <a:t>     </a:t>
            </a:r>
            <a:r>
              <a:rPr kumimoji="0" lang="en-US" sz="2600" b="0" i="0" u="none" strike="noStrike" kern="1200" cap="none" spc="0" normalizeH="0" baseline="0" noProof="0" dirty="0">
                <a:ln>
                  <a:noFill/>
                </a:ln>
                <a:solidFill>
                  <a:schemeClr val="bg1"/>
                </a:solidFill>
                <a:effectLst/>
                <a:uLnTx/>
                <a:uFillTx/>
                <a:latin typeface="Calibri" panose="020F0502020204030204"/>
                <a:ea typeface="+mn-ea"/>
                <a:cs typeface="+mn-cs"/>
              </a:rPr>
              <a:t>Even now absolutely nothing has changed, as CSM (Ret) Michael Mabee stated in his </a:t>
            </a:r>
            <a:r>
              <a:rPr kumimoji="0" lang="en-US" sz="2600" b="0" i="1" u="none" strike="noStrike" kern="1200" cap="none" spc="0" normalizeH="0" baseline="0" noProof="0" dirty="0">
                <a:ln>
                  <a:noFill/>
                </a:ln>
                <a:solidFill>
                  <a:schemeClr val="bg1"/>
                </a:solidFill>
                <a:effectLst/>
                <a:uLnTx/>
                <a:uFillTx/>
                <a:latin typeface="Calibri" panose="020F0502020204030204"/>
                <a:ea typeface="+mn-ea"/>
                <a:cs typeface="+mn-cs"/>
              </a:rPr>
              <a:t>Secure the Grid Now </a:t>
            </a:r>
            <a:r>
              <a:rPr kumimoji="0" lang="en-US" sz="2600" b="0" i="0" u="none" strike="noStrike" kern="1200" cap="none" spc="0" normalizeH="0" baseline="0" noProof="0" dirty="0">
                <a:ln>
                  <a:noFill/>
                </a:ln>
                <a:solidFill>
                  <a:schemeClr val="bg1"/>
                </a:solidFill>
                <a:effectLst/>
                <a:uLnTx/>
                <a:uFillTx/>
                <a:latin typeface="Calibri" panose="020F0502020204030204"/>
                <a:ea typeface="+mn-ea"/>
                <a:cs typeface="+mn-cs"/>
              </a:rPr>
              <a:t>blog (</a:t>
            </a:r>
            <a:r>
              <a:rPr kumimoji="0" lang="en-US" sz="4000" b="0" i="1" u="none" strike="noStrike" kern="1200" cap="none" spc="0" normalizeH="0" baseline="0" noProof="0" dirty="0">
                <a:ln>
                  <a:noFill/>
                </a:ln>
                <a:solidFill>
                  <a:srgbClr val="007542"/>
                </a:solidFill>
                <a:effectLst/>
                <a:uLnTx/>
                <a:uFillTx/>
                <a:latin typeface="helvetica neue"/>
                <a:ea typeface="+mn-ea"/>
                <a:cs typeface="+mn-cs"/>
              </a:rPr>
              <a:t>michaelmabee.info</a:t>
            </a:r>
            <a:r>
              <a:rPr kumimoji="0" lang="en-US" sz="4000" b="0" i="0" u="none" strike="noStrike" kern="1200" cap="none" spc="0" normalizeH="0" baseline="0" noProof="0" dirty="0">
                <a:ln>
                  <a:noFill/>
                </a:ln>
                <a:solidFill>
                  <a:srgbClr val="007542"/>
                </a:solidFill>
                <a:effectLst/>
                <a:uLnTx/>
                <a:uFillTx/>
                <a:latin typeface="helvetica neue"/>
                <a:ea typeface="+mn-ea"/>
                <a:cs typeface="+mn-cs"/>
              </a:rPr>
              <a:t>) </a:t>
            </a:r>
            <a:r>
              <a:rPr kumimoji="0" lang="en-US" sz="5400" b="0" i="0" u="none" strike="noStrike" kern="1200" cap="none" spc="0" normalizeH="0" baseline="0" noProof="0" dirty="0">
                <a:ln>
                  <a:noFill/>
                </a:ln>
                <a:solidFill>
                  <a:schemeClr val="bg1"/>
                </a:solidFill>
                <a:effectLst/>
                <a:uLnTx/>
                <a:uFillTx/>
                <a:latin typeface="lato"/>
                <a:ea typeface="+mn-ea"/>
                <a:cs typeface="+mn-cs"/>
              </a:rPr>
              <a:t>“The bottom line is that the electric utility industry is </a:t>
            </a:r>
            <a:r>
              <a:rPr kumimoji="0" lang="en-US" sz="5400" b="0" i="1" u="none" strike="noStrike" kern="1200" cap="none" spc="0" normalizeH="0" baseline="0" noProof="0" dirty="0">
                <a:ln>
                  <a:noFill/>
                </a:ln>
                <a:solidFill>
                  <a:schemeClr val="bg1"/>
                </a:solidFill>
                <a:effectLst/>
                <a:uLnTx/>
                <a:uFillTx/>
                <a:latin typeface="lato"/>
                <a:ea typeface="+mn-ea"/>
                <a:cs typeface="+mn-cs"/>
              </a:rPr>
              <a:t>spending tens of </a:t>
            </a:r>
            <a:r>
              <a:rPr kumimoji="0" lang="en-US" sz="5400" b="0" i="1" u="none" strike="noStrike" kern="1200" cap="none" spc="0" normalizeH="0" baseline="0" noProof="0" dirty="0">
                <a:ln>
                  <a:noFill/>
                </a:ln>
                <a:solidFill>
                  <a:srgbClr val="000000"/>
                </a:solidFill>
                <a:effectLst/>
                <a:uLnTx/>
                <a:uFillTx/>
                <a:latin typeface="lato"/>
                <a:ea typeface="+mn-ea"/>
                <a:cs typeface="+mn-cs"/>
              </a:rPr>
              <a:t>millions of dollars per year influencing Congress </a:t>
            </a:r>
            <a:r>
              <a:rPr kumimoji="0" lang="en-US" sz="5400" b="0" i="0" u="none" strike="noStrike" kern="1200" cap="none" spc="0" normalizeH="0" baseline="0" noProof="0" dirty="0">
                <a:ln>
                  <a:noFill/>
                </a:ln>
                <a:solidFill>
                  <a:srgbClr val="000000"/>
                </a:solidFill>
                <a:effectLst/>
                <a:uLnTx/>
                <a:uFillTx/>
                <a:latin typeface="lato"/>
                <a:ea typeface="+mn-ea"/>
                <a:cs typeface="+mn-cs"/>
              </a:rPr>
              <a:t>is why grid security legislation has been so difficult to get passed. The true irony is that this money ultimately comes from our electric bills.” Over the </a:t>
            </a:r>
            <a:r>
              <a:rPr kumimoji="0" lang="en-US" sz="2600" b="0" i="0" u="none" strike="noStrike" kern="1200" cap="none" spc="0" normalizeH="0" baseline="0" noProof="0" dirty="0">
                <a:ln>
                  <a:noFill/>
                </a:ln>
                <a:solidFill>
                  <a:srgbClr val="002060"/>
                </a:solidFill>
                <a:effectLst/>
                <a:uLnTx/>
                <a:uFillTx/>
                <a:latin typeface="Calibri" panose="020F0502020204030204"/>
                <a:ea typeface="+mn-ea"/>
                <a:cs typeface="+mn-cs"/>
              </a:rPr>
              <a:t>past 10 years electric company lobbyist money of $1.2 Billion went to elected officials, in addition to campaign contributions </a:t>
            </a:r>
            <a:r>
              <a:rPr kumimoji="0" lang="en-US" sz="4000" b="0" i="0" u="none" strike="noStrike" kern="1200" cap="none" spc="0" normalizeH="0" baseline="0" noProof="0" dirty="0">
                <a:ln>
                  <a:noFill/>
                </a:ln>
                <a:solidFill>
                  <a:srgbClr val="000000"/>
                </a:solidFill>
                <a:effectLst/>
                <a:uLnTx/>
                <a:uFillTx/>
                <a:latin typeface="lato"/>
                <a:ea typeface="+mn-ea"/>
                <a:cs typeface="+mn-cs"/>
              </a:rPr>
              <a:t>of $149.5 Million . </a:t>
            </a:r>
            <a:r>
              <a:rPr kumimoji="0" lang="en-US" sz="4000" b="0" i="1" u="none" strike="noStrike" kern="1200" cap="none" spc="0" normalizeH="0" baseline="0" noProof="0" dirty="0">
                <a:ln>
                  <a:noFill/>
                </a:ln>
                <a:solidFill>
                  <a:srgbClr val="000000"/>
                </a:solidFill>
                <a:effectLst/>
                <a:uLnTx/>
                <a:uFillTx/>
                <a:latin typeface="lato"/>
                <a:ea typeface="+mn-ea"/>
                <a:cs typeface="+mn-cs"/>
              </a:rPr>
              <a:t>“Electric customers are unknowingly funding a campaign against grid security!”  He further stated that “</a:t>
            </a:r>
            <a:r>
              <a:rPr lang="en-US" sz="5400" b="0" i="1" dirty="0">
                <a:solidFill>
                  <a:srgbClr val="000000"/>
                </a:solidFill>
                <a:effectLst/>
                <a:latin typeface="lato"/>
              </a:rPr>
              <a:t>The Federal Government’s regulators, departments and agencies have had decades to demonstrate this leadership and take effective action to protect critical infrastructures from all hazards and they have failed.”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lato"/>
                <a:ea typeface="+mn-ea"/>
                <a:cs typeface="+mn-cs"/>
              </a:rPr>
              <a:t>     There have been military and government personnel who have tried to warn Congress and the American people of this great threat that have had their careers cut short, as even the Congressional EMP commissions work was sabotage for years by the powerful forces arrayed against them such as the electric utility industry and its lobby and its allies in government.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lato"/>
                <a:ea typeface="+mn-ea"/>
                <a:cs typeface="+mn-cs"/>
              </a:rPr>
              <a:t>     That nothing has been done harden/protect your electric grid, millions of dollars had been spent on lobbying and political influence, - with much of it geared towards downplaying threats, insulating the electric industry from oversight, and prioritizing profits over public interest, safety and security. </a:t>
            </a:r>
            <a:r>
              <a:rPr kumimoji="0" lang="en-US" sz="4000" b="1" i="0" u="none" strike="noStrike" kern="1200" cap="none" spc="0" normalizeH="0" baseline="0" noProof="0" dirty="0">
                <a:ln>
                  <a:noFill/>
                </a:ln>
                <a:solidFill>
                  <a:srgbClr val="000000"/>
                </a:solidFill>
                <a:effectLst/>
                <a:uLnTx/>
                <a:uFillTx/>
                <a:latin typeface="lato"/>
                <a:ea typeface="+mn-ea"/>
                <a:cs typeface="+mn-cs"/>
              </a:rPr>
              <a:t>A great example is the recent Texas Winter storm grid down fiasco that led to many deaths.</a:t>
            </a:r>
            <a:endParaRPr lang="en-US" sz="5400" b="1" i="0" dirty="0">
              <a:solidFill>
                <a:srgbClr val="000000"/>
              </a:solidFill>
              <a:effectLst/>
              <a:latin typeface="lato"/>
            </a:endParaRPr>
          </a:p>
          <a:p>
            <a:pPr marL="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4000" b="0" i="0" dirty="0">
                <a:solidFill>
                  <a:srgbClr val="000000"/>
                </a:solidFill>
                <a:effectLst/>
                <a:latin typeface="lato"/>
              </a:rPr>
              <a:t>As Michael Mabee stated we are engaged in a </a:t>
            </a:r>
            <a:r>
              <a:rPr lang="en-US" sz="4000" b="1" i="0" dirty="0">
                <a:solidFill>
                  <a:srgbClr val="000000"/>
                </a:solidFill>
                <a:effectLst/>
                <a:latin typeface="lato"/>
              </a:rPr>
              <a:t>“David and Goliath </a:t>
            </a:r>
            <a:r>
              <a:rPr lang="en-US" sz="4000" b="1" i="1" dirty="0">
                <a:solidFill>
                  <a:srgbClr val="000000"/>
                </a:solidFill>
                <a:effectLst/>
                <a:latin typeface="lato"/>
              </a:rPr>
              <a:t>People v. Electric Grid Utilities” </a:t>
            </a:r>
            <a:r>
              <a:rPr lang="en-US" sz="4000" b="0" i="0" dirty="0">
                <a:solidFill>
                  <a:srgbClr val="000000"/>
                </a:solidFill>
                <a:effectLst/>
                <a:latin typeface="lato"/>
              </a:rPr>
              <a:t>fight,</a:t>
            </a:r>
            <a:r>
              <a:rPr lang="en-US" sz="4000" b="1" i="1" dirty="0">
                <a:solidFill>
                  <a:srgbClr val="000000"/>
                </a:solidFill>
                <a:effectLst/>
                <a:latin typeface="lato"/>
              </a:rPr>
              <a:t> </a:t>
            </a:r>
            <a:r>
              <a:rPr lang="en-US" sz="4000" b="0" i="0" dirty="0">
                <a:solidFill>
                  <a:srgbClr val="000000"/>
                </a:solidFill>
                <a:effectLst/>
                <a:latin typeface="lato"/>
              </a:rPr>
              <a:t>exacerbated by a few highly positioned and politically</a:t>
            </a:r>
            <a:r>
              <a:rPr lang="en-US" sz="4000" b="0" i="0" u="none" dirty="0">
                <a:solidFill>
                  <a:srgbClr val="000000"/>
                </a:solidFill>
                <a:effectLst/>
                <a:latin typeface="lato"/>
              </a:rPr>
              <a:t> entrenched federal employees who have failed congressional orders to protect the grid. </a:t>
            </a:r>
            <a:r>
              <a:rPr lang="en-US" sz="4000" b="1" i="0" u="none" dirty="0">
                <a:solidFill>
                  <a:srgbClr val="000000"/>
                </a:solidFill>
                <a:effectLst/>
                <a:latin typeface="lato"/>
              </a:rPr>
              <a:t>This is where you are desperately needed, to contact elected officials to closely monitor and ensure they fulfill their responsibilities as ordered. Their inaction will determine your very survival.   </a:t>
            </a:r>
          </a:p>
          <a:p>
            <a:pPr marL="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lang="en-US" sz="4000" b="1" i="0" u="none" dirty="0">
                <a:solidFill>
                  <a:srgbClr val="000000"/>
                </a:solidFill>
                <a:effectLst/>
                <a:latin typeface="lato"/>
              </a:rPr>
              <a:t>     </a:t>
            </a:r>
            <a:r>
              <a:rPr lang="en-US" sz="4000" b="0" i="0" u="none" dirty="0">
                <a:solidFill>
                  <a:srgbClr val="000000"/>
                </a:solidFill>
                <a:effectLst/>
                <a:latin typeface="lato"/>
              </a:rPr>
              <a:t>Dr. William R Graham, chairman of the Congressional EMP commission, stated </a:t>
            </a:r>
            <a:r>
              <a:rPr lang="en-US" sz="4000" b="0" i="1" u="none" dirty="0">
                <a:solidFill>
                  <a:srgbClr val="000000"/>
                </a:solidFill>
                <a:effectLst/>
                <a:latin typeface="lato"/>
              </a:rPr>
              <a:t>"we are very close to having five career DHS and DOE bureaucrats deciding for 330 million Americans that the U.S. should not be protected against the real EMP threat. Frighteningly reminiscent of the bureaucratic politics that left New Orleans unprepared for a category 5 hurricane Katrina, because such was considered highly unlikely or impossible.”  </a:t>
            </a:r>
          </a:p>
          <a:p>
            <a:pPr marL="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a:ea typeface="+mn-ea"/>
                <a:cs typeface="+mn-cs"/>
              </a:rPr>
              <a:t>     I no longer have faith in any legislative body to protect your family and mine in a timely manner, as not 1 electric utility entity</a:t>
            </a: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 </a:t>
            </a:r>
            <a:r>
              <a:rPr kumimoji="0" lang="en-US" sz="2600" b="0" i="0" u="none" strike="noStrike" kern="1200" cap="none" spc="0" normalizeH="0" baseline="0" noProof="0" dirty="0">
                <a:ln>
                  <a:noFill/>
                </a:ln>
                <a:solidFill>
                  <a:srgbClr val="002060"/>
                </a:solidFill>
                <a:effectLst/>
                <a:uLnTx/>
                <a:uFillTx/>
                <a:latin typeface="Calibri" panose="020F0502020204030204"/>
                <a:ea typeface="+mn-ea"/>
                <a:cs typeface="+mn-cs"/>
              </a:rPr>
              <a:t>has actually implemented hardening technologies within either Bulk or Distribution systems. </a:t>
            </a:r>
            <a:r>
              <a:rPr kumimoji="0" lang="en-US" sz="15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 </a:t>
            </a:r>
            <a:r>
              <a:rPr lang="en-US" sz="4000" b="1" i="0" u="none" dirty="0">
                <a:solidFill>
                  <a:srgbClr val="000000"/>
                </a:solidFill>
                <a:effectLst/>
                <a:latin typeface="lato"/>
              </a:rPr>
              <a:t>    </a:t>
            </a:r>
          </a:p>
          <a:p>
            <a:pPr marL="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lang="en-US" sz="4000" b="0" i="0" u="none" dirty="0">
                <a:solidFill>
                  <a:srgbClr val="000000"/>
                </a:solidFill>
                <a:effectLst/>
                <a:latin typeface="lato"/>
              </a:rPr>
              <a:t>     But let not your heart be troubled, as there </a:t>
            </a:r>
            <a:r>
              <a:rPr lang="en-US" sz="4000" b="0" i="0" dirty="0">
                <a:solidFill>
                  <a:srgbClr val="000000"/>
                </a:solidFill>
                <a:effectLst/>
                <a:latin typeface="lato"/>
              </a:rPr>
              <a:t>are numerous individuals and organizations (cited on slide 92) who are fighting on your behalf, but unfortunately are relying on their grocery budget to raise awareness of these existing lethal dangers that your government ultimately doesn’t want you to know about.</a:t>
            </a:r>
          </a:p>
          <a:p>
            <a:pPr algn="l"/>
            <a:r>
              <a:rPr lang="en-US" sz="4000" b="1" i="0" dirty="0">
                <a:solidFill>
                  <a:srgbClr val="006621"/>
                </a:solidFill>
                <a:effectLst/>
                <a:latin typeface="Roboto" panose="02000000000000000000" pitchFamily="2" charset="0"/>
              </a:rPr>
              <a:t>     For fascinating information on the political intrigues as to </a:t>
            </a:r>
            <a:r>
              <a:rPr lang="en-US" sz="4000" b="1" i="0" u="sng" dirty="0">
                <a:solidFill>
                  <a:srgbClr val="006621"/>
                </a:solidFill>
                <a:effectLst/>
                <a:latin typeface="Roboto" panose="02000000000000000000" pitchFamily="2" charset="0"/>
              </a:rPr>
              <a:t>why</a:t>
            </a:r>
            <a:r>
              <a:rPr lang="en-US" sz="4000" b="1" i="0" dirty="0">
                <a:solidFill>
                  <a:srgbClr val="006621"/>
                </a:solidFill>
                <a:effectLst/>
                <a:latin typeface="Roboto" panose="02000000000000000000" pitchFamily="2" charset="0"/>
              </a:rPr>
              <a:t> the grid isn’t hardened/protected, and accurately “follow the money” of electric grid lobbyists to your House and Senate elected officials, I encourage you to visit CSM Mabee’s Civil Defense Blog at https://michaelmabee.info/category/mikes-blog</a:t>
            </a:r>
            <a:br>
              <a:rPr lang="en-US" sz="4000" b="1" i="0" u="none" strike="noStrike" dirty="0">
                <a:solidFill>
                  <a:srgbClr val="1A0DAB"/>
                </a:solidFill>
                <a:effectLst/>
                <a:latin typeface="Roboto" panose="02000000000000000000" pitchFamily="2" charset="0"/>
                <a:hlinkClick r:id="rId3"/>
              </a:rPr>
            </a:br>
            <a:endParaRPr kumimoji="0" lang="en-US" sz="2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endParaRPr lang="en-US" b="1" dirty="0"/>
          </a:p>
        </p:txBody>
      </p:sp>
      <p:sp>
        <p:nvSpPr>
          <p:cNvPr id="4" name="Slide Number Placeholder 3"/>
          <p:cNvSpPr>
            <a:spLocks noGrp="1"/>
          </p:cNvSpPr>
          <p:nvPr>
            <p:ph type="sldNum" sz="quarter" idx="5"/>
          </p:nvPr>
        </p:nvSpPr>
        <p:spPr/>
        <p:txBody>
          <a:bodyPr/>
          <a:lstStyle/>
          <a:p>
            <a:pPr defTabSz="914034">
              <a:defRPr/>
            </a:pPr>
            <a:fld id="{C35305FA-DFAD-4068-8625-79255032B140}" type="slidenum">
              <a:rPr lang="en-US">
                <a:solidFill>
                  <a:prstClr val="black"/>
                </a:solidFill>
                <a:latin typeface="Calibri" panose="020F0502020204030204"/>
              </a:rPr>
              <a:pPr defTabSz="914034">
                <a:defRPr/>
              </a:pPr>
              <a:t>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120254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Here’s just a few examples from 2017, 2019 and 2020 NDAA’s (</a:t>
            </a: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three of them</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that should matter to you. What's difficult to comprehend is that from the published and distributed 2008 Congressional EMP Commission Report, to </a:t>
            </a:r>
            <a:r>
              <a:rPr kumimoji="0" lang="en-US" sz="1800" b="0" i="0" u="sng" strike="noStrike" kern="1200" cap="none" spc="0" normalizeH="0" baseline="0" noProof="0" dirty="0">
                <a:ln>
                  <a:noFill/>
                </a:ln>
                <a:solidFill>
                  <a:prstClr val="white"/>
                </a:solidFill>
                <a:effectLst/>
                <a:uLnTx/>
                <a:uFillTx/>
                <a:latin typeface="Century Gothic" panose="020B0502020202020204"/>
                <a:ea typeface="+mn-ea"/>
                <a:cs typeface="+mn-cs"/>
              </a:rPr>
              <a:t>finally</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have Congress take action with 2017 National Defense Authorization Act </a:t>
            </a:r>
            <a:r>
              <a:rPr kumimoji="0" lang="en-US" sz="1800" b="1" i="1" u="sng" strike="noStrike" kern="1200" cap="none" spc="0" normalizeH="0" baseline="0" noProof="0" dirty="0">
                <a:ln>
                  <a:noFill/>
                </a:ln>
                <a:solidFill>
                  <a:prstClr val="white"/>
                </a:solidFill>
                <a:effectLst/>
                <a:uLnTx/>
                <a:uFillTx/>
                <a:latin typeface="Century Gothic" panose="020B0502020202020204"/>
                <a:ea typeface="+mn-ea"/>
                <a:cs typeface="+mn-cs"/>
              </a:rPr>
              <a:t>only took 9 years!</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Totally unbelievable!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Each NDAA displays the ‘perception’ that the federal government is serious towards the catastrophic level impacts of a long-term national scale electric power outage. But truthfully, the weakest links are the Federal Agencies tasked for completion.  To me, as a first responder, it means that</a:t>
            </a:r>
            <a:r>
              <a:rPr kumimoji="0" lang="en-US" sz="1700" b="0" i="0" u="none" strike="noStrike" kern="0" cap="none" spc="0" normalizeH="0" baseline="0" noProof="0" dirty="0">
                <a:ln>
                  <a:noFill/>
                </a:ln>
                <a:solidFill>
                  <a:srgbClr val="3E3E3E"/>
                </a:solidFill>
                <a:effectLst/>
                <a:uLnTx/>
                <a:uFillTx/>
                <a:latin typeface="Arial"/>
                <a:ea typeface="Times New Roman" panose="02020603050405020304" pitchFamily="18" charset="0"/>
                <a:cs typeface="Times New Roman" panose="02020603050405020304" pitchFamily="18" charset="0"/>
                <a:sym typeface="Quattrocento"/>
                <a:rtl val="0"/>
              </a:rPr>
              <a:t> millions of emergency planners and first responders across the nation including police, firefighters and National Guardsmen, have not been told and therefore not aware of threats capable of  disruption or destruction of our electric structure.  I'm not holding my breath on this, as all 3 NDAA that passed and signed by the President have not been fully complied with by any federal agencies.  </a:t>
            </a:r>
          </a:p>
          <a:p>
            <a:pPr marL="0" marR="0" lvl="0" indent="0" algn="just" defTabSz="457200" rtl="0" eaLnBrk="1" fontAlgn="auto" latinLnBrk="0" hangingPunct="1">
              <a:lnSpc>
                <a:spcPct val="100000"/>
              </a:lnSpc>
              <a:spcBef>
                <a:spcPts val="2400"/>
              </a:spcBef>
              <a:spcAft>
                <a:spcPts val="600"/>
              </a:spcAft>
              <a:buClr>
                <a:prstClr val="white"/>
              </a:buClr>
              <a:buSzPct val="80000"/>
              <a:buFont typeface="Wingdings 3" panose="05040102010807070707" pitchFamily="18" charset="2"/>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An example to watch for is in the 2020 NDAA, which  tasks DHS to conduct a National Level exercise by 21 December 2020 to test preparedness for an EMP or GMD event.  Well, that didn’t happen.  But F</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EMA now states it plans to conduct the exercise in 2021 (but don't hold your breath on that). </a:t>
            </a:r>
          </a:p>
          <a:p>
            <a:pPr marL="0" marR="0" lvl="0" indent="0" algn="just" defTabSz="457200" rtl="0" eaLnBrk="1" fontAlgn="auto" latinLnBrk="0" hangingPunct="1">
              <a:lnSpc>
                <a:spcPct val="100000"/>
              </a:lnSpc>
              <a:spcBef>
                <a:spcPts val="2400"/>
              </a:spcBef>
              <a:spcAft>
                <a:spcPts val="600"/>
              </a:spcAft>
              <a:buClr>
                <a:prstClr val="white"/>
              </a:buClr>
              <a:buSzPct val="80000"/>
              <a:buFont typeface="Wingdings 3" panose="05040102010807070707" pitchFamily="18" charset="2"/>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My experience in many exercises, and strategic-level one’s at the Army War College and National Defense University/Johns Hopkins Applied Physics Laboratory is that while at least some movement, they are consistently flawed as they “assume” assured communications, fuel and food availability, transportation, law enforcement and EMS support and people will not be degraded. </a:t>
            </a:r>
          </a:p>
          <a:p>
            <a:pPr marL="0" marR="0" lvl="0" indent="0" algn="just" defTabSz="457200" rtl="0" eaLnBrk="1" fontAlgn="auto" latinLnBrk="0" hangingPunct="1">
              <a:lnSpc>
                <a:spcPct val="100000"/>
              </a:lnSpc>
              <a:spcBef>
                <a:spcPts val="2400"/>
              </a:spcBef>
              <a:spcAft>
                <a:spcPts val="600"/>
              </a:spcAft>
              <a:buClr>
                <a:prstClr val="white"/>
              </a:buClr>
              <a:buSzPct val="80000"/>
              <a:buFont typeface="Wingdings 3" panose="05040102010807070707" pitchFamily="18" charset="2"/>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Additionally, most exercises scenario run at most a 3–5-day time span and disregarded any major cascading effects that would most certainly trigger premature closure. However, the exercise would cease anyway as it would eventually reach a culmination point where they approach the “too hard” column, and it ceases.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This is where the real work should begin and conduct what is called a "deep dive" to study how to deal with and correct any deficiency. But right now I hold no faith that any DHS/FEMA exercise will r</a:t>
            </a:r>
            <a:r>
              <a:rPr lang="en-US" sz="1800" b="1" kern="1200" dirty="0">
                <a:solidFill>
                  <a:srgbClr val="000000"/>
                </a:solidFill>
                <a:latin typeface="Calibri" panose="020F0502020204030204" pitchFamily="34" charset="0"/>
              </a:rPr>
              <a:t>esult in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sound “out of the box”  ideas, as it will likely end up as yet another milque-toast CYA endeavor.   </a:t>
            </a:r>
            <a:endParaRPr kumimoji="0" lang="en-US" sz="1700" b="1" i="0" u="none" strike="noStrike" kern="0" cap="none" spc="0" normalizeH="0" baseline="0" noProof="0" dirty="0">
              <a:ln>
                <a:noFill/>
              </a:ln>
              <a:solidFill>
                <a:srgbClr val="3E3E3E"/>
              </a:solidFill>
              <a:effectLst/>
              <a:uLnTx/>
              <a:uFillTx/>
              <a:latin typeface="Arial"/>
              <a:ea typeface="Times New Roman" panose="02020603050405020304" pitchFamily="18" charset="0"/>
              <a:cs typeface="Times New Roman" panose="02020603050405020304" pitchFamily="18" charset="0"/>
              <a:sym typeface="Quattrocento"/>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3E3E3E"/>
                </a:solidFill>
                <a:effectLst/>
                <a:uLnTx/>
                <a:uFillTx/>
                <a:latin typeface="Arial"/>
                <a:ea typeface="Calibri" panose="020F0502020204030204" pitchFamily="34" charset="0"/>
                <a:cs typeface="Times New Roman" panose="02020603050405020304" pitchFamily="18" charset="0"/>
                <a:sym typeface="Quattrocento"/>
                <a:rtl val="0"/>
              </a:rPr>
              <a:t>     </a:t>
            </a:r>
            <a:r>
              <a:rPr kumimoji="0" lang="en-US" sz="1700" b="0" i="0" u="none" strike="noStrike" kern="0" cap="none" spc="0" normalizeH="0" baseline="0" noProof="0" dirty="0">
                <a:ln>
                  <a:noFill/>
                </a:ln>
                <a:solidFill>
                  <a:srgbClr val="3E3E3E"/>
                </a:solidFill>
                <a:effectLst/>
                <a:uLnTx/>
                <a:uFillTx/>
                <a:latin typeface="Arial"/>
                <a:ea typeface="Calibri" panose="020F0502020204030204" pitchFamily="34" charset="0"/>
                <a:cs typeface="Times New Roman" panose="02020603050405020304" pitchFamily="18" charset="0"/>
                <a:sym typeface="Quattrocento"/>
                <a:rtl val="0"/>
              </a:rPr>
              <a:t>If electric utility lobbyists and campaign contributions hadn't influenced CIPA passage in 2013/15, and federal agencies didn’t ignore the NDAA “rule of law and orders” starting in 2017, we may have been further along on securing our electric grid than 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3E3E3E"/>
                </a:solidFill>
                <a:effectLst/>
                <a:uLnTx/>
                <a:uFillTx/>
                <a:latin typeface="Arial"/>
                <a:ea typeface="Calibri" panose="020F0502020204030204" pitchFamily="34" charset="0"/>
                <a:cs typeface="Times New Roman" panose="02020603050405020304" pitchFamily="18" charset="0"/>
                <a:sym typeface="Quattrocento"/>
                <a:rtl val="0"/>
              </a:rPr>
              <a:t>     As an active Firefighter/Rescue, and Ambulance Company VP, if DHS actually complied with the NDAA to </a:t>
            </a:r>
            <a:r>
              <a:rPr kumimoji="0" lang="en-US" sz="1700" b="1" i="1" u="none" strike="noStrike" kern="0" cap="none" spc="0" normalizeH="0" baseline="0" noProof="0" dirty="0">
                <a:ln>
                  <a:noFill/>
                </a:ln>
                <a:solidFill>
                  <a:srgbClr val="3E3E3E"/>
                </a:solidFill>
                <a:effectLst/>
                <a:uLnTx/>
                <a:uFillTx/>
                <a:latin typeface="Arial"/>
                <a:ea typeface="Calibri" panose="020F0502020204030204" pitchFamily="34" charset="0"/>
                <a:cs typeface="Times New Roman" panose="02020603050405020304" pitchFamily="18" charset="0"/>
                <a:sym typeface="Quattrocento"/>
                <a:rtl val="0"/>
              </a:rPr>
              <a:t>"</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Conduct</a:t>
            </a: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 outreach to educate owners and operators of critical infrastructure, emergency planners, and emergency response providers at all levels of government regarding threat of EMP and GMD”</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we</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would be further ahead. None of my fellow First Responders are aware of any outreach effort from DHS or the National Fire Protection Association of any threat to start plans and procedures to deal with a prolonged electric power outage.  </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It also stated the importance of raising public awareness, and apparently that's not happening at all..   </a:t>
            </a:r>
          </a:p>
        </p:txBody>
      </p:sp>
      <p:sp>
        <p:nvSpPr>
          <p:cNvPr id="4" name="Slide Number Placeholder 3"/>
          <p:cNvSpPr>
            <a:spLocks noGrp="1"/>
          </p:cNvSpPr>
          <p:nvPr>
            <p:ph type="sldNum" sz="quarter" idx="5"/>
          </p:nvPr>
        </p:nvSpPr>
        <p:spPr/>
        <p:txBody>
          <a:bodyPr/>
          <a:lstStyle/>
          <a:p>
            <a:fld id="{C35305FA-DFAD-4068-8625-79255032B140}" type="slidenum">
              <a:rPr lang="en-US" smtClean="0"/>
              <a:t>77</a:t>
            </a:fld>
            <a:endParaRPr lang="en-US" dirty="0"/>
          </a:p>
        </p:txBody>
      </p:sp>
    </p:spTree>
    <p:extLst>
      <p:ext uri="{BB962C8B-B14F-4D97-AF65-F5344CB8AC3E}">
        <p14:creationId xmlns:p14="http://schemas.microsoft.com/office/powerpoint/2010/main" val="1071059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 true success story is the </a:t>
            </a:r>
            <a:r>
              <a:rPr lang="en-US" b="1" dirty="0"/>
              <a:t>San Antonio Pilot </a:t>
            </a:r>
            <a:r>
              <a:rPr lang="en-US" b="0" dirty="0"/>
              <a:t>initiative</a:t>
            </a:r>
            <a:r>
              <a:rPr lang="en-US" b="1" dirty="0"/>
              <a:t> </a:t>
            </a:r>
            <a:r>
              <a:rPr lang="en-US" dirty="0"/>
              <a:t>spawned from two “first-of-its-kind” U.S. Air Force Electromagnetic Defense Task Force (EDTF) workshops under direction of Lt Gen Steven Kwast (Ret-USAF), who recognized that an attack on our aged and vulnerable electric grid, our true Center Of Gravity, would severely degrade and deny military operations, the Defense Industrial Base supply chain, and most assuredly all aspects of commerce to the civilian electric power system.  Yes, a real-life visionary and heroic Maj Gen Billy Mitchell in our lifetime!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Pilot Project has surged forward with cooperation of the City of San Antonio, 11 surrounding military installations, CPS Natural Gas and the University of Texas-San Antonio along with </a:t>
            </a:r>
            <a:r>
              <a:rPr lang="en-US" dirty="0"/>
              <a:t>90+ other organizations. </a:t>
            </a:r>
            <a:r>
              <a:rPr lang="en-US" b="1" dirty="0"/>
              <a:t>I must highlight that CPS Natural Gas Energy Company of San Antonio is an exception when I talk of power companies, as they have been 100% behind the effort to harden and protect the city of San Antonio area and its 11 JBSA military bases and for continuity and, - to save lives.  </a:t>
            </a:r>
            <a:r>
              <a:rPr lang="en-US" dirty="0"/>
              <a:t>The problem of T</a:t>
            </a:r>
            <a:r>
              <a:rPr lang="en-US" u="sng" dirty="0"/>
              <a:t>IME</a:t>
            </a:r>
            <a:r>
              <a:rPr lang="en-US" dirty="0"/>
              <a:t> remains a factor as, best case, it may take a minimum of 2 years to finish the pilot test, with an undetermined amount of time until it's reasonable to export this schema to other military installations and civilian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delle"/>
              <a:ea typeface="+mn-ea"/>
              <a:cs typeface="+mn-cs"/>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delle"/>
                <a:ea typeface="+mn-ea"/>
                <a:cs typeface="+mn-cs"/>
                <a:hlinkClick r:id="rId3">
                  <a:extLst>
                    <a:ext uri="{A12FA001-AC4F-418D-AE19-62706E023703}">
                      <ahyp:hlinkClr xmlns:ahyp="http://schemas.microsoft.com/office/drawing/2018/hyperlinkcolor" val="tx"/>
                    </a:ext>
                  </a:extLst>
                </a:hlinkClick>
              </a:rPr>
              <a:t>Lake Wylie Pilot </a:t>
            </a:r>
            <a:r>
              <a:rPr kumimoji="0" lang="en-US" sz="1800" b="0" i="0" u="none" strike="noStrike" kern="1200" cap="none" spc="0" normalizeH="0" baseline="0" noProof="0" dirty="0">
                <a:ln>
                  <a:noFill/>
                </a:ln>
                <a:solidFill>
                  <a:srgbClr val="FFFF00"/>
                </a:solidFill>
                <a:effectLst/>
                <a:uLnTx/>
                <a:uFillTx/>
                <a:latin typeface="adelle"/>
                <a:ea typeface="+mn-ea"/>
                <a:cs typeface="+mn-cs"/>
              </a:rPr>
              <a:t>study</a:t>
            </a:r>
            <a:r>
              <a:rPr kumimoji="0" lang="en-US" sz="1800" b="1" i="0" u="none" strike="noStrike" kern="1200" cap="none" spc="0" normalizeH="0" baseline="0" noProof="0" dirty="0">
                <a:ln>
                  <a:noFill/>
                </a:ln>
                <a:solidFill>
                  <a:srgbClr val="FFFF00"/>
                </a:solidFill>
                <a:effectLst/>
                <a:uLnTx/>
                <a:uFillTx/>
                <a:latin typeface="adelle"/>
                <a:ea typeface="+mn-ea"/>
                <a:cs typeface="+mn-cs"/>
              </a:rPr>
              <a:t> </a:t>
            </a:r>
            <a:r>
              <a:rPr kumimoji="0" lang="en-US" sz="1800" b="0" i="0" u="none" strike="noStrike" kern="1200" cap="none" spc="0" normalizeH="0" baseline="0" noProof="0" dirty="0">
                <a:ln>
                  <a:noFill/>
                </a:ln>
                <a:solidFill>
                  <a:prstClr val="white"/>
                </a:solidFill>
                <a:effectLst/>
                <a:uLnTx/>
                <a:uFillTx/>
                <a:latin typeface="adelle"/>
                <a:ea typeface="+mn-ea"/>
                <a:cs typeface="+mn-cs"/>
              </a:rPr>
              <a:t>has been in existence over five years and surprisingly has not received any government assistance by DOE. Experts have successfully determined two important questions, one of which is the estimated cost protection, and whether the protection efforts would be viable. It has generously received a $1 million EHV of energy to be tested in a national lab, is been lacking even transport money to bring it to the lab from the Department of Energy.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adelle"/>
                <a:ea typeface="+mn-ea"/>
                <a:cs typeface="+mn-cs"/>
              </a:rPr>
              <a:t>This great project is totally supported by </a:t>
            </a:r>
            <a:r>
              <a:rPr kumimoji="0" lang="en-US" sz="1800" b="0" i="0" u="none" strike="noStrike" kern="1200" cap="none" spc="0" normalizeH="0" baseline="0" noProof="0" dirty="0">
                <a:ln>
                  <a:noFill/>
                </a:ln>
                <a:solidFill>
                  <a:prstClr val="white"/>
                </a:solidFill>
                <a:effectLst/>
                <a:uLnTx/>
                <a:uFillTx/>
                <a:latin typeface="adelle"/>
                <a:ea typeface="+mn-ea"/>
                <a:cs typeface="+mn-cs"/>
                <a:hlinkClick r:id="rId4">
                  <a:extLst>
                    <a:ext uri="{A12FA001-AC4F-418D-AE19-62706E023703}">
                      <ahyp:hlinkClr xmlns:ahyp="http://schemas.microsoft.com/office/drawing/2018/hyperlinkcolor" val="tx"/>
                    </a:ext>
                  </a:extLst>
                </a:hlinkClick>
              </a:rPr>
              <a:t>Ambassador Hank Cooper</a:t>
            </a:r>
            <a:r>
              <a:rPr kumimoji="0" lang="en-US" sz="1800" b="0" i="0" u="none" strike="noStrike" kern="1200" cap="none" spc="0" normalizeH="0" baseline="0" noProof="0" dirty="0">
                <a:ln>
                  <a:noFill/>
                </a:ln>
                <a:solidFill>
                  <a:prstClr val="white"/>
                </a:solidFill>
                <a:effectLst/>
                <a:uLnTx/>
                <a:uFillTx/>
                <a:latin typeface="adelle"/>
                <a:ea typeface="+mn-ea"/>
                <a:cs typeface="+mn-cs"/>
              </a:rPr>
              <a:t>, who founded the </a:t>
            </a:r>
            <a:r>
              <a:rPr kumimoji="0" lang="en-US" sz="1800" b="0" i="1" u="none" strike="noStrike" kern="1200" cap="none" spc="0" normalizeH="0" baseline="0" noProof="0" dirty="0">
                <a:ln>
                  <a:noFill/>
                </a:ln>
                <a:solidFill>
                  <a:prstClr val="white"/>
                </a:solidFill>
                <a:effectLst/>
                <a:uLnTx/>
                <a:uFillTx/>
                <a:latin typeface="adelle"/>
                <a:ea typeface="+mn-ea"/>
                <a:cs typeface="+mn-cs"/>
              </a:rPr>
              <a:t>High Frontier </a:t>
            </a:r>
            <a:r>
              <a:rPr kumimoji="0" lang="en-US" sz="1800" b="0" i="0" u="none" strike="noStrike" kern="1200" cap="none" spc="0" normalizeH="0" baseline="0" noProof="0" dirty="0">
                <a:ln>
                  <a:noFill/>
                </a:ln>
                <a:solidFill>
                  <a:prstClr val="white"/>
                </a:solidFill>
                <a:effectLst/>
                <a:uLnTx/>
                <a:uFillTx/>
                <a:latin typeface="adelle"/>
                <a:ea typeface="+mn-ea"/>
                <a:cs typeface="+mn-cs"/>
              </a:rPr>
              <a:t>insightful website, and is a subject matter expert on the “wide-open gap” now existing along our Southern coastline with respect to enemy ICBM or Satellite attack vectors orbiting our Homeland.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Efforts of South Carolina’s collaborative grass roots effort with Duke energy and the South Carolina National Guard, will prove to be a great model for computing a bottom-up assessment protection program, and cost analysis.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222222"/>
                </a:solidFill>
                <a:effectLst/>
                <a:uLnTx/>
                <a:uFillTx/>
                <a:latin typeface="Helvetica Neue"/>
                <a:ea typeface="+mn-ea"/>
                <a:cs typeface="+mn-cs"/>
              </a:rPr>
              <a:t>Ambassador Cooper stated it best as he said that he has lost faith that Washington will ever act to protect the national electric grid and other life-sustaining critical infrastructures from EMP and cyber warfare. And that if America is to be protected, it won’t be done by an incompetent federal government but by the people and the states working “from the bottom up.”  </a:t>
            </a:r>
            <a:r>
              <a:rPr kumimoji="0" lang="en-US" sz="1200" b="1" i="0" u="none" strike="noStrike" kern="1200" cap="none" spc="0" normalizeH="0" baseline="0" noProof="0" dirty="0">
                <a:ln>
                  <a:noFill/>
                </a:ln>
                <a:solidFill>
                  <a:srgbClr val="222222"/>
                </a:solidFill>
                <a:effectLst/>
                <a:uLnTx/>
                <a:uFillTx/>
                <a:latin typeface="Helvetica Neue"/>
                <a:ea typeface="+mn-ea"/>
                <a:cs typeface="+mn-cs"/>
              </a:rPr>
              <a:t>I like the way he thinks and agree totally, – that's why I have so much hope in this rather critical, but long presentation.  </a:t>
            </a:r>
            <a:r>
              <a:rPr kumimoji="0" lang="en-US" sz="1200" b="1" i="1" u="none" strike="noStrike" kern="1200" cap="none" spc="0" normalizeH="0" baseline="0" noProof="0" dirty="0">
                <a:ln>
                  <a:noFill/>
                </a:ln>
                <a:solidFill>
                  <a:srgbClr val="222222"/>
                </a:solidFill>
                <a:effectLst/>
                <a:uLnTx/>
                <a:uFillTx/>
                <a:latin typeface="Helvetica Neue"/>
                <a:ea typeface="+mn-ea"/>
                <a:cs typeface="+mn-cs"/>
              </a:rPr>
              <a:t>Here's where I usually add my pithy comment that “a Jackass is a thoroughbred racehorse horse designed by a government committee.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22222"/>
                </a:solidFill>
                <a:effectLst/>
                <a:uLnTx/>
                <a:uFillTx/>
                <a:latin typeface="Helvetica Neue"/>
                <a:ea typeface="+mn-ea"/>
                <a:cs typeface="+mn-cs"/>
              </a:rPr>
              <a:t>     </a:t>
            </a:r>
            <a:r>
              <a:rPr kumimoji="0" lang="en-US" sz="1200" b="1" i="0" u="sng" strike="noStrike" kern="1200" cap="none" spc="0" normalizeH="0" baseline="0" noProof="0" dirty="0">
                <a:ln>
                  <a:noFill/>
                </a:ln>
                <a:solidFill>
                  <a:srgbClr val="222222"/>
                </a:solidFill>
                <a:effectLst/>
                <a:uLnTx/>
                <a:uFillTx/>
                <a:latin typeface="Helvetica Neue"/>
                <a:ea typeface="+mn-ea"/>
                <a:cs typeface="+mn-cs"/>
              </a:rPr>
              <a:t>Bottom Line</a:t>
            </a:r>
            <a:r>
              <a:rPr kumimoji="0" lang="en-US" sz="1200" b="1" i="0" u="none" strike="noStrike" kern="1200" cap="none" spc="0" normalizeH="0" baseline="0" noProof="0" dirty="0">
                <a:ln>
                  <a:noFill/>
                </a:ln>
                <a:solidFill>
                  <a:srgbClr val="222222"/>
                </a:solidFill>
                <a:effectLst/>
                <a:uLnTx/>
                <a:uFillTx/>
                <a:latin typeface="Helvetica Neue"/>
                <a:ea typeface="+mn-ea"/>
                <a:cs typeface="+mn-cs"/>
              </a:rPr>
              <a:t>:  Essentially, we are the voices that must be heard, from the true bottom up!</a:t>
            </a:r>
            <a:endParaRPr lang="en-US" b="1" dirty="0"/>
          </a:p>
        </p:txBody>
      </p:sp>
      <p:sp>
        <p:nvSpPr>
          <p:cNvPr id="4" name="Slide Number Placeholder 3"/>
          <p:cNvSpPr>
            <a:spLocks noGrp="1"/>
          </p:cNvSpPr>
          <p:nvPr>
            <p:ph type="sldNum" sz="quarter" idx="5"/>
          </p:nvPr>
        </p:nvSpPr>
        <p:spPr/>
        <p:txBody>
          <a:bodyPr/>
          <a:lstStyle/>
          <a:p>
            <a:fld id="{C35305FA-DFAD-4068-8625-79255032B140}" type="slidenum">
              <a:rPr lang="en-US" smtClean="0"/>
              <a:t>78</a:t>
            </a:fld>
            <a:endParaRPr lang="en-US" dirty="0"/>
          </a:p>
        </p:txBody>
      </p:sp>
    </p:spTree>
    <p:extLst>
      <p:ext uri="{BB962C8B-B14F-4D97-AF65-F5344CB8AC3E}">
        <p14:creationId xmlns:p14="http://schemas.microsoft.com/office/powerpoint/2010/main" val="40198940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kumimoji="0" lang="en-US" sz="1200" b="0" i="0" u="none" strike="noStrike" kern="1200" cap="none" spc="0" normalizeH="0" baseline="0" noProof="0" dirty="0">
                <a:ln>
                  <a:noFill/>
                </a:ln>
                <a:solidFill>
                  <a:srgbClr val="333333"/>
                </a:solidFill>
                <a:effectLst/>
                <a:uLnTx/>
                <a:uFillTx/>
                <a:latin typeface="futura-pt"/>
                <a:ea typeface="+mn-ea"/>
                <a:cs typeface="+mn-cs"/>
              </a:rPr>
              <a:t>      </a:t>
            </a:r>
            <a:r>
              <a:rPr lang="en-US" b="0" i="0" dirty="0">
                <a:solidFill>
                  <a:srgbClr val="111111"/>
                </a:solidFill>
                <a:effectLst/>
                <a:latin typeface="Roboto"/>
              </a:rPr>
              <a:t>A microgrid generally operates while connected to the grid, but more importantly it can disconnect and operate on its own using local energy generation in times of power outages. A microgrid can be powered by </a:t>
            </a:r>
            <a:r>
              <a:rPr lang="en-US" b="1" i="0" dirty="0">
                <a:solidFill>
                  <a:srgbClr val="111111"/>
                </a:solidFill>
                <a:effectLst/>
                <a:latin typeface="Roboto"/>
              </a:rPr>
              <a:t>distributed generators, batteries</a:t>
            </a:r>
            <a:r>
              <a:rPr lang="en-US" b="0" i="0" dirty="0">
                <a:solidFill>
                  <a:srgbClr val="111111"/>
                </a:solidFill>
                <a:effectLst/>
                <a:latin typeface="Roboto"/>
              </a:rPr>
              <a:t>, and/or renewable resources such as solar panels or wind turbines.</a:t>
            </a:r>
          </a:p>
          <a:p>
            <a:pPr algn="l"/>
            <a:r>
              <a:rPr kumimoji="0" lang="en-US" sz="1200" b="0" i="0" u="none" strike="noStrike" kern="1200" cap="none" spc="0" normalizeH="0" baseline="0" noProof="0" dirty="0">
                <a:ln>
                  <a:noFill/>
                </a:ln>
                <a:solidFill>
                  <a:srgbClr val="111111"/>
                </a:solidFill>
                <a:effectLst/>
                <a:uLnTx/>
                <a:uFillTx/>
                <a:latin typeface="Roboto"/>
                <a:ea typeface="+mn-ea"/>
                <a:cs typeface="+mn-cs"/>
              </a:rPr>
              <a:t>     </a:t>
            </a:r>
            <a:r>
              <a:rPr kumimoji="0" lang="en-US" sz="1200" b="0" i="0" u="none" strike="noStrike" kern="1200" cap="none" spc="0" normalizeH="0" baseline="0" noProof="0" dirty="0">
                <a:ln>
                  <a:noFill/>
                </a:ln>
                <a:solidFill>
                  <a:srgbClr val="333333"/>
                </a:solidFill>
                <a:effectLst/>
                <a:uLnTx/>
                <a:uFillTx/>
                <a:latin typeface="futura-pt"/>
                <a:ea typeface="+mn-ea"/>
                <a:cs typeface="+mn-cs"/>
              </a:rPr>
              <a:t>You should be aware by now that all military and civilian infrastructure is totally dependent on our overwhelmingly vulnerable and unprepared civilian power grid.  </a:t>
            </a:r>
            <a:r>
              <a:rPr lang="en-US" b="0" i="0" u="none" dirty="0">
                <a:solidFill>
                  <a:srgbClr val="333333"/>
                </a:solidFill>
                <a:effectLst/>
                <a:latin typeface="futura-pt"/>
              </a:rPr>
              <a:t>In 2015 the Defense Threat Reduction Agency (DTRA) declared that an EMP from small nuclear devices detonated in the upper atmosphere, or attacks by high-powered microwave devices driven in panel vans, could render civilian power grids inoperable with possible  restoration taking weeks, months, or “may not be possible.”  </a:t>
            </a:r>
          </a:p>
          <a:p>
            <a:pPr algn="l"/>
            <a:r>
              <a:rPr lang="en-US" b="0" i="0" u="none" dirty="0">
                <a:solidFill>
                  <a:srgbClr val="333333"/>
                </a:solidFill>
                <a:effectLst/>
                <a:latin typeface="futura-pt"/>
              </a:rPr>
              <a:t>     </a:t>
            </a:r>
            <a:r>
              <a:rPr lang="en-US" b="1" i="0" u="none" dirty="0">
                <a:solidFill>
                  <a:srgbClr val="333333"/>
                </a:solidFill>
                <a:effectLst/>
                <a:latin typeface="futura-pt"/>
              </a:rPr>
              <a:t>DTRA essentially called for development of </a:t>
            </a:r>
            <a:r>
              <a:rPr lang="en-US" b="1" i="1" u="none" dirty="0">
                <a:solidFill>
                  <a:srgbClr val="333333"/>
                </a:solidFill>
                <a:effectLst/>
                <a:latin typeface="futura-pt"/>
              </a:rPr>
              <a:t>modularity and islanding </a:t>
            </a:r>
            <a:r>
              <a:rPr lang="en-US" b="1" i="0" u="none" dirty="0">
                <a:solidFill>
                  <a:srgbClr val="333333"/>
                </a:solidFill>
                <a:effectLst/>
                <a:latin typeface="futura-pt"/>
              </a:rPr>
              <a:t>at DoD sites to ensure survivability</a:t>
            </a:r>
            <a:r>
              <a:rPr lang="en-US" b="0" i="0" u="none" dirty="0">
                <a:solidFill>
                  <a:srgbClr val="333333"/>
                </a:solidFill>
                <a:effectLst/>
                <a:latin typeface="futura-pt"/>
              </a:rPr>
              <a:t>, and may also be applied to the  </a:t>
            </a:r>
            <a:r>
              <a:rPr lang="en-US" b="0" i="1" u="none" dirty="0">
                <a:solidFill>
                  <a:srgbClr val="333333"/>
                </a:solidFill>
                <a:effectLst/>
                <a:latin typeface="futura-pt"/>
              </a:rPr>
              <a:t>commercial sector and other areas of the government: hospitals, civilian infrastructure, businesses, etc.</a:t>
            </a:r>
            <a:r>
              <a:rPr lang="en-US" b="0" i="0" u="none" dirty="0">
                <a:solidFill>
                  <a:srgbClr val="333333"/>
                </a:solidFill>
                <a:effectLst/>
                <a:latin typeface="futura-pt"/>
              </a:rPr>
              <a:t>  DTRA called for practical EMP-protected </a:t>
            </a:r>
            <a:r>
              <a:rPr lang="en-US" b="0" i="1" u="none" dirty="0">
                <a:solidFill>
                  <a:srgbClr val="333333"/>
                </a:solidFill>
                <a:effectLst/>
                <a:latin typeface="futura-pt"/>
              </a:rPr>
              <a:t>microgrids</a:t>
            </a:r>
            <a:r>
              <a:rPr lang="en-US" b="0" i="0" u="none" dirty="0">
                <a:solidFill>
                  <a:srgbClr val="333333"/>
                </a:solidFill>
                <a:effectLst/>
                <a:latin typeface="futura-pt"/>
              </a:rPr>
              <a:t> as a solution to the problem.  </a:t>
            </a:r>
            <a:r>
              <a:rPr lang="en-US" b="1" i="0" u="none" dirty="0">
                <a:solidFill>
                  <a:srgbClr val="333333"/>
                </a:solidFill>
                <a:effectLst/>
                <a:latin typeface="futura-pt"/>
              </a:rPr>
              <a:t>And yes, the problem is the current electric grid!</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b="1" dirty="0"/>
              <a:t>     </a:t>
            </a:r>
            <a:r>
              <a:rPr lang="en-US" b="0" dirty="0"/>
              <a:t>When </a:t>
            </a:r>
            <a:r>
              <a:rPr lang="en-US" b="0" u="sng" dirty="0"/>
              <a:t>completely isolated </a:t>
            </a:r>
            <a:r>
              <a:rPr lang="en-US" b="0" dirty="0"/>
              <a:t>from the larger grid, EMP </a:t>
            </a:r>
            <a:r>
              <a:rPr lang="en-US" b="0" u="sng" dirty="0"/>
              <a:t>hardened</a:t>
            </a:r>
            <a:r>
              <a:rPr lang="en-US" b="0" dirty="0"/>
              <a:t> microgrids with their smaller transmission line footprint, makes them immune to Nuclear E3 and GMD effects.  </a:t>
            </a:r>
          </a:p>
        </p:txBody>
      </p:sp>
      <p:sp>
        <p:nvSpPr>
          <p:cNvPr id="4" name="Slide Number Placeholder 3"/>
          <p:cNvSpPr>
            <a:spLocks noGrp="1"/>
          </p:cNvSpPr>
          <p:nvPr>
            <p:ph type="sldNum" sz="quarter" idx="5"/>
          </p:nvPr>
        </p:nvSpPr>
        <p:spPr/>
        <p:txBody>
          <a:bodyPr/>
          <a:lstStyle/>
          <a:p>
            <a:fld id="{C35305FA-DFAD-4068-8625-79255032B140}" type="slidenum">
              <a:rPr lang="en-US" smtClean="0"/>
              <a:t>79</a:t>
            </a:fld>
            <a:endParaRPr lang="en-US" dirty="0"/>
          </a:p>
        </p:txBody>
      </p:sp>
    </p:spTree>
    <p:extLst>
      <p:ext uri="{BB962C8B-B14F-4D97-AF65-F5344CB8AC3E}">
        <p14:creationId xmlns:p14="http://schemas.microsoft.com/office/powerpoint/2010/main" val="1821857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Of course, they were, as there are centuries-old stone tablets, 4-10-foot-high (nearly 300 of them) with some more than 600 years old sited along the Japanese coast warning of prior tsunamis near devastated towns like Aneyoshi.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After the tsunami flooded over 5 hundred square kilometers of the Japanese coast, it was discovered that those siting the reactors at Fukushima ignored these stone markers that had for centuries warned against building anything below the high-water mark of previous tsunamis.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That unheeded warning cost over 19,000 lives and incalculable sums, and the price in both only increased as a result of the difficulties associated with trying to contain the leaking radiation in ground water under the stricken plant. Seawater is sure to flood the same areas again when, not if, future earthquakes trigger additional tsunamis.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This tragedy was heralded by the lack of real leadership, or foresight and imagination of planners and organizations, – disconcertingly like what's going on in our Homeland right now and has been for decades.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Unfortunately, we are now facing a potential disaster that could make Japan’s Fukushima nightmare look like a day at the beach (no pun intended). And, as with the Japanese, – we have been warned.  </a:t>
            </a:r>
          </a:p>
          <a:p>
            <a:endParaRPr lang="en-US" b="1"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8</a:t>
            </a:fld>
            <a:endParaRPr lang="en-US" dirty="0"/>
          </a:p>
        </p:txBody>
      </p:sp>
    </p:spTree>
    <p:extLst>
      <p:ext uri="{BB962C8B-B14F-4D97-AF65-F5344CB8AC3E}">
        <p14:creationId xmlns:p14="http://schemas.microsoft.com/office/powerpoint/2010/main" val="30002948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r>
              <a:rPr lang="en-US" b="0" i="0" dirty="0">
                <a:solidFill>
                  <a:srgbClr val="222222"/>
                </a:solidFill>
                <a:effectLst/>
                <a:latin typeface="Helvetica Neue"/>
              </a:rPr>
              <a:t>     “</a:t>
            </a:r>
            <a:r>
              <a:rPr lang="en-US" sz="1200" i="0" dirty="0">
                <a:solidFill>
                  <a:srgbClr val="000000"/>
                </a:solidFill>
                <a:effectLst/>
                <a:latin typeface="Georgia" panose="02040502050405020303" pitchFamily="18" charset="0"/>
                <a:ea typeface="Times New Roman" panose="02020603050405020304" pitchFamily="18" charset="0"/>
              </a:rPr>
              <a:t>The people of Rangely, Colo., are not waiting for Washington to protect them from a Great American Blackout caused by a solar superstorm or cyber warfare or electromagnetic pulse (EMP) attack. Like several other Western municipalities, Rangely, a town of 2,300 in northwest Colorado, home to a community college, has rolled up its sleeves and, in the best traditions of Western pioneering spirit, independence and self-sufficiency, is building </a:t>
            </a:r>
            <a:r>
              <a:rPr lang="en-US" sz="1450" b="1" i="0" u="none" strike="noStrike" dirty="0">
                <a:solidFill>
                  <a:srgbClr val="0000FF"/>
                </a:solidFill>
                <a:effectLst/>
                <a:latin typeface="Georgia" panose="02040502050405020303" pitchFamily="18" charset="0"/>
                <a:ea typeface="Times New Roman" panose="02020603050405020304" pitchFamily="18" charset="0"/>
                <a:hlinkClick r:id="rId3"/>
              </a:rPr>
              <a:t>redundant microgrids</a:t>
            </a:r>
            <a:r>
              <a:rPr lang="en-US" sz="1200" i="0" dirty="0">
                <a:solidFill>
                  <a:srgbClr val="000000"/>
                </a:solidFill>
                <a:effectLst/>
                <a:latin typeface="Georgia" panose="02040502050405020303" pitchFamily="18" charset="0"/>
                <a:ea typeface="Times New Roman" panose="02020603050405020304" pitchFamily="18" charset="0"/>
              </a:rPr>
              <a:t> so they can survive anything (</a:t>
            </a:r>
            <a:r>
              <a:rPr lang="en-US" b="0" i="0" dirty="0">
                <a:solidFill>
                  <a:srgbClr val="222222"/>
                </a:solidFill>
                <a:effectLst/>
                <a:latin typeface="Helvetica Neue"/>
              </a:rPr>
              <a:t>Dr. Peter Vincent Pry, Executive Director of the Task Force on National and Homeland Security).</a:t>
            </a:r>
          </a:p>
          <a:p>
            <a:pPr marL="0" marR="0">
              <a:lnSpc>
                <a:spcPct val="107000"/>
              </a:lnSpc>
              <a:spcBef>
                <a:spcPts val="0"/>
              </a:spcBef>
              <a:spcAft>
                <a:spcPts val="800"/>
              </a:spcAft>
            </a:pPr>
            <a:r>
              <a:rPr lang="en-US" b="0" i="0" dirty="0">
                <a:solidFill>
                  <a:srgbClr val="222222"/>
                </a:solidFill>
                <a:effectLst/>
                <a:latin typeface="Helvetica Neue"/>
              </a:rPr>
              <a:t>     According to Don Davidson, also from the Task Force on National and Homeland Security "</a:t>
            </a:r>
            <a:r>
              <a:rPr lang="en-US" sz="1200" dirty="0">
                <a:solidFill>
                  <a:srgbClr val="000000"/>
                </a:solidFill>
                <a:effectLst/>
                <a:latin typeface="Source Serif Pro" panose="02040603050405020204" pitchFamily="18" charset="0"/>
                <a:ea typeface="Calibri" panose="020F0502020204030204" pitchFamily="34" charset="0"/>
                <a:cs typeface="Times New Roman" panose="02020603050405020304" pitchFamily="18" charset="0"/>
              </a:rPr>
              <a:t>small towns in America are the solution to not only the resiliency of America’s power grid, but in the creation of independent power systems free from threats like the Texas winter that killed hundreds of people or other cyber, terroristic, or natural threats. Systems are available right here in Colorado." </a:t>
            </a:r>
          </a:p>
          <a:p>
            <a:pPr marL="0" marR="0">
              <a:lnSpc>
                <a:spcPct val="107000"/>
              </a:lnSpc>
              <a:spcBef>
                <a:spcPts val="0"/>
              </a:spcBef>
              <a:spcAft>
                <a:spcPts val="800"/>
              </a:spcAft>
            </a:pPr>
            <a:endParaRPr lang="en-US" sz="1200" dirty="0">
              <a:solidFill>
                <a:srgbClr val="000000"/>
              </a:solidFill>
              <a:effectLst/>
              <a:latin typeface="Source Serif Pro" panose="020406030504050202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solidFill>
                  <a:srgbClr val="000000"/>
                </a:solidFill>
                <a:effectLst/>
                <a:latin typeface="Source Serif Pro" panose="02040603050405020204" pitchFamily="18" charset="0"/>
                <a:ea typeface="Calibri" panose="020F0502020204030204" pitchFamily="34" charset="0"/>
                <a:cs typeface="Times New Roman" panose="02020603050405020304" pitchFamily="18" charset="0"/>
              </a:rPr>
              <a:t>     This is a fine example Americans of not waiting for big government secure their lives, - but taking responsibility upon themselves where it ultimately is.</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5305FA-DFAD-4068-8625-79255032B140}" type="slidenum">
              <a:rPr lang="en-US" smtClean="0"/>
              <a:t>80</a:t>
            </a:fld>
            <a:endParaRPr lang="en-US" dirty="0"/>
          </a:p>
        </p:txBody>
      </p:sp>
    </p:spTree>
    <p:extLst>
      <p:ext uri="{BB962C8B-B14F-4D97-AF65-F5344CB8AC3E}">
        <p14:creationId xmlns:p14="http://schemas.microsoft.com/office/powerpoint/2010/main" val="22032897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Another tremendous initiative is NuScale’s  Small Modular Reactor (SMR) as a great source of power in modular and island mode. </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sng"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Dimensions</a:t>
            </a: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76' x 15' cylindrical containment vessel module containing reactor and steam generator</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sng"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Weight</a:t>
            </a: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 700 tons as shipped from fabrication shop</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r>
              <a:rPr kumimoji="0" lang="en-US" sz="1800" b="0" i="0" u="sng"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Transportability</a:t>
            </a:r>
            <a:r>
              <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Barge, truck or train</a:t>
            </a:r>
          </a:p>
          <a:p>
            <a:pPr marL="0" marR="0" lvl="0" indent="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Uses natural convection for cooling: i</a:t>
            </a:r>
            <a:r>
              <a:rPr kumimoji="0" lang="en-US" sz="17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nherently safe, gravity-driven natural circulation of water over the fuel.  </a:t>
            </a:r>
            <a:r>
              <a:rPr kumimoji="0" lang="en-US" sz="1700" b="0" i="0" u="sng"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No pumps, no need for emergency generators.</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It requires </a:t>
            </a:r>
            <a:r>
              <a:rPr kumimoji="0" lang="en-US" sz="2400" b="0" i="0" u="sng"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no outside power source </a:t>
            </a:r>
            <a:r>
              <a:rPr kumimoji="0" lang="en-US"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and can operate safely. </a:t>
            </a:r>
            <a:endParaRPr kumimoji="0" lang="en-US" sz="1700" b="0" i="0" u="sng"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Provides &gt;30 days cooling followed by an unlimited period of air cooling.</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Seismically robust as r</a:t>
            </a:r>
            <a:r>
              <a:rPr kumimoji="0" lang="en-US" sz="17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eactor pool attenuates ground motion and dissipates energy.</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Reactor is 1/20th the size of large reactors </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Defense-in-Depth </a:t>
            </a:r>
          </a:p>
          <a:p>
            <a:pPr marL="566928" marR="0" lvl="2"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Multiple additional barriers to protect against the release of radiation to the environment. </a:t>
            </a:r>
          </a:p>
          <a:p>
            <a:pPr marL="566928" marR="0" lvl="2"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High-strength stainless steel containment.  </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Reactor core has only 5% of the fuel of a large reactor. </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Produces 10-Megawatt electric capacity.</a:t>
            </a:r>
          </a:p>
          <a:p>
            <a:pPr marL="384048" marR="0" lvl="1" indent="-182880" algn="l" defTabSz="914400" rtl="0" eaLnBrk="1" fontAlgn="auto" latinLnBrk="0" hangingPunct="1">
              <a:lnSpc>
                <a:spcPct val="90000"/>
              </a:lnSpc>
              <a:spcBef>
                <a:spcPts val="200"/>
              </a:spcBef>
              <a:spcAft>
                <a:spcPts val="400"/>
              </a:spcAft>
              <a:buClr>
                <a:srgbClr val="E48312"/>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a:p>
            <a:r>
              <a:rPr lang="en-US" b="1" dirty="0"/>
              <a:t>This is an ideal invention that will certainly save lives.  </a:t>
            </a:r>
          </a:p>
        </p:txBody>
      </p:sp>
      <p:sp>
        <p:nvSpPr>
          <p:cNvPr id="4" name="Slide Number Placeholder 3"/>
          <p:cNvSpPr>
            <a:spLocks noGrp="1"/>
          </p:cNvSpPr>
          <p:nvPr>
            <p:ph type="sldNum" sz="quarter" idx="5"/>
          </p:nvPr>
        </p:nvSpPr>
        <p:spPr/>
        <p:txBody>
          <a:bodyPr/>
          <a:lstStyle/>
          <a:p>
            <a:fld id="{C35305FA-DFAD-4068-8625-79255032B140}" type="slidenum">
              <a:rPr lang="en-US" smtClean="0"/>
              <a:t>81</a:t>
            </a:fld>
            <a:endParaRPr lang="en-US" dirty="0"/>
          </a:p>
        </p:txBody>
      </p:sp>
    </p:spTree>
    <p:extLst>
      <p:ext uri="{BB962C8B-B14F-4D97-AF65-F5344CB8AC3E}">
        <p14:creationId xmlns:p14="http://schemas.microsoft.com/office/powerpoint/2010/main" val="33107156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Your community will need to survive for weeks or months </a:t>
            </a:r>
            <a:r>
              <a:rPr kumimoji="0" lang="en-US" sz="1700" b="0" i="0" u="sng" strike="noStrike" kern="0" cap="none" spc="0" normalizeH="0" baseline="0" noProof="0" dirty="0">
                <a:ln>
                  <a:noFill/>
                </a:ln>
                <a:solidFill>
                  <a:srgbClr val="FFFFFF"/>
                </a:solidFill>
                <a:effectLst/>
                <a:uLnTx/>
                <a:uFillTx/>
                <a:latin typeface="Quattrocento"/>
                <a:ea typeface="+mn-ea"/>
                <a:cs typeface="+mn-cs"/>
                <a:sym typeface="Quattrocento"/>
                <a:rtl val="0"/>
              </a:rPr>
              <a:t>with what they have now</a:t>
            </a: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Most significantly, FOOD will become the number one concern, as neither FEMA or the Military would ride to the rescue, as neither can supply MRE’s and water to 35,000 towns and cities in our Homeland, or even a fraction of that number.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Previously decent neighbors and citizens will turn ruthless when frantic for medicines (Insulin), food, water, warmth and other critical supplies due to the likely loss of manufacturing and the supply chain. </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In 1820, 72% of our population were farmers, in 1920 30% were farmers. Today, less than 2% work in agriculture. Large-scale farming operations that feed our population today don't function without computers, electricity, the Internet, large scale commercial trucking industries, distribution algorithms, processing plants, and access to large amounts of fuel.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Have you thought of this before?    </a:t>
            </a:r>
            <a:endPar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Local and regional (most likely nationwide) “first responders” themselves are going to be disaster victims as Police, Fire, EMS and National Guard (and all military for that matter, - and FEMA) will have difficulty devoting their attention to helping you when their families are starving or in danger.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Your community would need to survive for weeks or months </a:t>
            </a:r>
            <a:r>
              <a:rPr kumimoji="0" lang="en-US" sz="1700" b="0" i="0" u="sng" strike="noStrike" kern="0" cap="none" spc="0" normalizeH="0" baseline="0" noProof="0" dirty="0">
                <a:ln>
                  <a:noFill/>
                </a:ln>
                <a:solidFill>
                  <a:srgbClr val="FFFFFF"/>
                </a:solidFill>
                <a:effectLst/>
                <a:uLnTx/>
                <a:uFillTx/>
                <a:latin typeface="Quattrocento"/>
                <a:ea typeface="+mn-ea"/>
                <a:cs typeface="+mn-cs"/>
                <a:sym typeface="Quattrocento"/>
                <a:rtl val="0"/>
              </a:rPr>
              <a:t>with what they have</a:t>
            </a: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a:t>
            </a: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Grocery stores will be looted within days. Within a week or two every factory, store, distribution center, and canning facility will be picked clean of every scrap of food. Remember, without interstate trucking and functioning gas stations, once these places are cleaned out, they will never be resupplied.  And the same goes for the Defense Industrial Base supporting military installations.</a:t>
            </a: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If you are unable to consistently and adequately care for and feed your emergency personnel like first responders, electrical engineers, military members, FEMA (and their family members) – every plan you devise will eventually fail faster than you can imaginable.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a:t>
            </a:r>
            <a:endPar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705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560"/>
              </a:spcBef>
              <a:spcAft>
                <a:spcPts val="0"/>
              </a:spcAft>
              <a:buClr>
                <a:srgbClr val="F9F9F9"/>
              </a:buClr>
              <a:buSzTx/>
              <a:buFont typeface="Noto Symbol"/>
              <a:buNone/>
              <a:tabLst/>
              <a:defRPr/>
            </a:pPr>
            <a:r>
              <a:rPr kumimoji="0" lang="en-US" sz="2000" b="0" i="0" u="none" strike="noStrike" kern="0" cap="none" spc="0" normalizeH="0" baseline="0" noProof="0" dirty="0">
                <a:ln>
                  <a:noFill/>
                </a:ln>
                <a:solidFill>
                  <a:srgbClr val="FFFF00"/>
                </a:solidFill>
                <a:effectLst/>
                <a:uLnTx/>
                <a:uFillTx/>
                <a:latin typeface="Quattrocento"/>
                <a:ea typeface="+mn-ea"/>
                <a:cs typeface="+mn-cs"/>
                <a:sym typeface="Quattrocento"/>
                <a:rtl val="0"/>
              </a:rPr>
              <a:t> </a:t>
            </a:r>
            <a:endParaRPr kumimoji="0" lang="en-US" sz="2000" b="0" i="0" u="none" strike="noStrike" kern="0" cap="none" spc="0" normalizeH="0" baseline="0" noProof="0" dirty="0">
              <a:ln>
                <a:noFill/>
              </a:ln>
              <a:solidFill>
                <a:srgbClr val="FFFFFF"/>
              </a:solidFill>
              <a:effectLst/>
              <a:uLnTx/>
              <a:uFillTx/>
              <a:latin typeface="Quattrocento"/>
              <a:ea typeface="+mn-ea"/>
              <a:cs typeface="+mn-cs"/>
              <a:sym typeface="Quattrocento"/>
              <a:rtl val="0"/>
            </a:endParaRPr>
          </a:p>
          <a:p>
            <a:endParaRPr lang="en-US" baseline="0" dirty="0"/>
          </a:p>
          <a:p>
            <a:pPr defTabSz="970544"/>
            <a:endParaRPr lang="en-US" baseline="0" dirty="0"/>
          </a:p>
          <a:p>
            <a:pPr marL="242636" indent="-242636" defTabSz="970544">
              <a:buFontTx/>
              <a:buAutoNum type="arabicPeriod" startAt="7"/>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164EA-C467-4541-9427-1253BB377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8975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If you haven’t read Jonathan Hollerman’s article “Grid Down: Death of a Nation" (attached to this email) I encourage you to read it now.  No Hollywood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Walking Dead</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blood and gore, - but you’ll know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Maslow’s descriptions ring true, and this “firehose of information” and Jon Hollerman’s wisdom is intended to expand your knowledge of the environment in which you, your family and  community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will</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be struggling to protect and retain as much as possible just the two bottom levels to just stay alive.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Limiting  factors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Book Antiqua"/>
                <a:ea typeface="+mn-ea"/>
                <a:cs typeface="+mn-cs"/>
              </a:rPr>
              <a:t> • It’s a given that FEMA and military will not arrive before 72 hours or more at any event level.  If they do, they may be operational for possibly a few weeks, - of course, after you have exhausted your limited supply of food and water.  Responders might be for possibly 3 weeks, but most certainly not after due to reasons cited earlier on the SPOF slide.  You know why, as they have families too.  </a:t>
            </a: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Book Antiqua"/>
                <a:ea typeface="+mn-ea"/>
                <a:cs typeface="+mn-cs"/>
              </a:rPr>
              <a:t> • Most Americans are not prepared to live without the comfy benefits of heat and A/C, let alone the lack of water and food.</a:t>
            </a: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sz="2600" b="0" i="0" u="none" strike="noStrike" kern="1200" cap="none" spc="0" normalizeH="0" baseline="0" noProof="0" dirty="0">
                <a:ln>
                  <a:noFill/>
                </a:ln>
                <a:solidFill>
                  <a:prstClr val="black"/>
                </a:solidFill>
                <a:effectLst/>
                <a:uLnTx/>
                <a:uFillTx/>
                <a:latin typeface="Book Antiqua"/>
                <a:ea typeface="+mn-ea"/>
                <a:cs typeface="+mn-cs"/>
              </a:rPr>
              <a:t> • Americans are no longer “self reliant” or possess any semblance of “rugged individualism” having succumbed to dependency on technology and complete dependency on supply-chain and Just-in-Time delivery. </a:t>
            </a: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endParaRPr kumimoji="0" lang="en-US" sz="2600" b="0" i="0" u="none" strike="noStrike" kern="1200" cap="none" spc="0" normalizeH="0" baseline="0" noProof="0" dirty="0">
              <a:ln>
                <a:noFill/>
              </a:ln>
              <a:solidFill>
                <a:prstClr val="black"/>
              </a:solidFill>
              <a:effectLst/>
              <a:uLnTx/>
              <a:uFillTx/>
              <a:latin typeface="Book Antiqua"/>
              <a:ea typeface="+mn-ea"/>
              <a:cs typeface="+mn-cs"/>
            </a:endParaRPr>
          </a:p>
          <a:p>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83</a:t>
            </a:fld>
            <a:endParaRPr lang="en-US" dirty="0"/>
          </a:p>
        </p:txBody>
      </p:sp>
    </p:spTree>
    <p:extLst>
      <p:ext uri="{BB962C8B-B14F-4D97-AF65-F5344CB8AC3E}">
        <p14:creationId xmlns:p14="http://schemas.microsoft.com/office/powerpoint/2010/main" val="3785764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560"/>
              </a:spcBef>
              <a:spcAft>
                <a:spcPts val="0"/>
              </a:spcAft>
              <a:buClr>
                <a:srgbClr val="F9F9F9"/>
              </a:buClr>
              <a:buSzTx/>
              <a:buFont typeface="Noto Symbol"/>
              <a:buNone/>
              <a:tabLst/>
              <a:defRPr/>
            </a:pPr>
            <a:r>
              <a:rPr kumimoji="0" lang="en-US" sz="1900" b="0" i="0" u="none" strike="noStrike" kern="0" cap="none" spc="0" normalizeH="0" baseline="0" noProof="0" dirty="0">
                <a:ln>
                  <a:noFill/>
                </a:ln>
                <a:solidFill>
                  <a:srgbClr val="FFFFFF"/>
                </a:solidFill>
                <a:effectLst/>
                <a:uLnTx/>
                <a:uFillTx/>
                <a:latin typeface="Quattrocento"/>
                <a:ea typeface="+mn-ea"/>
                <a:cs typeface="+mn-cs"/>
                <a:sym typeface="Quattrocento"/>
                <a:rtl val="0"/>
              </a:rPr>
              <a:t>     Take nothing for granted, be pessimistic, gather the facts, and show no mercy by thinking “outside the box“ and preparing for the </a:t>
            </a:r>
            <a:r>
              <a:rPr kumimoji="0" lang="en-US" sz="1900" b="0" i="0" u="sng" strike="noStrike" kern="0" cap="none" spc="0" normalizeH="0" baseline="0" noProof="0" dirty="0">
                <a:ln>
                  <a:noFill/>
                </a:ln>
                <a:solidFill>
                  <a:srgbClr val="FFFFFF"/>
                </a:solidFill>
                <a:effectLst/>
                <a:uLnTx/>
                <a:uFillTx/>
                <a:latin typeface="Quattrocento"/>
                <a:ea typeface="+mn-ea"/>
                <a:cs typeface="+mn-cs"/>
                <a:sym typeface="Quattrocento"/>
                <a:rtl val="0"/>
              </a:rPr>
              <a:t>worst-case scenario </a:t>
            </a:r>
            <a:r>
              <a:rPr kumimoji="0" lang="en-US" sz="1900" b="0" i="0" u="none" strike="noStrike" kern="0" cap="none" spc="0" normalizeH="0" baseline="0" noProof="0" dirty="0">
                <a:ln>
                  <a:noFill/>
                </a:ln>
                <a:solidFill>
                  <a:srgbClr val="FFFFFF"/>
                </a:solidFill>
                <a:effectLst/>
                <a:uLnTx/>
                <a:uFillTx/>
                <a:latin typeface="Quattrocento"/>
                <a:ea typeface="+mn-ea"/>
                <a:cs typeface="+mn-cs"/>
                <a:sym typeface="Quattrocento"/>
                <a:rtl val="0"/>
              </a:rPr>
              <a:t>– by envisioning certain starvation, waterborne diseases, deaths from exposure (extreme heat/cold), no financial services, non-functional medical system, security/safety issues, your community Without Rule of Law and much more (review the next slide for some hints). </a:t>
            </a:r>
            <a:r>
              <a:rPr kumimoji="0" lang="en-US" sz="2000" b="0" i="0" u="none" strike="noStrike" kern="0" cap="none" spc="0" normalizeH="0" baseline="0" noProof="0" dirty="0">
                <a:ln>
                  <a:noFill/>
                </a:ln>
                <a:solidFill>
                  <a:srgbClr val="FFFF00"/>
                </a:solidFill>
                <a:effectLst/>
                <a:uLnTx/>
                <a:uFillTx/>
                <a:latin typeface="Quattrocento"/>
                <a:ea typeface="+mn-ea"/>
                <a:cs typeface="+mn-cs"/>
                <a:sym typeface="Quattrocento"/>
                <a:rtl val="0"/>
              </a:rPr>
              <a:t>  </a:t>
            </a:r>
          </a:p>
          <a:p>
            <a:pPr marL="0" marR="0" lvl="0" indent="0" algn="l" defTabSz="914400" rtl="0" eaLnBrk="1" fontAlgn="auto" latinLnBrk="0" hangingPunct="1">
              <a:lnSpc>
                <a:spcPct val="100000"/>
              </a:lnSpc>
              <a:spcBef>
                <a:spcPts val="560"/>
              </a:spcBef>
              <a:spcAft>
                <a:spcPts val="0"/>
              </a:spcAft>
              <a:buClr>
                <a:srgbClr val="F9F9F9"/>
              </a:buClr>
              <a:buSzTx/>
              <a:buFont typeface="Noto Symbol"/>
              <a:buNone/>
              <a:tabLst/>
              <a:defRPr/>
            </a:pP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Overcome the mindset that it won’t happen, or that outside resources will magically appear because they have before. The problem is, that we have essentially exercised ourselves out of </a:t>
            </a:r>
            <a:r>
              <a:rPr kumimoji="0" lang="en-US" sz="1700" b="0" i="0" u="sng" strike="noStrike" kern="0" cap="none" spc="0" normalizeH="0" baseline="0" noProof="0" dirty="0">
                <a:ln>
                  <a:noFill/>
                </a:ln>
                <a:solidFill>
                  <a:srgbClr val="FFFFFF"/>
                </a:solidFill>
                <a:effectLst/>
                <a:uLnTx/>
                <a:uFillTx/>
                <a:latin typeface="Quattrocento"/>
                <a:ea typeface="+mn-ea"/>
                <a:cs typeface="+mn-cs"/>
                <a:sym typeface="Quattrocento"/>
                <a:rtl val="0"/>
              </a:rPr>
              <a:t>self-reliance</a:t>
            </a: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over the years, as mutual aid and immediate help from  outside resources are usually expected.  In any regional long-term power outage this assumption will prove deadly. And most importantly, do not ASSUME that you’ll have sound communications, fuel, or people as nearly every TTX that I have participated in.  </a:t>
            </a:r>
          </a:p>
          <a:p>
            <a:pPr marL="0" marR="0" lvl="0" indent="0" algn="l" defTabSz="914400" rtl="0" eaLnBrk="1" fontAlgn="auto" latinLnBrk="0" hangingPunct="1">
              <a:lnSpc>
                <a:spcPct val="100000"/>
              </a:lnSpc>
              <a:spcBef>
                <a:spcPts val="560"/>
              </a:spcBef>
              <a:spcAft>
                <a:spcPts val="0"/>
              </a:spcAft>
              <a:buClr>
                <a:srgbClr val="F9F9F9"/>
              </a:buClr>
              <a:buSzTx/>
              <a:buFont typeface="Noto Symbol"/>
              <a:buNone/>
              <a:tabLst/>
              <a:defRPr/>
            </a:pP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    Challenge your elected official’s, Fire/police/EMT, local Emergency Manager t</a:t>
            </a:r>
            <a:r>
              <a:rPr kumimoji="0" lang="en-US" sz="1900" b="0" i="0" u="none" strike="noStrike" kern="0" cap="none" spc="0" normalizeH="0" baseline="0" noProof="0" dirty="0">
                <a:ln>
                  <a:noFill/>
                </a:ln>
                <a:solidFill>
                  <a:srgbClr val="FFFFFF"/>
                </a:solidFill>
                <a:effectLst/>
                <a:uLnTx/>
                <a:uFillTx/>
                <a:latin typeface="Quattrocento"/>
                <a:ea typeface="+mn-ea"/>
                <a:cs typeface="+mn-cs"/>
                <a:sym typeface="Quattrocento"/>
                <a:rtl val="0"/>
              </a:rPr>
              <a:t>o </a:t>
            </a: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brainstorm and d</a:t>
            </a:r>
            <a:r>
              <a:rPr kumimoji="0" lang="en-US" sz="1900" b="0" i="0" u="none" strike="noStrike" kern="0" cap="none" spc="0" normalizeH="0" baseline="0" noProof="0" dirty="0">
                <a:ln>
                  <a:noFill/>
                </a:ln>
                <a:solidFill>
                  <a:srgbClr val="FFFFFF"/>
                </a:solidFill>
                <a:effectLst/>
                <a:uLnTx/>
                <a:uFillTx/>
                <a:latin typeface="Quattrocento"/>
                <a:ea typeface="+mn-ea"/>
                <a:cs typeface="+mn-cs"/>
                <a:sym typeface="Quattrocento"/>
                <a:rtl val="0"/>
              </a:rPr>
              <a:t>evelop a </a:t>
            </a:r>
            <a:r>
              <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rPr>
              <a:t>Tabletop exercise (TTX) </a:t>
            </a:r>
            <a:r>
              <a:rPr kumimoji="0" lang="en-US" sz="1900" b="0" i="0" u="none" strike="noStrike" kern="0" cap="none" spc="0" normalizeH="0" baseline="0" noProof="0" dirty="0">
                <a:ln>
                  <a:noFill/>
                </a:ln>
                <a:solidFill>
                  <a:srgbClr val="FFFFFF"/>
                </a:solidFill>
                <a:effectLst/>
                <a:uLnTx/>
                <a:uFillTx/>
                <a:latin typeface="Quattrocento"/>
                <a:ea typeface="+mn-ea"/>
                <a:cs typeface="+mn-cs"/>
                <a:sym typeface="Quattrocento"/>
                <a:rtl val="0"/>
              </a:rPr>
              <a:t>to determine vulnerabilities for a “come as you are pick-up game” to reveal what problem sets exist (and there will be) and those require attention and follow-through for mitigation.  </a:t>
            </a:r>
            <a:endParaRPr kumimoji="0" lang="en-US" sz="1700" b="0" i="0" u="none" strike="noStrike" kern="0" cap="none" spc="0" normalizeH="0" baseline="0" noProof="0" dirty="0">
              <a:ln>
                <a:noFill/>
              </a:ln>
              <a:solidFill>
                <a:srgbClr val="FFFFFF"/>
              </a:solidFill>
              <a:effectLst/>
              <a:uLnTx/>
              <a:uFillTx/>
              <a:latin typeface="Quattrocento"/>
              <a:ea typeface="+mn-ea"/>
              <a:cs typeface="+mn-cs"/>
              <a:sym typeface="Quattrocento"/>
              <a:rtl val="0"/>
            </a:endParaRPr>
          </a:p>
          <a:p>
            <a:pPr marL="91440" marR="0" lvl="0" indent="0" algn="just" defTabSz="457200" rtl="0" eaLnBrk="1" fontAlgn="auto" latinLnBrk="0" hangingPunct="1">
              <a:lnSpc>
                <a:spcPct val="100000"/>
              </a:lnSpc>
              <a:spcBef>
                <a:spcPts val="600"/>
              </a:spcBef>
              <a:spcAft>
                <a:spcPts val="600"/>
              </a:spcAft>
              <a:buClr>
                <a:prstClr val="white"/>
              </a:buClr>
              <a:buSzPct val="80000"/>
              <a:buFont typeface="Arial" panose="020B0604020202020204" pitchFamily="34" charset="0"/>
              <a:buNone/>
              <a:tabLst/>
              <a:defRPr/>
            </a:pPr>
            <a:r>
              <a:rPr kumimoji="0" lang="en-US" sz="1700" b="0" i="0" u="none" strike="noStrike" kern="1200" cap="none" spc="0" normalizeH="0" baseline="0" noProof="0" dirty="0">
                <a:ln>
                  <a:noFill/>
                </a:ln>
                <a:solidFill>
                  <a:srgbClr val="FFFF00"/>
                </a:solidFill>
                <a:effectLst/>
                <a:uLnTx/>
                <a:uFillTx/>
                <a:latin typeface="Century Gothic" panose="020B0502020202020204"/>
                <a:ea typeface="+mn-ea"/>
                <a:cs typeface="+mn-cs"/>
              </a:rPr>
              <a:t>  An excellent publication to review for your community is from the National Disaster Resilience Counsel entitled </a:t>
            </a:r>
            <a:r>
              <a:rPr kumimoji="0" lang="en-US" sz="1700" b="0" i="1" u="none" strike="noStrike" kern="1200" cap="none" spc="0" normalizeH="0" baseline="0" noProof="0" dirty="0">
                <a:ln>
                  <a:noFill/>
                </a:ln>
                <a:solidFill>
                  <a:srgbClr val="FFFF00"/>
                </a:solidFill>
                <a:effectLst/>
                <a:uLnTx/>
                <a:uFillTx/>
                <a:latin typeface="Century Gothic" panose="020B0502020202020204"/>
                <a:ea typeface="+mn-ea"/>
                <a:cs typeface="+mn-cs"/>
              </a:rPr>
              <a:t>Powering Through</a:t>
            </a:r>
            <a:r>
              <a:rPr kumimoji="0" lang="en-US" sz="1700" b="0" i="0" u="none" strike="noStrike" kern="1200" cap="none" spc="0" normalizeH="0" baseline="0" noProof="0" dirty="0">
                <a:ln>
                  <a:noFill/>
                </a:ln>
                <a:solidFill>
                  <a:srgbClr val="FFFF00"/>
                </a:solidFill>
                <a:effectLst/>
                <a:uLnTx/>
                <a:uFillTx/>
                <a:latin typeface="Century Gothic" panose="020B0502020202020204"/>
                <a:ea typeface="+mn-ea"/>
                <a:cs typeface="+mn-cs"/>
              </a:rPr>
              <a:t>, </a:t>
            </a:r>
            <a:r>
              <a:rPr kumimoji="0" lang="en-US" sz="1700" b="0" i="1" u="none" strike="noStrike" kern="1200" cap="none" spc="0" normalizeH="0" baseline="0" noProof="0" dirty="0">
                <a:ln>
                  <a:noFill/>
                </a:ln>
                <a:solidFill>
                  <a:srgbClr val="FFFF00"/>
                </a:solidFill>
                <a:effectLst/>
                <a:uLnTx/>
                <a:uFillTx/>
                <a:latin typeface="Century Gothic" panose="020B0502020202020204"/>
                <a:ea typeface="+mn-ea"/>
                <a:cs typeface="+mn-cs"/>
              </a:rPr>
              <a:t>From Fragile Infrastructure to Community Resilience</a:t>
            </a:r>
            <a:r>
              <a:rPr kumimoji="0" lang="en-US" sz="1700" b="0" i="0" u="none" strike="noStrike" kern="1200" cap="none" spc="0" normalizeH="0" baseline="0" noProof="0" dirty="0">
                <a:ln>
                  <a:noFill/>
                </a:ln>
                <a:solidFill>
                  <a:srgbClr val="FFFF00"/>
                </a:solidFill>
                <a:effectLst/>
                <a:uLnTx/>
                <a:uFillTx/>
                <a:latin typeface="Century Gothic" panose="020B0502020202020204"/>
                <a:ea typeface="+mn-ea"/>
                <a:cs typeface="+mn-cs"/>
              </a:rPr>
              <a:t>, </a:t>
            </a:r>
            <a:r>
              <a:rPr kumimoji="0" lang="en-US" sz="1700" b="0" i="1" u="none" strike="noStrike" kern="1200" cap="none" spc="0" normalizeH="0" baseline="0" noProof="0" dirty="0">
                <a:ln>
                  <a:noFill/>
                </a:ln>
                <a:solidFill>
                  <a:srgbClr val="FFFF00"/>
                </a:solidFill>
                <a:effectLst/>
                <a:uLnTx/>
                <a:uFillTx/>
                <a:latin typeface="Century Gothic" panose="020B0502020202020204"/>
                <a:ea typeface="+mn-ea"/>
                <a:cs typeface="+mn-cs"/>
              </a:rPr>
              <a:t>an Action Guide.</a:t>
            </a:r>
          </a:p>
          <a:p>
            <a:pPr marL="0" marR="0" lvl="0" indent="0" algn="l" defTabSz="914400" rtl="0" eaLnBrk="1" fontAlgn="auto" latinLnBrk="0" hangingPunct="1">
              <a:lnSpc>
                <a:spcPct val="100000"/>
              </a:lnSpc>
              <a:spcBef>
                <a:spcPts val="560"/>
              </a:spcBef>
              <a:spcAft>
                <a:spcPts val="0"/>
              </a:spcAft>
              <a:buClr>
                <a:srgbClr val="F9F9F9"/>
              </a:buClr>
              <a:buSzTx/>
              <a:buFont typeface="Noto Symbol"/>
              <a:buNone/>
              <a:tabLst/>
              <a:defRPr/>
            </a:pPr>
            <a:r>
              <a:rPr kumimoji="0" lang="en-US" sz="1900" b="0" i="0" u="none" strike="noStrike" kern="0" cap="none" spc="0" normalizeH="0" baseline="0" noProof="0" dirty="0">
                <a:ln>
                  <a:noFill/>
                </a:ln>
                <a:solidFill>
                  <a:srgbClr val="FFFF00"/>
                </a:solidFill>
                <a:effectLst/>
                <a:uLnTx/>
                <a:uFillTx/>
                <a:latin typeface="Quattrocento"/>
                <a:ea typeface="+mn-ea"/>
                <a:cs typeface="+mn-cs"/>
                <a:sym typeface="Quattrocento"/>
                <a:rtl val="0"/>
              </a:rPr>
              <a:t>    Then send the results to your state Office of Emergency Management and FEMA regional representative and demand they do the same.</a:t>
            </a:r>
            <a:endParaRPr lang="en-US" dirty="0"/>
          </a:p>
        </p:txBody>
      </p:sp>
      <p:sp>
        <p:nvSpPr>
          <p:cNvPr id="4" name="Slide Number Placeholder 3"/>
          <p:cNvSpPr>
            <a:spLocks noGrp="1"/>
          </p:cNvSpPr>
          <p:nvPr>
            <p:ph type="sldNum" sz="quarter" idx="5"/>
          </p:nvPr>
        </p:nvSpPr>
        <p:spPr/>
        <p:txBody>
          <a:bodyPr/>
          <a:lstStyle/>
          <a:p>
            <a:fld id="{C35305FA-DFAD-4068-8625-79255032B140}" type="slidenum">
              <a:rPr lang="en-US" smtClean="0"/>
              <a:t>84</a:t>
            </a:fld>
            <a:endParaRPr lang="en-US" dirty="0"/>
          </a:p>
        </p:txBody>
      </p:sp>
    </p:spTree>
    <p:extLst>
      <p:ext uri="{BB962C8B-B14F-4D97-AF65-F5344CB8AC3E}">
        <p14:creationId xmlns:p14="http://schemas.microsoft.com/office/powerpoint/2010/main" val="34127283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The whole purpose of this exercise is to expose vulnerabilities and gather lessons learned to plan and prioritize what capabilities are needed to try and survive.  The final product is to show decision-makers, </a:t>
            </a:r>
            <a:r>
              <a:rPr kumimoji="0" lang="en-US" sz="2000" b="0" i="0" u="sng" strike="noStrike" kern="1200" cap="none" spc="0" normalizeH="0" baseline="0" noProof="0" dirty="0">
                <a:ln>
                  <a:noFill/>
                </a:ln>
                <a:solidFill>
                  <a:prstClr val="white"/>
                </a:solidFill>
                <a:effectLst/>
                <a:uLnTx/>
                <a:uFillTx/>
                <a:latin typeface="Century Gothic" panose="020B0502020202020204"/>
                <a:ea typeface="+mn-ea"/>
                <a:cs typeface="+mn-cs"/>
              </a:rPr>
              <a:t>and especially your fellow citizens,</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what is needed </a:t>
            </a:r>
            <a:r>
              <a:rPr kumimoji="0" lang="en-US" sz="2000" b="0" i="1" u="none" strike="noStrike" kern="1200" cap="none" spc="0" normalizeH="0" baseline="0" noProof="0" dirty="0">
                <a:ln>
                  <a:noFill/>
                </a:ln>
                <a:solidFill>
                  <a:prstClr val="white"/>
                </a:solidFill>
                <a:effectLst/>
                <a:uLnTx/>
                <a:uFillTx/>
                <a:latin typeface="Century Gothic" panose="020B0502020202020204"/>
                <a:ea typeface="+mn-ea"/>
                <a:cs typeface="+mn-cs"/>
              </a:rPr>
              <a:t>ahead</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2000" b="0" i="1" u="none" strike="noStrike" kern="1200" cap="none" spc="0" normalizeH="0" baseline="0" noProof="0" dirty="0">
                <a:ln>
                  <a:noFill/>
                </a:ln>
                <a:solidFill>
                  <a:prstClr val="white"/>
                </a:solidFill>
                <a:effectLst/>
                <a:uLnTx/>
                <a:uFillTx/>
                <a:latin typeface="Century Gothic" panose="020B0502020202020204"/>
                <a:ea typeface="+mn-ea"/>
                <a:cs typeface="+mn-cs"/>
              </a:rPr>
              <a:t>of</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2000" b="0" i="1" u="none" strike="noStrike" kern="1200" cap="none" spc="0" normalizeH="0" baseline="0" noProof="0" dirty="0">
                <a:ln>
                  <a:noFill/>
                </a:ln>
                <a:solidFill>
                  <a:prstClr val="white"/>
                </a:solidFill>
                <a:effectLst/>
                <a:uLnTx/>
                <a:uFillTx/>
                <a:latin typeface="Century Gothic" panose="020B0502020202020204"/>
                <a:ea typeface="+mn-ea"/>
                <a:cs typeface="+mn-cs"/>
              </a:rPr>
              <a:t>time (left of boom)</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so loss of life when the SHTF is hopefully lessened.  </a:t>
            </a: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I can assure you without a doubt that every town, community, city, state, parish, county, tribal area or the entire federal government (minus </a:t>
            </a:r>
            <a:r>
              <a:rPr kumimoji="0" lang="en-US" sz="2000" b="1" i="1" u="none" strike="noStrike" kern="1200" cap="none" spc="0" normalizeH="0" baseline="0" noProof="0" dirty="0">
                <a:ln>
                  <a:noFill/>
                </a:ln>
                <a:solidFill>
                  <a:prstClr val="white"/>
                </a:solidFill>
                <a:effectLst/>
                <a:uLnTx/>
                <a:uFillTx/>
                <a:latin typeface="Century Gothic" panose="020B0502020202020204"/>
                <a:ea typeface="+mn-ea"/>
                <a:cs typeface="+mn-cs"/>
              </a:rPr>
              <a:t>possibly</a:t>
            </a: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 portions of DoD) </a:t>
            </a:r>
            <a:r>
              <a:rPr kumimoji="0" lang="en-US" sz="2000" b="1" i="0" u="sng" strike="noStrike" kern="1200" cap="none" spc="0" normalizeH="0" baseline="0" noProof="0" dirty="0">
                <a:ln>
                  <a:noFill/>
                </a:ln>
                <a:solidFill>
                  <a:prstClr val="white"/>
                </a:solidFill>
                <a:effectLst/>
                <a:uLnTx/>
                <a:uFillTx/>
                <a:latin typeface="Century Gothic" panose="020B0502020202020204"/>
                <a:ea typeface="+mn-ea"/>
                <a:cs typeface="+mn-cs"/>
              </a:rPr>
              <a:t>have never developed such a worst-case scenario</a:t>
            </a: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lang="en-US" sz="3200" dirty="0"/>
              <a:t>     At this point, it's essential to ask your local police chief what they are doing to protect their personnel and you? Then ask your city councilman, your local National Guard commanders and state and federal elected officials what they are doing to protect their personnel to operate in this certain VUCA environment. And just for the fun of it, engage your local and state electric utility providers and asked them what they are doing (or should have done already) prevent this tragedy from happening. Believe me, they'll look at you like a deer in headlights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4067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00"/>
                </a:solidFill>
                <a:effectLst/>
                <a:uLnTx/>
                <a:uFillTx/>
                <a:latin typeface="Quattrocento"/>
                <a:ea typeface="+mn-ea"/>
                <a:cs typeface="+mn-cs"/>
                <a:sym typeface="Quattrocento"/>
                <a:rtl val="0"/>
              </a:rPr>
              <a:t>     But when it’s too late, and as Churchill stated, “</a:t>
            </a:r>
            <a:r>
              <a:rPr kumimoji="0" lang="en-US" sz="2800" b="0" i="1" u="none" strike="noStrike" kern="1200" cap="none" spc="0" normalizeH="0" baseline="0" noProof="0" dirty="0">
                <a:ln>
                  <a:noFill/>
                </a:ln>
                <a:solidFill>
                  <a:srgbClr val="FFFF00"/>
                </a:solidFill>
                <a:effectLst/>
                <a:uLnTx/>
                <a:uFillTx/>
                <a:latin typeface="Arial"/>
                <a:ea typeface="+mn-ea"/>
                <a:cs typeface="+mn-cs"/>
              </a:rPr>
              <a:t>self-preservation strikes its jarring gong—” </a:t>
            </a:r>
            <a:r>
              <a:rPr kumimoji="0" lang="en-US" sz="2800" b="0" i="0" u="none" strike="noStrike" kern="1200" cap="none" spc="0" normalizeH="0" baseline="0" noProof="0" dirty="0">
                <a:ln>
                  <a:noFill/>
                </a:ln>
                <a:solidFill>
                  <a:srgbClr val="FFFF00"/>
                </a:solidFill>
                <a:effectLst/>
                <a:uLnTx/>
                <a:uFillTx/>
                <a:latin typeface="Arial"/>
                <a:ea typeface="+mn-ea"/>
                <a:cs typeface="+mn-cs"/>
              </a:rPr>
              <a:t>and you devastatingly realize that </a:t>
            </a:r>
            <a:r>
              <a:rPr kumimoji="0" lang="en-US" sz="2800" b="0" i="0" u="none" strike="noStrike" kern="0" cap="none" spc="0" normalizeH="0" baseline="0" noProof="0" dirty="0">
                <a:ln>
                  <a:noFill/>
                </a:ln>
                <a:solidFill>
                  <a:srgbClr val="FFFF00"/>
                </a:solidFill>
                <a:effectLst/>
                <a:uLnTx/>
                <a:uFillTx/>
                <a:latin typeface="Quattrocento"/>
                <a:ea typeface="+mn-ea"/>
                <a:cs typeface="+mn-cs"/>
                <a:sym typeface="Quattrocento"/>
                <a:rtl val="0"/>
              </a:rPr>
              <a:t>you failed to take any action to protect your child from starvation, disease or violent death when you had the opportunity to, </a:t>
            </a:r>
            <a:r>
              <a:rPr kumimoji="0" lang="en-US" sz="2800" b="0" i="1" u="sng" strike="noStrike" kern="0" cap="none" spc="0" normalizeH="0" baseline="0" noProof="0" dirty="0">
                <a:ln>
                  <a:noFill/>
                </a:ln>
                <a:solidFill>
                  <a:srgbClr val="FFFF00"/>
                </a:solidFill>
                <a:effectLst/>
                <a:uLnTx/>
                <a:uFillTx/>
                <a:latin typeface="Quattrocento"/>
                <a:ea typeface="+mn-ea"/>
                <a:cs typeface="+mn-cs"/>
                <a:sym typeface="Quattrocento"/>
                <a:rtl val="0"/>
              </a:rPr>
              <a:t>I can assure you from personal experience</a:t>
            </a:r>
            <a:r>
              <a:rPr kumimoji="0" lang="en-US" sz="2800" b="0" i="0" u="none" strike="noStrike" kern="0" cap="none" spc="0" normalizeH="0" baseline="0" noProof="0" dirty="0">
                <a:ln>
                  <a:noFill/>
                </a:ln>
                <a:solidFill>
                  <a:srgbClr val="FFFF00"/>
                </a:solidFill>
                <a:effectLst/>
                <a:uLnTx/>
                <a:uFillTx/>
                <a:latin typeface="Quattrocento"/>
                <a:ea typeface="+mn-ea"/>
                <a:cs typeface="+mn-cs"/>
                <a:sym typeface="Quattrocento"/>
                <a:rtl val="0"/>
              </a:rPr>
              <a:t> that that these words will resonate in your mind, as they do mine.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00"/>
              </a:solidFill>
              <a:effectLst/>
              <a:uLnTx/>
              <a:uFillTx/>
              <a:latin typeface="Quattrocento"/>
              <a:ea typeface="+mn-ea"/>
              <a:cs typeface="+mn-cs"/>
              <a:sym typeface="Quattrocento"/>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Quattrocento"/>
                <a:ea typeface="+mn-ea"/>
                <a:cs typeface="+mn-cs"/>
                <a:sym typeface="Quattrocento"/>
                <a:rtl val="0"/>
              </a:rPr>
              <a:t>     </a:t>
            </a:r>
            <a:r>
              <a:rPr kumimoji="0" lang="en-US" sz="2800" b="1" i="0" u="none" strike="noStrike" kern="0" cap="none" spc="0" normalizeH="0" baseline="0" noProof="0" dirty="0">
                <a:ln>
                  <a:noFill/>
                </a:ln>
                <a:solidFill>
                  <a:srgbClr val="FFFF00"/>
                </a:solidFill>
                <a:effectLst/>
                <a:uLnTx/>
                <a:uFillTx/>
                <a:latin typeface="Quattrocento"/>
                <a:sym typeface="Quattrocento"/>
                <a:rtl val="0"/>
              </a:rPr>
              <a:t>It’s torture of the worst kind. as you'll only have yourself to blame, - </a:t>
            </a:r>
            <a:r>
              <a:rPr kumimoji="0" lang="en-US" sz="2800" b="0" i="1" u="none" strike="noStrike" kern="0" cap="none" spc="0" normalizeH="0" baseline="0" noProof="0" dirty="0">
                <a:ln>
                  <a:noFill/>
                </a:ln>
                <a:solidFill>
                  <a:srgbClr val="FFFF00"/>
                </a:solidFill>
                <a:effectLst/>
                <a:uLnTx/>
                <a:uFillTx/>
                <a:latin typeface="Quattrocento"/>
                <a:sym typeface="Quattrocento"/>
                <a:rtl val="0"/>
              </a:rPr>
              <a:t>but only for the remainder of your short life.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7140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p:cNvSpPr txBox="1">
            <a:spLocks noGrp="1" noRot="1" noChangeAspect="1" noChangeArrowheads="1"/>
          </p:cNvSpPr>
          <p:nvPr>
            <p:ph type="sldImg"/>
          </p:nvPr>
        </p:nvSpPr>
        <p:spPr bwMode="auto">
          <a:xfrm>
            <a:off x="382588" y="725488"/>
            <a:ext cx="6361112" cy="3578225"/>
          </a:xfrm>
          <a:prstGeom prst="rect">
            <a:avLst/>
          </a:prstGeom>
          <a:solidFill>
            <a:srgbClr val="FFFFFF"/>
          </a:solidFill>
          <a:ln>
            <a:solidFill>
              <a:srgbClr val="000000"/>
            </a:solidFill>
            <a:miter lim="800000"/>
            <a:headEnd/>
            <a:tailEnd/>
          </a:ln>
        </p:spPr>
      </p:sp>
      <p:sp>
        <p:nvSpPr>
          <p:cNvPr id="44034" name="Rectangle 2"/>
          <p:cNvSpPr txBox="1">
            <a:spLocks noGrp="1" noChangeArrowheads="1"/>
          </p:cNvSpPr>
          <p:nvPr>
            <p:ph type="body" idx="1"/>
          </p:nvPr>
        </p:nvSpPr>
        <p:spPr bwMode="auto">
          <a:xfrm>
            <a:off x="712397" y="4532318"/>
            <a:ext cx="5699160" cy="4199352"/>
          </a:xfrm>
          <a:prstGeom prst="rect">
            <a:avLst/>
          </a:prstGeom>
          <a:noFill/>
          <a:ln>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Imagining a worst-case situation of months or more, when conditions will deteriorate beyond cataclysmic, survivors will encounter unfathomable conditions at the truly guttural and visceral level, as over TIME any remaining hope diminishes.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Such a scenario has occurred in the Bosnia-Herzegovina civil war, where whole towns and villages went without electric power for nearly a year, –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and unspeakable atrocities occurred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families merely tried to survive. While traveling in convoys from Sarajevo to Tuzla, and many places in-between, I never saw a horse, cow, pig, chickens, deer or any other source of food – as literally everything was eaten.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We live in an age of technological miracles with medical advancements, robotics, and beneficial inventions that improve our daily lives and life span.  But we have also developed a deadly "normalcy bias" as we’ve become overly “comfy” and therefore ‘cannot imagine’ it will never end, - but only get better.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It’s a deadly place to be.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There is no silver bullet that will avoid massive loss of lives after weeks to months without electric power, - it cannot be done, as the only way is to rapidly protect the grid ASAP is not with </a:t>
            </a:r>
            <a:r>
              <a:rPr lang="en-US" sz="1800" kern="1200" dirty="0">
                <a:solidFill>
                  <a:srgbClr val="000000"/>
                </a:solidFill>
                <a:latin typeface="Calibri" panose="020F0502020204030204" pitchFamily="34" charset="0"/>
              </a:rPr>
              <a:t>redundant and unnecessary studies or assessments.  </a:t>
            </a:r>
            <a:r>
              <a:rPr lang="en-US" sz="1800" b="1" kern="1200" dirty="0">
                <a:solidFill>
                  <a:srgbClr val="000000"/>
                </a:solidFill>
                <a:latin typeface="Calibri" panose="020F0502020204030204" pitchFamily="34" charset="0"/>
              </a:rPr>
              <a:t>It is impossible to protect 100% of the grid, but using well known and available technologies we can prioritize and protect a survivable percentage to maintain life supporting capabilities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It’s that simple. The innerworkings of our fascinating electric grid is quite intricate and complex, – but it truly is not rocket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My Bottom Line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"it doesn't have to be this way"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the power is in your hands - as right now only you have the fate of your family (and Grandchildren) in your hands.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b="1" u="sng" dirty="0"/>
          </a:p>
        </p:txBody>
      </p:sp>
    </p:spTree>
    <p:extLst>
      <p:ext uri="{BB962C8B-B14F-4D97-AF65-F5344CB8AC3E}">
        <p14:creationId xmlns:p14="http://schemas.microsoft.com/office/powerpoint/2010/main" val="28801831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Look at what focus and determined effort produced during World War II. Germany introduced advanced combined arms tactics using armored land vehicles and air attacks, - while England and America still planned tactics using horses on the battlefield!  Yes, unfortunately we had a “failure to imagine” even then.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But look what we accomplished, what we actually did, starting from literally nothing as we produced the greatest war machine in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Of course, that was “the greatest generation”- which were steeled and honed by the Great Depression and austere times.  </a:t>
            </a:r>
            <a:r>
              <a:rPr kumimoji="0" lang="en-US" sz="1000" b="0" i="0" u="sng" strike="noStrike" kern="1200" cap="none" spc="0" normalizeH="0" baseline="0" noProof="0" dirty="0">
                <a:ln>
                  <a:noFill/>
                </a:ln>
                <a:solidFill>
                  <a:prstClr val="black"/>
                </a:solidFill>
                <a:effectLst/>
                <a:uLnTx/>
                <a:uFillTx/>
                <a:latin typeface="Calibri" panose="020F0502020204030204"/>
                <a:ea typeface="+mn-ea"/>
                <a:cs typeface="+mn-cs"/>
              </a:rPr>
              <a:t>That type of generation doesn’t exist anymore and never will again!</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But why can’t we start to protect at least a significant portion of our electric grid to maintain 40%, 60%, 80% or more to keep Critical Infrastructures working and lessen cascading and collateral damage? </a:t>
            </a:r>
            <a:r>
              <a:rPr kumimoji="0" lang="en-US" sz="1000" b="0" i="0" u="sng" strike="noStrike" kern="1200" cap="none" spc="0" normalizeH="0" baseline="0" noProof="0" dirty="0">
                <a:ln>
                  <a:noFill/>
                </a:ln>
                <a:solidFill>
                  <a:prstClr val="black"/>
                </a:solidFill>
                <a:effectLst/>
                <a:uLnTx/>
                <a:uFillTx/>
                <a:latin typeface="Calibri" panose="020F0502020204030204"/>
                <a:ea typeface="+mn-ea"/>
                <a:cs typeface="+mn-cs"/>
              </a:rPr>
              <a:t>Of course, that all depends upon ensuring availability of FOOD and the Rule Of Law!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Presently we have too many threat vectors surrounding us, – too many balls in the air that can drop.  As Jon Hollerman states so eloquently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“plan for the worst, hope for the best, and let God do the rest.”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Additionally, Jon wrote in his dedication to his book S</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urvival Theory: A Preparedness Guide,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that his hope and prayer is that “the rest of America will one day wake up and see the potential threats against our comfy way of life and take the needed steps to safeguard their families’ futures.”  That pretty well says it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My final bottom line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My goal from the start is to "incite" you to action to make every effort to inform your family, church, civic groups, First Responders, elected officials, and absolutely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any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forum that will listen with what you’ve learned from this presentation. The next slide lists several contacts and websites available to you from authentic organizations and experts you can rely on for advice and action.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Especially exciting is that there are two documentaries to be released soon that describe extremely well what will take place,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not “if” but “when”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 encounter catastrophic Beyond Design-Based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l"/>
            <a:r>
              <a:rPr lang="en-US" b="0" u="none" dirty="0"/>
              <a:t> </a:t>
            </a:r>
            <a:endParaRPr lang="en-US" b="1" dirty="0"/>
          </a:p>
        </p:txBody>
      </p:sp>
      <p:sp>
        <p:nvSpPr>
          <p:cNvPr id="4" name="Slide Number Placeholder 3"/>
          <p:cNvSpPr>
            <a:spLocks noGrp="1"/>
          </p:cNvSpPr>
          <p:nvPr>
            <p:ph type="sldNum" sz="quarter" idx="10"/>
          </p:nvPr>
        </p:nvSpPr>
        <p:spPr/>
        <p:txBody>
          <a:bodyPr/>
          <a:lstStyle/>
          <a:p>
            <a:fld id="{E512E1F6-AA3D-433D-8307-36E740B95F25}" type="slidenum">
              <a:rPr lang="en-US" smtClean="0"/>
              <a:pPr/>
              <a:t>88</a:t>
            </a:fld>
            <a:endParaRPr lang="en-US" dirty="0"/>
          </a:p>
        </p:txBody>
      </p:sp>
    </p:spTree>
    <p:extLst>
      <p:ext uri="{BB962C8B-B14F-4D97-AF65-F5344CB8AC3E}">
        <p14:creationId xmlns:p14="http://schemas.microsoft.com/office/powerpoint/2010/main" val="14947040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The organizations listed have dedicated years to influence your government to protect our vulnerable and aged electric grid.  It’s resulted in viable Executive Orders and NDAA’s which are principally ignored for decades by operational level Federal Agencies and the electric industry leaving us at step 8 of 100 (just look at the debacle in Texas).  </a:t>
            </a: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I believe at this point the only way change will take place is from the “bottom up” which means your involvement.</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You can help by contacting by phone, email, or in person your elected officials at all levels of your concerns. Tommy Waller’s </a:t>
            </a:r>
            <a:r>
              <a:rPr kumimoji="0" lang="en-US" sz="1200" b="0" i="0" u="sng" strike="noStrike" kern="1200" cap="none" spc="0" normalizeH="0" baseline="0" noProof="0" dirty="0">
                <a:ln>
                  <a:noFill/>
                </a:ln>
                <a:solidFill>
                  <a:prstClr val="black"/>
                </a:solidFill>
                <a:effectLst/>
                <a:uLnTx/>
                <a:uFillTx/>
                <a:latin typeface="Calibri" panose="020F0502020204030204"/>
                <a:ea typeface="Calibri"/>
                <a:cs typeface="Calibri"/>
                <a:sym typeface="Calibri"/>
              </a:rPr>
              <a:t>Secure The Grid </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coalition website will provide you instructions on how to contact electric grid regulators, elected officials, and others.  Another great source of information can be found at </a:t>
            </a:r>
            <a:r>
              <a:rPr kumimoji="0" lang="en-US" sz="1200" b="0" i="1"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michaelmabee.com</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If you really want to see how well your federal, state and local governments are preparing for such a catastrophe, just ask your local Fire and Police chief, Mayor, anyone on your city/town/village/tribe council, 911 center operator, nearby local National Guard /Reserve Reserve center Commander, State Office of Emergency Management, any electric grid operator or executive and </a:t>
            </a:r>
            <a:r>
              <a:rPr kumimoji="0" lang="en-US" sz="1200" b="0" i="0" u="sng" strike="noStrike" kern="1200" cap="none" spc="0" normalizeH="0" baseline="0" noProof="0" dirty="0">
                <a:ln>
                  <a:noFill/>
                </a:ln>
                <a:solidFill>
                  <a:prstClr val="black"/>
                </a:solidFill>
                <a:effectLst/>
                <a:uLnTx/>
                <a:uFillTx/>
                <a:latin typeface="Calibri" panose="020F0502020204030204"/>
                <a:ea typeface="Calibri"/>
                <a:cs typeface="Calibri"/>
                <a:sym typeface="Calibri"/>
              </a:rPr>
              <a:t>simply ask them if they are prepared for a long-term electric power grid outage (and throw in the acronym EMP or GMD (</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as most likely they'll think these are ingredients in oriental  food like MSG).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I can assure you that they will not be able to answer you, as they have not been told of these truly existential threats to their very existence just as you are now hearing of them right 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Ask them for their help to raise the issue in their organization and spread the word.  Now is the time to impress them of these kinetic means that will result in </a:t>
            </a:r>
            <a:r>
              <a:rPr lang="en-US" sz="1800" kern="1200" dirty="0">
                <a:solidFill>
                  <a:srgbClr val="000000"/>
                </a:solidFill>
                <a:latin typeface="Calibri" panose="020F0502020204030204" pitchFamily="34" charset="0"/>
              </a:rPr>
              <a:t>nearly apocalyptic numbers</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and needless deaths.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rPr>
              <a:t>     </a:t>
            </a:r>
            <a:r>
              <a:rPr kumimoji="0" lang="en-US" sz="2000" b="0" i="0" u="sng" strike="noStrike" kern="1200" cap="none" spc="0" normalizeH="0" baseline="0" noProof="0" dirty="0">
                <a:ln>
                  <a:noFill/>
                </a:ln>
                <a:solidFill>
                  <a:srgbClr val="FFFF00"/>
                </a:solidFill>
                <a:effectLst/>
                <a:uLnTx/>
                <a:uFillTx/>
                <a:latin typeface="Calibri" panose="020F0502020204030204"/>
                <a:ea typeface="Calibri"/>
                <a:cs typeface="Calibri"/>
                <a:sym typeface="Calibri"/>
              </a:rPr>
              <a:t>My bottom line</a:t>
            </a:r>
            <a:r>
              <a:rPr kumimoji="0" lang="en-US" sz="2000" b="0" i="0" u="none" strike="noStrike" kern="1200" cap="none" spc="0" normalizeH="0" baseline="0" noProof="0" dirty="0">
                <a:ln>
                  <a:noFill/>
                </a:ln>
                <a:solidFill>
                  <a:srgbClr val="FFFF00"/>
                </a:solidFill>
                <a:effectLst/>
                <a:uLnTx/>
                <a:uFillTx/>
                <a:latin typeface="Calibri" panose="020F0502020204030204"/>
                <a:ea typeface="Calibri"/>
                <a:cs typeface="Calibri"/>
                <a:sym typeface="Calibri"/>
              </a:rPr>
              <a:t>:  it’s all about  “the power of one.”  And that “one” is you.  Even in this especially emotional political atmosphere, this should remain a truly bipartisan issue as our families, communities, and our Nations sovereignty depends upon sustained and protected electric power from ALL HAZARDS</a:t>
            </a:r>
            <a:r>
              <a:rPr kumimoji="0" lang="en-US" sz="2400" b="0" i="0" u="none" strike="noStrike" kern="1200" cap="none" spc="0" normalizeH="0" baseline="0" noProof="0" dirty="0">
                <a:ln>
                  <a:noFill/>
                </a:ln>
                <a:solidFill>
                  <a:srgbClr val="FFFF00"/>
                </a:solidFill>
                <a:effectLst/>
                <a:uLnTx/>
                <a:uFillTx/>
                <a:latin typeface="Calibri" panose="020F0502020204030204"/>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As Jon Hollerman has wisely stated, “Hope for the best, prepare for the worst, and let God do the 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p:txBody>
      </p:sp>
      <p:sp>
        <p:nvSpPr>
          <p:cNvPr id="4" name="Slide Number Placeholder 3"/>
          <p:cNvSpPr>
            <a:spLocks noGrp="1"/>
          </p:cNvSpPr>
          <p:nvPr>
            <p:ph type="sldNum" sz="quarter" idx="10"/>
          </p:nvPr>
        </p:nvSpPr>
        <p:spPr/>
        <p:txBody>
          <a:bodyPr/>
          <a:lstStyle/>
          <a:p>
            <a:pPr defTabSz="913942">
              <a:defRPr/>
            </a:pPr>
            <a:fld id="{E512E1F6-AA3D-433D-8307-36E740B95F25}" type="slidenum">
              <a:rPr lang="en-US">
                <a:solidFill>
                  <a:prstClr val="black"/>
                </a:solidFill>
                <a:latin typeface="Calibri" panose="020F0502020204030204"/>
              </a:rPr>
              <a:pPr defTabSz="913942">
                <a:defRPr/>
              </a:pPr>
              <a:t>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8760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    Here’s an example of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true leadership really looks like, -  which we’re severely lacking in America at the present time at all levels of government.  </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Thank God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there was one village leader who did not suffer from a “failure to imagine” as he had experienced tsunamis as a child and passionately planned to save his village because he had the foresight and common sense to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plan for the worst-case situation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u="none" dirty="0"/>
          </a:p>
        </p:txBody>
      </p:sp>
      <p:sp>
        <p:nvSpPr>
          <p:cNvPr id="4" name="Slide Number Placeholder 3"/>
          <p:cNvSpPr>
            <a:spLocks noGrp="1"/>
          </p:cNvSpPr>
          <p:nvPr>
            <p:ph type="sldNum" sz="quarter" idx="5"/>
          </p:nvPr>
        </p:nvSpPr>
        <p:spPr/>
        <p:txBody>
          <a:bodyPr/>
          <a:lstStyle/>
          <a:p>
            <a:pPr defTabSz="914034">
              <a:defRPr/>
            </a:pPr>
            <a:fld id="{C35305FA-DFAD-4068-8625-79255032B140}" type="slidenum">
              <a:rPr lang="en-US">
                <a:solidFill>
                  <a:prstClr val="black"/>
                </a:solidFill>
                <a:latin typeface="Calibri" panose="020F0502020204030204"/>
              </a:rPr>
              <a:pPr defTabSz="91403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367513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The risks are surely known, thanks to the opening salvo from the 2004 and 2008 EMP Commission Report to Congress, which DHS and other federal and state entities have totally ignored since then.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The threat is all over the news  and is finally starting to be heard by many.  The status-quo has recently been altered in that we now have ongoing </a:t>
            </a:r>
            <a:r>
              <a:rPr kumimoji="0" lang="en-US" sz="1200" b="0" i="0" u="none" strike="noStrike" kern="1200" cap="none" spc="0" normalizeH="0" baseline="0" noProof="0" dirty="0">
                <a:ln>
                  <a:noFill/>
                </a:ln>
                <a:solidFill>
                  <a:prstClr val="black"/>
                </a:solidFill>
                <a:effectLst/>
                <a:uLnTx/>
                <a:uFillTx/>
                <a:latin typeface="+mn-lt"/>
                <a:ea typeface="+mn-ea"/>
                <a:cs typeface="+mn-cs"/>
              </a:rPr>
              <a:t>nation-state enemy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actions against us that are High Impact/High Frequency events that are both Cyber and Physical attacks that can be devastating to the electric grid and at a time of their choosing.  </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I assure you that right now we have the means to mitigate EMP and GMD threats with present day available solutions.  The cost of protecting the grid in $Billions is acceptable, compared to $Trillions afterwards,- and more importantly </a:t>
            </a: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LIVES</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     It is crucial that you </a:t>
            </a:r>
            <a:r>
              <a:rPr lang="en-US" sz="1200" dirty="0">
                <a:solidFill>
                  <a:srgbClr val="080E14"/>
                </a:solidFill>
                <a:effectLst/>
                <a:latin typeface="Times New Roman" panose="02020603050405020304" pitchFamily="18" charset="0"/>
                <a:ea typeface="Calibri" panose="020F0502020204030204" pitchFamily="34" charset="0"/>
                <a:cs typeface="Times New Roman" panose="02020603050405020304" pitchFamily="18" charset="0"/>
              </a:rPr>
              <a:t>strive for the “</a:t>
            </a:r>
            <a:r>
              <a:rPr lang="en-US" sz="1200" b="1" dirty="0">
                <a:solidFill>
                  <a:srgbClr val="080E14"/>
                </a:solidFill>
                <a:effectLst/>
                <a:latin typeface="Times New Roman" panose="02020603050405020304" pitchFamily="18" charset="0"/>
                <a:ea typeface="Calibri" panose="020F0502020204030204" pitchFamily="34" charset="0"/>
                <a:cs typeface="Times New Roman" panose="02020603050405020304" pitchFamily="18" charset="0"/>
              </a:rPr>
              <a:t>ability</a:t>
            </a:r>
            <a:r>
              <a:rPr lang="en-US" sz="1200" dirty="0">
                <a:solidFill>
                  <a:srgbClr val="080E1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solidFill>
                  <a:srgbClr val="080E14"/>
                </a:solidFill>
                <a:effectLst/>
                <a:latin typeface="Times New Roman" panose="02020603050405020304" pitchFamily="18" charset="0"/>
                <a:ea typeface="Calibri" panose="020F0502020204030204" pitchFamily="34" charset="0"/>
                <a:cs typeface="Times New Roman" panose="02020603050405020304" pitchFamily="18" charset="0"/>
              </a:rPr>
              <a:t>to imagine</a:t>
            </a:r>
            <a:r>
              <a:rPr lang="en-US" sz="1200" dirty="0">
                <a:solidFill>
                  <a:srgbClr val="080E14"/>
                </a:solidFill>
                <a:effectLst/>
                <a:latin typeface="Times New Roman" panose="02020603050405020304" pitchFamily="18" charset="0"/>
                <a:ea typeface="Calibri" panose="020F0502020204030204" pitchFamily="34" charset="0"/>
                <a:cs typeface="Times New Roman" panose="02020603050405020304" pitchFamily="18" charset="0"/>
              </a:rPr>
              <a:t>” by recognizing these existential threats, in which we are now totally defenseless, and take responsibility to encourage in any way possible officials at all levels of government to protect you and your family from the inevitable long-term loss of electricity.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80E1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solidFill>
                  <a:srgbClr val="080E14"/>
                </a:solidFill>
                <a:effectLst/>
                <a:latin typeface="Times New Roman" panose="02020603050405020304" pitchFamily="18" charset="0"/>
                <a:ea typeface="Calibri" panose="020F0502020204030204" pitchFamily="34" charset="0"/>
                <a:cs typeface="Times New Roman" panose="02020603050405020304" pitchFamily="18" charset="0"/>
              </a:rPr>
              <a:t>Lastly, it’s essential that each citizen also assume responsibility by becoming more resilient and realize that protection of the grid, even if we started right now, will take years.  So therefore, “all roads lead to Civil Defense” and self-preparedness.  </a:t>
            </a:r>
            <a:endParaRPr lang="en-US" sz="105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9009286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a:ea typeface="+mn-ea"/>
                <a:cs typeface="+mn-cs"/>
              </a:rPr>
              <a:t>     First and most importantly, we need to buy time to begin hardening with well-known and existing technologies and expertise that are available 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Poppi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a:ea typeface="+mn-ea"/>
                <a:cs typeface="+mn-cs"/>
              </a:rPr>
              <a:t>     A</a:t>
            </a:r>
            <a:r>
              <a:rPr kumimoji="0" lang="en-US" sz="1200" b="0" i="0" u="none" strike="noStrike" kern="1200" cap="none" spc="0" normalizeH="0" baseline="0" noProof="0" dirty="0">
                <a:ln>
                  <a:noFill/>
                </a:ln>
                <a:solidFill>
                  <a:srgbClr val="002060"/>
                </a:solidFill>
                <a:effectLst/>
                <a:uLnTx/>
                <a:uFillTx/>
                <a:latin typeface="+mn-lt"/>
                <a:ea typeface="+mn-ea"/>
                <a:cs typeface="+mn-cs"/>
              </a:rPr>
              <a:t>nd in doing so it’s essential to “think outside the box” by capitalizing on equipment and procedures to boost the "precious” TIME span and hopefully lessen cascading effects damage.  It’s our only hope.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     And lastly: the money is there and always has been.    	</a:t>
            </a:r>
          </a:p>
          <a:p>
            <a:pPr defTabSz="970544"/>
            <a:endParaRPr lang="en-US" baseline="0" dirty="0"/>
          </a:p>
          <a:p>
            <a:pPr marL="242636" indent="-242636" defTabSz="970544">
              <a:buFontTx/>
              <a:buAutoNum type="arabicPeriod" startAt="7"/>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D164EA-C467-4541-9427-1253BB377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404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that you have finishing this presentation, you’ll most likely feel overwhelming from the firehose of information.  </a:t>
            </a:r>
          </a:p>
          <a:p>
            <a:r>
              <a:rPr lang="en-US" dirty="0"/>
              <a:t>     To break it all down you have a wealth of sources run by real experts for information and assistance, as all have been involved in this truly David and Goliath fight for a couple of decades, - one that must be fought with opposing forces of federal and state legislators, federal agencies, FERC, NERC, Edison Electric Institute, and especially so with the electric industry and their influential lobbyist’s.    </a:t>
            </a:r>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4073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further learn more </a:t>
            </a:r>
            <a:r>
              <a:rPr lang="en-US" i="1" dirty="0"/>
              <a:t>from the experts</a:t>
            </a:r>
            <a:r>
              <a:rPr lang="en-US" dirty="0"/>
              <a:t>, noted above are just a few available.  The best primer would be the </a:t>
            </a:r>
            <a:r>
              <a:rPr lang="en-US" i="1" dirty="0"/>
              <a:t>Report of the Commission to Assess the Threat to the United States from EMP attack</a:t>
            </a:r>
            <a:r>
              <a:rPr lang="en-US" dirty="0"/>
              <a:t>. </a:t>
            </a:r>
          </a:p>
        </p:txBody>
      </p:sp>
      <p:sp>
        <p:nvSpPr>
          <p:cNvPr id="4" name="Slide Number Placeholder 3"/>
          <p:cNvSpPr>
            <a:spLocks noGrp="1"/>
          </p:cNvSpPr>
          <p:nvPr>
            <p:ph type="sldNum" sz="quarter" idx="5"/>
          </p:nvPr>
        </p:nvSpPr>
        <p:spPr/>
        <p:txBody>
          <a:bodyPr/>
          <a:lstStyle/>
          <a:p>
            <a:fld id="{C35305FA-DFAD-4068-8625-79255032B140}" type="slidenum">
              <a:rPr lang="en-US" smtClean="0"/>
              <a:t>93</a:t>
            </a:fld>
            <a:endParaRPr lang="en-US" dirty="0"/>
          </a:p>
        </p:txBody>
      </p:sp>
    </p:spTree>
    <p:extLst>
      <p:ext uri="{BB962C8B-B14F-4D97-AF65-F5344CB8AC3E}">
        <p14:creationId xmlns:p14="http://schemas.microsoft.com/office/powerpoint/2010/main" val="14312607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need to point out that am not a Nuclear physicist or Electrical engineer, – or even an essential Emergency planner. But I've learned a great deal for well over a decade while part of EMPact America from leaders I've associated with such as Mr. Henry Schwartz, Dr. George Baker, John Kappenman,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 Peter Vincent Pry, </a:t>
            </a:r>
            <a:r>
              <a:rPr lang="en-US" dirty="0"/>
              <a:t>Curtis Birnbach, SSG David Bellavia (MOH), CSM (Ret) Michael Mabee, LtCol (USMCR) Tommy Waller, Jon Hollerman, Jim LeBlanc, Curtis Birnbach, Joe Weiss, Prof. Cynthia Ayres, Major (USAF) David Stuckenberg, LtGen (USAF-Ret) Steven Kwast, Glenn Rhoades, Greg Allison and Mary Lasky to name just a few of many.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5305FA-DFAD-4068-8625-79255032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5623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15000"/>
              </a:lnSpc>
              <a:spcBef>
                <a:spcPts val="0"/>
              </a:spcBef>
              <a:spcAft>
                <a:spcPts val="1000"/>
              </a:spcAft>
              <a:buSzPts val="1000"/>
              <a:buFont typeface="Symbol" panose="05050102010706020507" pitchFamily="18" charset="2"/>
              <a:buNone/>
              <a:tabLst>
                <a:tab pos="457200" algn="l"/>
              </a:tabLst>
            </a:pPr>
            <a:r>
              <a:rPr lang="en-US" sz="12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r>
              <a:rPr lang="en-US" dirty="0"/>
              <a:t>If you have any questions, please feel free to contact me.  If I don’t know the answer, I’ll direct you to someone much smarter on whatever issue or concern you may have.  </a:t>
            </a:r>
          </a:p>
          <a:p>
            <a:pPr marL="0" marR="0" lvl="0" indent="0">
              <a:lnSpc>
                <a:spcPct val="115000"/>
              </a:lnSpc>
              <a:spcBef>
                <a:spcPts val="0"/>
              </a:spcBef>
              <a:spcAft>
                <a:spcPts val="1000"/>
              </a:spcAft>
              <a:buSzPts val="1000"/>
              <a:buFont typeface="Symbol" panose="05050102010706020507" pitchFamily="18" charset="2"/>
              <a:buNone/>
              <a:tabLst>
                <a:tab pos="457200" algn="l"/>
              </a:tabLst>
            </a:pPr>
            <a:r>
              <a:rPr lang="en-US" dirty="0"/>
              <a:t>   </a:t>
            </a:r>
          </a:p>
          <a:p>
            <a:r>
              <a:rPr lang="en-US" b="1" dirty="0"/>
              <a:t>     As the great patriot and leader Todd Beamer, of flight 93 on 9/11 stated, “Let’s Roll.”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2E1F6-AA3D-433D-8307-36E740B95F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50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2308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250071097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11125582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0809888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14829941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0075136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15085975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75584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1300096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1208" y="1524001"/>
            <a:ext cx="10515600" cy="689113"/>
          </a:xfrm>
        </p:spPr>
        <p:txBody>
          <a:bodyPr/>
          <a:lstStyle/>
          <a:p>
            <a:r>
              <a:rPr lang="en-US"/>
              <a:t>Click to edit Master title style</a:t>
            </a:r>
          </a:p>
        </p:txBody>
      </p:sp>
      <p:sp>
        <p:nvSpPr>
          <p:cNvPr id="3" name="Slide Number Placeholder 2"/>
          <p:cNvSpPr>
            <a:spLocks noGrp="1"/>
          </p:cNvSpPr>
          <p:nvPr>
            <p:ph type="sldNum" sz="quarter" idx="10"/>
          </p:nvPr>
        </p:nvSpPr>
        <p:spPr>
          <a:xfrm>
            <a:off x="9352723" y="6449116"/>
            <a:ext cx="2743200" cy="365125"/>
          </a:xfrm>
          <a:prstGeom prst="rect">
            <a:avLst/>
          </a:prstGeom>
        </p:spPr>
        <p:txBody>
          <a:bodyPr/>
          <a:lstStyle/>
          <a:p>
            <a:fld id="{6D244066-D70F-4A0D-8EF3-4672C27E6AE0}" type="slidenum">
              <a:rPr lang="en-US" smtClean="0"/>
              <a:pPr/>
              <a:t>‹#›</a:t>
            </a:fld>
            <a:endParaRPr lang="en-US" dirty="0"/>
          </a:p>
        </p:txBody>
      </p:sp>
      <p:sp>
        <p:nvSpPr>
          <p:cNvPr id="4" name="Text Placeholder 2"/>
          <p:cNvSpPr>
            <a:spLocks noGrp="1"/>
          </p:cNvSpPr>
          <p:nvPr>
            <p:ph idx="1"/>
          </p:nvPr>
        </p:nvSpPr>
        <p:spPr>
          <a:xfrm>
            <a:off x="891208" y="2451652"/>
            <a:ext cx="10515600" cy="3751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80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1208" y="1524001"/>
            <a:ext cx="10515600" cy="689113"/>
          </a:xfrm>
        </p:spPr>
        <p:txBody>
          <a:bodyPr/>
          <a:lstStyle/>
          <a:p>
            <a:r>
              <a:rPr lang="en-US"/>
              <a:t>Click to edit Master title style</a:t>
            </a:r>
          </a:p>
        </p:txBody>
      </p:sp>
      <p:sp>
        <p:nvSpPr>
          <p:cNvPr id="3" name="Slide Number Placeholder 2"/>
          <p:cNvSpPr>
            <a:spLocks noGrp="1"/>
          </p:cNvSpPr>
          <p:nvPr>
            <p:ph type="sldNum" sz="quarter" idx="10"/>
          </p:nvPr>
        </p:nvSpPr>
        <p:spPr>
          <a:xfrm>
            <a:off x="9352723" y="6449116"/>
            <a:ext cx="2743200" cy="365125"/>
          </a:xfrm>
          <a:prstGeom prst="rect">
            <a:avLst/>
          </a:prstGeom>
        </p:spPr>
        <p:txBody>
          <a:bodyPr/>
          <a:lstStyle/>
          <a:p>
            <a:fld id="{6D244066-D70F-4A0D-8EF3-4672C27E6AE0}" type="slidenum">
              <a:rPr lang="en-US" smtClean="0"/>
              <a:pPr/>
              <a:t>‹#›</a:t>
            </a:fld>
            <a:endParaRPr lang="en-US" dirty="0"/>
          </a:p>
        </p:txBody>
      </p:sp>
      <p:sp>
        <p:nvSpPr>
          <p:cNvPr id="4" name="Text Placeholder 2"/>
          <p:cNvSpPr>
            <a:spLocks noGrp="1"/>
          </p:cNvSpPr>
          <p:nvPr>
            <p:ph idx="1"/>
          </p:nvPr>
        </p:nvSpPr>
        <p:spPr>
          <a:xfrm>
            <a:off x="891208" y="2451652"/>
            <a:ext cx="10515600" cy="3751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731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174082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1208" y="1524001"/>
            <a:ext cx="10515600" cy="689113"/>
          </a:xfrm>
        </p:spPr>
        <p:txBody>
          <a:bodyPr/>
          <a:lstStyle/>
          <a:p>
            <a:r>
              <a:rPr lang="en-US"/>
              <a:t>Click to edit Master title style</a:t>
            </a:r>
          </a:p>
        </p:txBody>
      </p:sp>
      <p:sp>
        <p:nvSpPr>
          <p:cNvPr id="3" name="Slide Number Placeholder 2"/>
          <p:cNvSpPr>
            <a:spLocks noGrp="1"/>
          </p:cNvSpPr>
          <p:nvPr>
            <p:ph type="sldNum" sz="quarter" idx="10"/>
          </p:nvPr>
        </p:nvSpPr>
        <p:spPr>
          <a:xfrm>
            <a:off x="9352723" y="6449116"/>
            <a:ext cx="2743200" cy="365125"/>
          </a:xfrm>
          <a:prstGeom prst="rect">
            <a:avLst/>
          </a:prstGeom>
        </p:spPr>
        <p:txBody>
          <a:bodyPr/>
          <a:lstStyle/>
          <a:p>
            <a:fld id="{6D244066-D70F-4A0D-8EF3-4672C27E6AE0}" type="slidenum">
              <a:rPr lang="en-US" smtClean="0"/>
              <a:pPr/>
              <a:t>‹#›</a:t>
            </a:fld>
            <a:endParaRPr lang="en-US" dirty="0"/>
          </a:p>
        </p:txBody>
      </p:sp>
      <p:sp>
        <p:nvSpPr>
          <p:cNvPr id="4" name="Text Placeholder 2"/>
          <p:cNvSpPr>
            <a:spLocks noGrp="1"/>
          </p:cNvSpPr>
          <p:nvPr>
            <p:ph idx="1"/>
          </p:nvPr>
        </p:nvSpPr>
        <p:spPr>
          <a:xfrm>
            <a:off x="891208" y="2451652"/>
            <a:ext cx="10515600" cy="3751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1847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C986-E4FC-46D3-8A3A-69C652139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64FEC1-A2ED-42D4-8B6D-945096515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489BB1-28FE-4D14-B7FC-1F5FAE58D2A0}"/>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5" name="Footer Placeholder 4">
            <a:extLst>
              <a:ext uri="{FF2B5EF4-FFF2-40B4-BE49-F238E27FC236}">
                <a16:creationId xmlns:a16="http://schemas.microsoft.com/office/drawing/2014/main" id="{2C06B2A4-7F2F-44D3-8DA5-4CEFDC0B26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C059A0-F09E-4364-8774-65632E53E289}"/>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4125583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6142-89B9-46EA-B4AC-380A5E3CA5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DEECFD-AE83-4F44-89B8-CE0A9B7A4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63030-EC6F-42D0-A1D4-CCE848516749}"/>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5" name="Footer Placeholder 4">
            <a:extLst>
              <a:ext uri="{FF2B5EF4-FFF2-40B4-BE49-F238E27FC236}">
                <a16:creationId xmlns:a16="http://schemas.microsoft.com/office/drawing/2014/main" id="{5A960D2D-3C77-4B0B-B213-D69D891322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E4B486-75F1-410A-B677-D11158454CC4}"/>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3112948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AF6D-0A8E-41E7-8F25-93900F621A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667A66-102F-42EC-B725-C438C19D8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D1F34F-7B7D-4A1E-B97E-3528A21D1FC4}"/>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5" name="Footer Placeholder 4">
            <a:extLst>
              <a:ext uri="{FF2B5EF4-FFF2-40B4-BE49-F238E27FC236}">
                <a16:creationId xmlns:a16="http://schemas.microsoft.com/office/drawing/2014/main" id="{78A8EC5A-5291-496C-A891-37C9EF46C5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AB9533-BB19-41C0-BE1C-A72141265C38}"/>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1632200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34890-A7DD-416C-870E-0E20890D7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610FF-F63B-48B9-8AC1-3D3104BE87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D2DB46-A759-4A2F-AD7E-7A795075D0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5E3AC-51B6-478E-92AE-C69DFDCE92AE}"/>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6" name="Footer Placeholder 5">
            <a:extLst>
              <a:ext uri="{FF2B5EF4-FFF2-40B4-BE49-F238E27FC236}">
                <a16:creationId xmlns:a16="http://schemas.microsoft.com/office/drawing/2014/main" id="{C79E09BC-174B-4B52-9923-ED4744F6EE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5529D0-D6DE-40E2-98A6-5947E680E240}"/>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692753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EE66-C0E4-4D60-B186-8E46BC483D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705809-6133-4556-BB86-53199AB698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7C5B6-8E15-43FA-AC85-C126008E0B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9863AE-0059-4491-9B5F-6494C5C7C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41308A-A7E2-47E0-818D-FCA7A8375B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91EF71-B24A-4A31-80B2-B9F0370B248C}"/>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8" name="Footer Placeholder 7">
            <a:extLst>
              <a:ext uri="{FF2B5EF4-FFF2-40B4-BE49-F238E27FC236}">
                <a16:creationId xmlns:a16="http://schemas.microsoft.com/office/drawing/2014/main" id="{65AD583C-01E7-4CDC-B8B1-F2F9512A286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593066-FC81-4606-BF13-2CB388F94E8A}"/>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92870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37AF-00E6-4E9F-A382-6BE7323A19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74AF1C-79BD-4524-9AE7-5A67509335B6}"/>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4" name="Footer Placeholder 3">
            <a:extLst>
              <a:ext uri="{FF2B5EF4-FFF2-40B4-BE49-F238E27FC236}">
                <a16:creationId xmlns:a16="http://schemas.microsoft.com/office/drawing/2014/main" id="{7F6EF219-0CE4-44EC-ACE0-D229747185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086617-7BD3-4906-BC5F-55B7FA812B30}"/>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3115939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E161B7-ECC3-4C29-B861-83F7D84BD4D4}"/>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3" name="Footer Placeholder 2">
            <a:extLst>
              <a:ext uri="{FF2B5EF4-FFF2-40B4-BE49-F238E27FC236}">
                <a16:creationId xmlns:a16="http://schemas.microsoft.com/office/drawing/2014/main" id="{24D0D653-07E1-4D51-8791-8020512D952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A9FBD55-A651-4181-9B64-603E24656FBD}"/>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2512252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E1CD-125E-41FF-8E6D-748EF5290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26A3C4-64C1-4EAE-8E69-66E178AF1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DAE53C-E2C8-46C8-B19D-5B4F5075C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375AED-01A4-442D-8888-547030024F18}"/>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6" name="Footer Placeholder 5">
            <a:extLst>
              <a:ext uri="{FF2B5EF4-FFF2-40B4-BE49-F238E27FC236}">
                <a16:creationId xmlns:a16="http://schemas.microsoft.com/office/drawing/2014/main" id="{9F62378B-17FD-41F1-AD5D-D70D6E7A35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0AA65D-2FD4-478C-8930-6AC2C456DD7D}"/>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3857866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4690-840C-4FD6-BBC8-FA2C437CF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DB566C-C180-4A11-89C7-CCC5341BFB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B8B564C-123E-4F75-AC6F-8E6DF232C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FFB77-5053-459D-AAAD-647F23982366}"/>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6" name="Footer Placeholder 5">
            <a:extLst>
              <a:ext uri="{FF2B5EF4-FFF2-40B4-BE49-F238E27FC236}">
                <a16:creationId xmlns:a16="http://schemas.microsoft.com/office/drawing/2014/main" id="{49FF9777-9E2B-4AB5-80AE-3EAE64DCFD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11B782-94F8-412E-983D-67FDC6CCF326}"/>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1877530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291283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9EF8-2998-4B58-A6BD-4F9B811D64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6C04DE-EBB5-46D9-B122-9419EE39A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C068A-BB13-4354-B16D-2222A295E6E6}"/>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5" name="Footer Placeholder 4">
            <a:extLst>
              <a:ext uri="{FF2B5EF4-FFF2-40B4-BE49-F238E27FC236}">
                <a16:creationId xmlns:a16="http://schemas.microsoft.com/office/drawing/2014/main" id="{65CD4FA4-6B82-4097-84C4-A76AB1F5E6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A873DE-8553-4F12-80A0-5C15FD990874}"/>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3205695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A1A13F-B913-40CA-B3A2-A572C2C7BE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659DB7-3C0F-48EA-ABC7-E298667328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806DA3-197C-4851-A53C-0447836EA03B}"/>
              </a:ext>
            </a:extLst>
          </p:cNvPr>
          <p:cNvSpPr>
            <a:spLocks noGrp="1"/>
          </p:cNvSpPr>
          <p:nvPr>
            <p:ph type="dt" sz="half" idx="10"/>
          </p:nvPr>
        </p:nvSpPr>
        <p:spPr/>
        <p:txBody>
          <a:bodyPr/>
          <a:lstStyle/>
          <a:p>
            <a:fld id="{FDF9A953-A667-435A-AEFA-3F5B944BD414}" type="datetimeFigureOut">
              <a:rPr lang="en-US" smtClean="0"/>
              <a:t>9/1/2021</a:t>
            </a:fld>
            <a:endParaRPr lang="en-US" dirty="0"/>
          </a:p>
        </p:txBody>
      </p:sp>
      <p:sp>
        <p:nvSpPr>
          <p:cNvPr id="5" name="Footer Placeholder 4">
            <a:extLst>
              <a:ext uri="{FF2B5EF4-FFF2-40B4-BE49-F238E27FC236}">
                <a16:creationId xmlns:a16="http://schemas.microsoft.com/office/drawing/2014/main" id="{5823C6D8-3918-4A5D-9CC2-642031CF9D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65C90E-7D0B-41B9-A9A8-0AAB3B352F05}"/>
              </a:ext>
            </a:extLst>
          </p:cNvPr>
          <p:cNvSpPr>
            <a:spLocks noGrp="1"/>
          </p:cNvSpPr>
          <p:nvPr>
            <p:ph type="sldNum" sz="quarter" idx="12"/>
          </p:nvPr>
        </p:nvSpPr>
        <p:spPr/>
        <p:txBody>
          <a:bodyPr/>
          <a:lstStyle/>
          <a:p>
            <a:fld id="{FE6326E0-3396-4A53-9FF1-429946BCE94E}" type="slidenum">
              <a:rPr lang="en-US" smtClean="0"/>
              <a:t>‹#›</a:t>
            </a:fld>
            <a:endParaRPr lang="en-US" dirty="0"/>
          </a:p>
        </p:txBody>
      </p:sp>
    </p:spTree>
    <p:extLst>
      <p:ext uri="{BB962C8B-B14F-4D97-AF65-F5344CB8AC3E}">
        <p14:creationId xmlns:p14="http://schemas.microsoft.com/office/powerpoint/2010/main" val="2694743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1208" y="1524001"/>
            <a:ext cx="10515600" cy="689113"/>
          </a:xfrm>
        </p:spPr>
        <p:txBody>
          <a:bodyPr/>
          <a:lstStyle/>
          <a:p>
            <a:r>
              <a:rPr lang="en-US"/>
              <a:t>Click to edit Master title style</a:t>
            </a:r>
          </a:p>
        </p:txBody>
      </p:sp>
      <p:sp>
        <p:nvSpPr>
          <p:cNvPr id="3" name="Slide Number Placeholder 2"/>
          <p:cNvSpPr>
            <a:spLocks noGrp="1"/>
          </p:cNvSpPr>
          <p:nvPr>
            <p:ph type="sldNum" sz="quarter" idx="10"/>
          </p:nvPr>
        </p:nvSpPr>
        <p:spPr>
          <a:xfrm>
            <a:off x="9352723" y="6449116"/>
            <a:ext cx="2743200" cy="365125"/>
          </a:xfrm>
          <a:prstGeom prst="rect">
            <a:avLst/>
          </a:prstGeom>
        </p:spPr>
        <p:txBody>
          <a:bodyPr/>
          <a:lstStyle/>
          <a:p>
            <a:fld id="{6D244066-D70F-4A0D-8EF3-4672C27E6AE0}" type="slidenum">
              <a:rPr lang="en-US" smtClean="0"/>
              <a:pPr/>
              <a:t>‹#›</a:t>
            </a:fld>
            <a:endParaRPr lang="en-US" dirty="0"/>
          </a:p>
        </p:txBody>
      </p:sp>
      <p:sp>
        <p:nvSpPr>
          <p:cNvPr id="4" name="Text Placeholder 2"/>
          <p:cNvSpPr>
            <a:spLocks noGrp="1"/>
          </p:cNvSpPr>
          <p:nvPr>
            <p:ph idx="1"/>
          </p:nvPr>
        </p:nvSpPr>
        <p:spPr>
          <a:xfrm>
            <a:off x="891208" y="2451652"/>
            <a:ext cx="10515600" cy="37518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3935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367823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313541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195880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305049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74362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14563961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lgn="r">
              <a:buSzPct val="25000"/>
            </a:pPr>
            <a:fld id="{00000000-1234-1234-1234-123412341234}" type="slidenum">
              <a:rPr lang="en-GB" sz="1200" smtClean="0">
                <a:solidFill>
                  <a:srgbClr val="BABABA"/>
                </a:solidFill>
                <a:latin typeface="Quattrocento"/>
                <a:ea typeface="Quattrocento"/>
                <a:cs typeface="Quattrocento"/>
                <a:sym typeface="Quattrocento"/>
              </a:rPr>
              <a:pPr algn="r">
                <a:buSzPct val="25000"/>
              </a:pPr>
              <a:t>‹#›</a:t>
            </a:fld>
            <a:endParaRPr lang="en-GB" sz="1200" dirty="0">
              <a:solidFill>
                <a:srgbClr val="BABABA"/>
              </a:solidFill>
              <a:latin typeface="Quattrocento"/>
              <a:ea typeface="Quattrocento"/>
              <a:cs typeface="Quattrocento"/>
              <a:sym typeface="Quattrocento"/>
            </a:endParaRPr>
          </a:p>
        </p:txBody>
      </p:sp>
    </p:spTree>
    <p:extLst>
      <p:ext uri="{BB962C8B-B14F-4D97-AF65-F5344CB8AC3E}">
        <p14:creationId xmlns:p14="http://schemas.microsoft.com/office/powerpoint/2010/main" val="4168398782"/>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784" r:id="rId19"/>
    <p:sldLayoutId id="2147483867" r:id="rId20"/>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F01C48-3FCB-4FD7-9D8A-B33423286E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5DA35-47F6-4ECD-94FA-710D853002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216963-5EAD-4485-AF9D-4D490190A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9A953-A667-435A-AEFA-3F5B944BD414}" type="datetimeFigureOut">
              <a:rPr lang="en-US" smtClean="0"/>
              <a:t>9/1/2021</a:t>
            </a:fld>
            <a:endParaRPr lang="en-US" dirty="0"/>
          </a:p>
        </p:txBody>
      </p:sp>
      <p:sp>
        <p:nvSpPr>
          <p:cNvPr id="5" name="Footer Placeholder 4">
            <a:extLst>
              <a:ext uri="{FF2B5EF4-FFF2-40B4-BE49-F238E27FC236}">
                <a16:creationId xmlns:a16="http://schemas.microsoft.com/office/drawing/2014/main" id="{C021E521-F279-4092-BF8B-4D9CFEA1F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D692EDA-C2EC-45F6-B1B6-DA251AB46A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326E0-3396-4A53-9FF1-429946BCE94E}" type="slidenum">
              <a:rPr lang="en-US" smtClean="0"/>
              <a:t>‹#›</a:t>
            </a:fld>
            <a:endParaRPr lang="en-US" dirty="0"/>
          </a:p>
        </p:txBody>
      </p:sp>
    </p:spTree>
    <p:extLst>
      <p:ext uri="{BB962C8B-B14F-4D97-AF65-F5344CB8AC3E}">
        <p14:creationId xmlns:p14="http://schemas.microsoft.com/office/powerpoint/2010/main" val="2404905057"/>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michaelmabee.info/best-case-scenario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5" Type="http://schemas.openxmlformats.org/officeDocument/2006/relationships/image" Target="../media/image2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comments" Target="../comments/commen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customXml" Target="../ink/ink2.xml"/><Relationship Id="rId11"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michaelmabee.info/category/mikes-blog"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ww.bing.com/search?q=michael+mabee+blog&amp;form=ANSPH1&amp;refig=e0adceea663b4bbf83972b61efee0430&amp;pc=W022"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highfrontier.org/june-19-2020-lake-wylie-pilot-study-status/"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sandia.gov/news/publications/labnews/articles/2020/04-10/research_portfolios.html" TargetMode="External"/><Relationship Id="rId4" Type="http://schemas.openxmlformats.org/officeDocument/2006/relationships/hyperlink" Target="https://www.hsgac.senate.gov/imo/media/doc/Testimony-McBride-2018-09-13.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580.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570.png"/><Relationship Id="rId4" Type="http://schemas.openxmlformats.org/officeDocument/2006/relationships/customXml" Target="../ink/ink5.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www.thestar.com/news/world/article/990727--amid-rubble-one-japanese-village-was-untouched-by-tsunami?bn=1"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theblackskyevent.com/watch-trailer/"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3.xml.rels><?xml version="1.0" encoding="UTF-8" standalone="yes"?>
<Relationships xmlns="http://schemas.openxmlformats.org/package/2006/relationships"><Relationship Id="rId3" Type="http://schemas.openxmlformats.org/officeDocument/2006/relationships/hyperlink" Target="http://www.airuniversity.af.edu/"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www.firstempcommission.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84672" y="0"/>
            <a:ext cx="12438572" cy="7089529"/>
          </a:xfrm>
          <a:prstGeom prst="rect">
            <a:avLst/>
          </a:prstGeom>
          <a:noFill/>
          <a:ln w="9525">
            <a:noFill/>
            <a:miter lim="800000"/>
            <a:headEnd/>
            <a:tailEnd/>
          </a:ln>
        </p:spPr>
      </p:pic>
      <p:sp>
        <p:nvSpPr>
          <p:cNvPr id="3" name="Rectangle 2"/>
          <p:cNvSpPr/>
          <p:nvPr/>
        </p:nvSpPr>
        <p:spPr>
          <a:xfrm>
            <a:off x="2133600" y="76200"/>
            <a:ext cx="7848600" cy="15081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rPr>
              <a:t>Prolonged Loss of the Electric Power Grid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solidFill>
                  <a:srgbClr val="FFFF00"/>
                </a:solidFill>
                <a:latin typeface="Arial Black" pitchFamily="34"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00"/>
                </a:solidFill>
                <a:effectLst/>
                <a:uLnTx/>
                <a:uFillTx/>
                <a:latin typeface="Arial Black" pitchFamily="34" charset="0"/>
                <a:ea typeface="+mn-ea"/>
                <a:cs typeface="+mn-cs"/>
              </a:rPr>
              <a:t>Consequences on Your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00"/>
                </a:solidFill>
                <a:effectLst/>
                <a:uLnTx/>
                <a:uFillTx/>
                <a:latin typeface="Arial Black"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FFFF00"/>
              </a:solidFill>
              <a:effectLst/>
              <a:uLnTx/>
              <a:uFillTx/>
              <a:latin typeface="Arial Black" pitchFamily="34" charset="0"/>
              <a:ea typeface="+mn-ea"/>
              <a:cs typeface="+mn-cs"/>
            </a:endParaRPr>
          </a:p>
        </p:txBody>
      </p:sp>
      <p:sp>
        <p:nvSpPr>
          <p:cNvPr id="4" name="TextBox 3"/>
          <p:cNvSpPr txBox="1"/>
          <p:nvPr/>
        </p:nvSpPr>
        <p:spPr>
          <a:xfrm>
            <a:off x="712214" y="4941119"/>
            <a:ext cx="2462307"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BG (Ret) Ken Chrosniak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EMPact America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FF0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 name="Rectangle 1"/>
          <p:cNvSpPr/>
          <p:nvPr/>
        </p:nvSpPr>
        <p:spPr>
          <a:xfrm>
            <a:off x="4800600" y="2027872"/>
            <a:ext cx="58674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4DD7593-E9B1-4403-820F-EA3EE4869C9C}"/>
              </a:ext>
            </a:extLst>
          </p:cNvPr>
          <p:cNvSpPr/>
          <p:nvPr/>
        </p:nvSpPr>
        <p:spPr>
          <a:xfrm>
            <a:off x="517424" y="1298254"/>
            <a:ext cx="4572000" cy="203132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“Want of foresight, unwillingness to act when action would be simple and effective, lack of clear thinking, confusion of counsel until the emergency comes, until self-preservation strikes its jarring gong—these are the features which constitute the endless repetition of history.”    -   Winston Churchill</a:t>
            </a:r>
          </a:p>
        </p:txBody>
      </p:sp>
    </p:spTree>
    <p:extLst>
      <p:ext uri="{BB962C8B-B14F-4D97-AF65-F5344CB8AC3E}">
        <p14:creationId xmlns:p14="http://schemas.microsoft.com/office/powerpoint/2010/main" val="4158889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30" name="Picture 6" descr="Image result for hawaii 13 january 2018 icbm north korea missile warning photos">
            <a:extLst>
              <a:ext uri="{FF2B5EF4-FFF2-40B4-BE49-F238E27FC236}">
                <a16:creationId xmlns:a16="http://schemas.microsoft.com/office/drawing/2014/main" id="{97B3770A-D29B-44F8-BB0E-F7A59E4FF4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62" r="6284" b="2"/>
          <a:stretch/>
        </p:blipFill>
        <p:spPr bwMode="auto">
          <a:xfrm>
            <a:off x="673749" y="370320"/>
            <a:ext cx="3716238" cy="40510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045AB0C1-AA55-4DA2-9244-1CBFA6DA9C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1" r="2901" b="-3"/>
          <a:stretch/>
        </p:blipFill>
        <p:spPr bwMode="auto">
          <a:xfrm>
            <a:off x="4547363" y="413665"/>
            <a:ext cx="6798905" cy="40510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912C969-D9EB-4AFC-B178-4E4D6CE91DDA}"/>
              </a:ext>
            </a:extLst>
          </p:cNvPr>
          <p:cNvSpPr/>
          <p:nvPr/>
        </p:nvSpPr>
        <p:spPr>
          <a:xfrm>
            <a:off x="92372" y="4750763"/>
            <a:ext cx="418403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Calibri" panose="020F0502020204030204"/>
                <a:ea typeface="+mn-ea"/>
                <a:cs typeface="+mn-cs"/>
              </a:rPr>
              <a:t>It’s amazing, as nobody knew what to do!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i="1" dirty="0">
              <a:solidFill>
                <a:srgbClr val="FFFF00"/>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FF9E5BB-8A64-47C4-87DC-98686499E95F}"/>
              </a:ext>
            </a:extLst>
          </p:cNvPr>
          <p:cNvSpPr/>
          <p:nvPr/>
        </p:nvSpPr>
        <p:spPr>
          <a:xfrm>
            <a:off x="4389987" y="5264765"/>
            <a:ext cx="758384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Demonstrates that the Homeland is not ready for a catastrophic– cataclysmic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level disaster as we can't even advise or protect at the individual or community level.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FFFF00"/>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2D9C9E5-D2AE-4CA5-983A-3D4EA8870425}"/>
              </a:ext>
            </a:extLst>
          </p:cNvPr>
          <p:cNvSpPr/>
          <p:nvPr/>
        </p:nvSpPr>
        <p:spPr>
          <a:xfrm>
            <a:off x="4772785" y="66794"/>
            <a:ext cx="26799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8:07 a.m. 13 January 2018</a:t>
            </a:r>
          </a:p>
        </p:txBody>
      </p:sp>
    </p:spTree>
    <p:extLst>
      <p:ext uri="{BB962C8B-B14F-4D97-AF65-F5344CB8AC3E}">
        <p14:creationId xmlns:p14="http://schemas.microsoft.com/office/powerpoint/2010/main" val="266121143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neth.Chrosniak.NAE\Desktop\untitled.bmp"/>
          <p:cNvPicPr>
            <a:picLocks noGrp="1" noChangeAspect="1" noChangeArrowheads="1"/>
          </p:cNvPicPr>
          <p:nvPr>
            <p:ph idx="1"/>
          </p:nvPr>
        </p:nvPicPr>
        <p:blipFill>
          <a:blip r:embed="rId3" cstate="print"/>
          <a:srcRect/>
          <a:stretch>
            <a:fillRect/>
          </a:stretch>
        </p:blipFill>
        <p:spPr bwMode="auto">
          <a:xfrm>
            <a:off x="0" y="-133350"/>
            <a:ext cx="12192000" cy="7124700"/>
          </a:xfrm>
          <a:prstGeom prst="rect">
            <a:avLst/>
          </a:prstGeom>
          <a:noFill/>
        </p:spPr>
      </p:pic>
      <p:sp>
        <p:nvSpPr>
          <p:cNvPr id="4" name="Oval 3"/>
          <p:cNvSpPr/>
          <p:nvPr/>
        </p:nvSpPr>
        <p:spPr>
          <a:xfrm>
            <a:off x="7957996" y="2048855"/>
            <a:ext cx="2544024" cy="136305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05015" y="4572001"/>
            <a:ext cx="256993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- 508 generating units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- 256 power plants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- 22 nuclear reactors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- 11 deaths</a:t>
            </a:r>
          </a:p>
        </p:txBody>
      </p:sp>
      <p:sp>
        <p:nvSpPr>
          <p:cNvPr id="6" name="Rectangle 5"/>
          <p:cNvSpPr/>
          <p:nvPr/>
        </p:nvSpPr>
        <p:spPr>
          <a:xfrm rot="19800000">
            <a:off x="109650" y="624073"/>
            <a:ext cx="3240397"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dirty="0">
                <a:solidFill>
                  <a:srgbClr val="FF0000"/>
                </a:solidFill>
                <a:uLnTx/>
                <a:uFillTx/>
                <a:latin typeface="Calibri" panose="020F0502020204030204"/>
                <a:ea typeface="+mn-ea"/>
                <a:cs typeface="+mn-cs"/>
              </a:rPr>
              <a:t>FRAGILE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dirty="0">
                <a:solidFill>
                  <a:srgbClr val="FF0000"/>
                </a:solidFill>
                <a:uLnTx/>
                <a:uFillTx/>
                <a:latin typeface="Calibri" panose="020F0502020204030204"/>
                <a:ea typeface="+mn-ea"/>
                <a:cs typeface="+mn-cs"/>
              </a:rPr>
              <a:t>“Tree Branches”</a:t>
            </a:r>
          </a:p>
        </p:txBody>
      </p:sp>
      <p:grpSp>
        <p:nvGrpSpPr>
          <p:cNvPr id="7" name="Group 6">
            <a:extLst>
              <a:ext uri="{FF2B5EF4-FFF2-40B4-BE49-F238E27FC236}">
                <a16:creationId xmlns:a16="http://schemas.microsoft.com/office/drawing/2014/main" id="{F7F363A4-0B62-488B-87C1-881111435801}"/>
              </a:ext>
            </a:extLst>
          </p:cNvPr>
          <p:cNvGrpSpPr/>
          <p:nvPr/>
        </p:nvGrpSpPr>
        <p:grpSpPr>
          <a:xfrm>
            <a:off x="3314700" y="238780"/>
            <a:ext cx="5562600" cy="2277546"/>
            <a:chOff x="3159526" y="238780"/>
            <a:chExt cx="5562600" cy="2277546"/>
          </a:xfrm>
        </p:grpSpPr>
        <p:sp>
          <p:nvSpPr>
            <p:cNvPr id="3" name="Rectangle 2"/>
            <p:cNvSpPr/>
            <p:nvPr/>
          </p:nvSpPr>
          <p:spPr>
            <a:xfrm>
              <a:off x="3159526" y="762000"/>
              <a:ext cx="5562600"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…triggered by a tree branch touched by overheated high  voltage transmission line near Dayton, Ohio; further exacerbated by a ‘bug’ in First Energy’s Unix-based XA/21 energy management system control room alarm system in Ohio, causing further cascading effects</a:t>
              </a:r>
            </a:p>
          </p:txBody>
        </p:sp>
        <p:sp>
          <p:nvSpPr>
            <p:cNvPr id="10" name="TextBox 9"/>
            <p:cNvSpPr txBox="1"/>
            <p:nvPr/>
          </p:nvSpPr>
          <p:spPr>
            <a:xfrm>
              <a:off x="3839834" y="238780"/>
              <a:ext cx="46346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FF00"/>
                  </a:solidFill>
                  <a:effectLst/>
                  <a:uLnTx/>
                  <a:uFillTx/>
                  <a:ea typeface="+mn-ea"/>
                  <a:cs typeface="+mn-cs"/>
                </a:rPr>
                <a:t>August 14, 2003 Blackout</a:t>
              </a:r>
              <a:r>
                <a:rPr kumimoji="0" lang="en-US" sz="2800" b="1" i="0" u="none" strike="noStrike" kern="1200" cap="none" spc="0" normalizeH="0" baseline="0" noProof="0" dirty="0">
                  <a:ln>
                    <a:noFill/>
                  </a:ln>
                  <a:solidFill>
                    <a:srgbClr val="FFFF00"/>
                  </a:solidFill>
                  <a:effectLst/>
                  <a:uLnTx/>
                  <a:uFillTx/>
                  <a:ea typeface="+mn-ea"/>
                  <a:cs typeface="+mn-cs"/>
                </a:rPr>
                <a:t>…</a:t>
              </a:r>
            </a:p>
          </p:txBody>
        </p:sp>
      </p:grpSp>
      <p:sp>
        <p:nvSpPr>
          <p:cNvPr id="11" name="TextBox 10"/>
          <p:cNvSpPr txBox="1"/>
          <p:nvPr/>
        </p:nvSpPr>
        <p:spPr>
          <a:xfrm>
            <a:off x="952501" y="4191000"/>
            <a:ext cx="14734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uLnTx/>
                <a:uFillTx/>
                <a:ea typeface="+mn-ea"/>
                <a:cs typeface="+mn-cs"/>
              </a:rPr>
              <a:t>AFFECTED:</a:t>
            </a:r>
            <a:endParaRPr kumimoji="0" lang="en-US" sz="1800" b="1" i="0" u="none" strike="noStrike" kern="1200" cap="none" spc="0" normalizeH="0" baseline="0" noProof="0" dirty="0">
              <a:ln>
                <a:noFill/>
              </a:ln>
              <a:solidFill>
                <a:srgbClr val="FFFF00"/>
              </a:solidFill>
              <a:effectLst/>
              <a:uLnTx/>
              <a:uFillTx/>
              <a:ea typeface="+mn-ea"/>
              <a:cs typeface="+mn-cs"/>
            </a:endParaRPr>
          </a:p>
        </p:txBody>
      </p:sp>
    </p:spTree>
    <p:extLst>
      <p:ext uri="{BB962C8B-B14F-4D97-AF65-F5344CB8AC3E}">
        <p14:creationId xmlns:p14="http://schemas.microsoft.com/office/powerpoint/2010/main" val="46074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A9C9D5F-0D58-491B-AA75-D0D21DBAFA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3663"/>
            <a:ext cx="59944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62981CF0-F7EE-4FA9-93C7-ABB796C9D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64721"/>
            <a:ext cx="5956301" cy="32750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3CB424-2644-469F-BFE1-CEA3AD9D0FA7}"/>
              </a:ext>
            </a:extLst>
          </p:cNvPr>
          <p:cNvSpPr txBox="1"/>
          <p:nvPr/>
        </p:nvSpPr>
        <p:spPr>
          <a:xfrm>
            <a:off x="-50800" y="3819436"/>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     </a:t>
            </a:r>
            <a:r>
              <a:rPr kumimoji="0" lang="en-US" sz="1800" b="1" i="0" u="none" strike="noStrike" kern="1200" cap="none" spc="0" normalizeH="0" baseline="0" noProof="0" dirty="0">
                <a:ln>
                  <a:noFill/>
                </a:ln>
                <a:solidFill>
                  <a:srgbClr val="FFFF00"/>
                </a:solidFill>
                <a:effectLst/>
                <a:uLnTx/>
                <a:uFillTx/>
                <a:latin typeface="Arial"/>
                <a:ea typeface="+mn-ea"/>
                <a:cs typeface="+mn-cs"/>
              </a:rPr>
              <a:t>It is only after a significant harmful event has occurred that we, as a society, raise questions as to why didn't we do more to guard against the potential effects.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00"/>
                </a:solidFill>
                <a:latin typeface="Arial"/>
              </a:rPr>
              <a:t>     </a:t>
            </a:r>
            <a:r>
              <a:rPr kumimoji="0" lang="en-US" sz="1800" b="1" i="0" u="none" strike="noStrike" kern="1200" cap="none" spc="0" normalizeH="0" baseline="0" noProof="0" dirty="0">
                <a:ln>
                  <a:noFill/>
                </a:ln>
                <a:solidFill>
                  <a:srgbClr val="FFFF00"/>
                </a:solidFill>
                <a:effectLst/>
                <a:uLnTx/>
                <a:uFillTx/>
                <a:latin typeface="Arial"/>
                <a:ea typeface="+mn-ea"/>
                <a:cs typeface="+mn-cs"/>
              </a:rPr>
              <a:t>It seems it has always been that way.</a:t>
            </a:r>
          </a:p>
        </p:txBody>
      </p:sp>
      <p:sp>
        <p:nvSpPr>
          <p:cNvPr id="7" name="TextBox 6">
            <a:extLst>
              <a:ext uri="{FF2B5EF4-FFF2-40B4-BE49-F238E27FC236}">
                <a16:creationId xmlns:a16="http://schemas.microsoft.com/office/drawing/2014/main" id="{D67E3505-284E-439B-A22E-EB3418833BAD}"/>
              </a:ext>
            </a:extLst>
          </p:cNvPr>
          <p:cNvSpPr txBox="1"/>
          <p:nvPr/>
        </p:nvSpPr>
        <p:spPr>
          <a:xfrm>
            <a:off x="6373906" y="305704"/>
            <a:ext cx="5351929" cy="215328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Texas Winter weather blackouts occurred in February 2021, just as they did in 1989 and 2011!</a:t>
            </a: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2400" b="1" noProof="0" dirty="0">
                <a:solidFill>
                  <a:srgbClr val="FFFF00"/>
                </a:solidFill>
                <a:latin typeface="Calibri" panose="020F0502020204030204"/>
              </a:rPr>
              <a:t>Each of them  brought to you by the Electric </a:t>
            </a:r>
            <a:r>
              <a:rPr lang="en-US" sz="2400" b="1" noProof="0" dirty="0">
                <a:solidFill>
                  <a:srgbClr val="FF0000"/>
                </a:solidFill>
                <a:latin typeface="Calibri" panose="020F0502020204030204"/>
              </a:rPr>
              <a:t>Reliability</a:t>
            </a:r>
            <a:r>
              <a:rPr lang="en-US" sz="2400" b="1" noProof="0" dirty="0">
                <a:solidFill>
                  <a:srgbClr val="FFFF00"/>
                </a:solidFill>
                <a:latin typeface="Calibri" panose="020F0502020204030204"/>
              </a:rPr>
              <a:t> Corporation of Texas.</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3728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srcRect/>
          <a:stretch>
            <a:fillRect/>
          </a:stretch>
        </p:blipFill>
        <p:spPr bwMode="auto">
          <a:xfrm>
            <a:off x="0" y="152400"/>
            <a:ext cx="3886200" cy="44196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6629401" y="1981200"/>
            <a:ext cx="3810001" cy="4648201"/>
          </a:xfrm>
          <a:prstGeom prst="rect">
            <a:avLst/>
          </a:prstGeom>
          <a:noFill/>
          <a:ln w="9525">
            <a:noFill/>
            <a:miter lim="800000"/>
            <a:headEnd/>
            <a:tailEnd/>
          </a:ln>
        </p:spPr>
      </p:pic>
      <p:sp>
        <p:nvSpPr>
          <p:cNvPr id="2" name="Rectangle 1"/>
          <p:cNvSpPr/>
          <p:nvPr/>
        </p:nvSpPr>
        <p:spPr>
          <a:xfrm>
            <a:off x="1600200" y="3825657"/>
            <a:ext cx="9067800" cy="89255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00"/>
              </a:solidFill>
              <a:effectLst/>
              <a:uLnTx/>
              <a:uFillTx/>
              <a:latin typeface="Book Antiqua"/>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00"/>
              </a:solidFill>
              <a:effectLst/>
              <a:uLnTx/>
              <a:uFillTx/>
              <a:latin typeface="Book Antiqua"/>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Book Antiqua"/>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00"/>
              </a:solidFill>
              <a:effectLst/>
              <a:uLnTx/>
              <a:uFillTx/>
              <a:latin typeface="Book Antiqua"/>
              <a:ea typeface="+mn-ea"/>
              <a:cs typeface="+mn-cs"/>
            </a:endParaRPr>
          </a:p>
        </p:txBody>
      </p:sp>
      <p:sp>
        <p:nvSpPr>
          <p:cNvPr id="3" name="TextBox 2"/>
          <p:cNvSpPr txBox="1"/>
          <p:nvPr/>
        </p:nvSpPr>
        <p:spPr>
          <a:xfrm>
            <a:off x="3124201" y="152400"/>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ook Antiqua"/>
                <a:ea typeface="+mn-ea"/>
                <a:cs typeface="+mn-cs"/>
              </a:rPr>
              <a:t>2004</a:t>
            </a:r>
          </a:p>
        </p:txBody>
      </p:sp>
      <p:sp>
        <p:nvSpPr>
          <p:cNvPr id="6" name="TextBox 5"/>
          <p:cNvSpPr txBox="1"/>
          <p:nvPr/>
        </p:nvSpPr>
        <p:spPr>
          <a:xfrm>
            <a:off x="7010401" y="283106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ook Antiqua"/>
                <a:ea typeface="+mn-ea"/>
                <a:cs typeface="+mn-cs"/>
              </a:rPr>
              <a:t>2008</a:t>
            </a:r>
          </a:p>
        </p:txBody>
      </p:sp>
      <p:sp>
        <p:nvSpPr>
          <p:cNvPr id="4" name="TextBox 3"/>
          <p:cNvSpPr txBox="1"/>
          <p:nvPr/>
        </p:nvSpPr>
        <p:spPr>
          <a:xfrm>
            <a:off x="6274992" y="339804"/>
            <a:ext cx="494077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99"/>
                </a:solidFill>
                <a:effectLst/>
                <a:uLnTx/>
                <a:uFillTx/>
                <a:latin typeface="Book Antiqua"/>
                <a:ea typeface="+mn-ea"/>
                <a:cs typeface="+mn-cs"/>
              </a:rPr>
              <a:t>      As we continue suffer from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99"/>
                </a:solidFill>
                <a:effectLst/>
                <a:uLnTx/>
                <a:uFillTx/>
                <a:latin typeface="Book Antiqua"/>
                <a:ea typeface="+mn-ea"/>
                <a:cs typeface="+mn-cs"/>
              </a:rPr>
              <a:t>        FAILURE TO IMAGINE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99"/>
                </a:solidFill>
                <a:effectLst/>
                <a:uLnTx/>
                <a:uFillTx/>
                <a:latin typeface="Book Antiqua"/>
                <a:ea typeface="+mn-ea"/>
                <a:cs typeface="+mn-cs"/>
              </a:rPr>
              <a:t>        and Lack of Leadership</a:t>
            </a:r>
          </a:p>
        </p:txBody>
      </p:sp>
      <p:sp>
        <p:nvSpPr>
          <p:cNvPr id="8" name="Rectangle 7"/>
          <p:cNvSpPr/>
          <p:nvPr/>
        </p:nvSpPr>
        <p:spPr>
          <a:xfrm>
            <a:off x="1524000" y="4549676"/>
            <a:ext cx="9144000"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EB966">
                    <a:lumMod val="20000"/>
                    <a:lumOff val="80000"/>
                  </a:srgbClr>
                </a:solidFill>
                <a:effectLst/>
                <a:uLnTx/>
                <a:uFillTx/>
                <a:latin typeface="Book Antiqua"/>
                <a:ea typeface="+mn-ea"/>
                <a:cs typeface="+mn-cs"/>
              </a:rPr>
              <a:t>Since the definitive </a:t>
            </a:r>
            <a:r>
              <a:rPr kumimoji="0" lang="en-US" sz="2400" b="1" i="0" u="sng" strike="noStrike" kern="1200" cap="none" spc="0" normalizeH="0" baseline="0" noProof="0" dirty="0">
                <a:ln>
                  <a:noFill/>
                </a:ln>
                <a:solidFill>
                  <a:srgbClr val="CEB966">
                    <a:lumMod val="20000"/>
                    <a:lumOff val="80000"/>
                  </a:srgbClr>
                </a:solidFill>
                <a:effectLst/>
                <a:uLnTx/>
                <a:uFillTx/>
                <a:latin typeface="Book Antiqua"/>
                <a:ea typeface="+mn-ea"/>
                <a:cs typeface="+mn-cs"/>
              </a:rPr>
              <a:t>2008 Congressional EMP </a:t>
            </a:r>
            <a:r>
              <a:rPr kumimoji="0" lang="en-US" sz="2400" b="1" i="0" u="none" strike="noStrike" kern="1200" cap="none" spc="0" normalizeH="0" baseline="0" noProof="0" dirty="0">
                <a:ln>
                  <a:noFill/>
                </a:ln>
                <a:solidFill>
                  <a:srgbClr val="CEB966">
                    <a:lumMod val="20000"/>
                    <a:lumOff val="80000"/>
                  </a:srgbClr>
                </a:solidFill>
                <a:effectLst/>
                <a:uLnTx/>
                <a:uFillTx/>
                <a:latin typeface="Book Antiqua"/>
                <a:ea typeface="+mn-ea"/>
                <a:cs typeface="+mn-cs"/>
              </a:rPr>
              <a:t>report, there have been no substantive plans </a:t>
            </a:r>
            <a:r>
              <a:rPr kumimoji="0" lang="en-US" sz="2400" b="1" i="1" u="sng" strike="noStrike" kern="1200" cap="none" spc="0" normalizeH="0" baseline="0" noProof="0" dirty="0">
                <a:ln>
                  <a:noFill/>
                </a:ln>
                <a:solidFill>
                  <a:srgbClr val="CEB966">
                    <a:lumMod val="20000"/>
                    <a:lumOff val="80000"/>
                  </a:srgbClr>
                </a:solidFill>
                <a:effectLst/>
                <a:uLnTx/>
                <a:uFillTx/>
                <a:latin typeface="Book Antiqua"/>
                <a:ea typeface="+mn-ea"/>
                <a:cs typeface="+mn-cs"/>
              </a:rPr>
              <a:t>in place right now </a:t>
            </a:r>
            <a:r>
              <a:rPr kumimoji="0" lang="en-US" sz="2400" b="1" i="0" u="none" strike="noStrike" kern="1200" cap="none" spc="0" normalizeH="0" baseline="0" noProof="0" dirty="0">
                <a:ln>
                  <a:noFill/>
                </a:ln>
                <a:solidFill>
                  <a:srgbClr val="CEB966">
                    <a:lumMod val="20000"/>
                    <a:lumOff val="80000"/>
                  </a:srgbClr>
                </a:solidFill>
                <a:effectLst/>
                <a:uLnTx/>
                <a:uFillTx/>
                <a:latin typeface="Book Antiqua"/>
                <a:ea typeface="+mn-ea"/>
                <a:cs typeface="+mn-cs"/>
              </a:rPr>
              <a:t>from the president, congress, power industry, DHS, DOE, FEMA, USFA, </a:t>
            </a:r>
            <a:r>
              <a:rPr kumimoji="0" lang="en-US" sz="2400" b="1" i="0" u="none" strike="noStrike" kern="1200" cap="none" spc="0" normalizeH="0" baseline="0" noProof="0" dirty="0">
                <a:ln>
                  <a:noFill/>
                </a:ln>
                <a:solidFill>
                  <a:prstClr val="white"/>
                </a:solidFill>
                <a:effectLst/>
                <a:uLnTx/>
                <a:uFillTx/>
                <a:latin typeface="Book Antiqua"/>
                <a:ea typeface="+mn-ea"/>
                <a:cs typeface="+mn-cs"/>
              </a:rPr>
              <a:t>DoD</a:t>
            </a:r>
            <a:r>
              <a:rPr kumimoji="0" lang="en-US" sz="2400" b="1" i="0" u="none" strike="noStrike" kern="1200" cap="none" spc="0" normalizeH="0" baseline="0" noProof="0" dirty="0">
                <a:ln>
                  <a:noFill/>
                </a:ln>
                <a:solidFill>
                  <a:srgbClr val="CEB966">
                    <a:lumMod val="20000"/>
                    <a:lumOff val="80000"/>
                  </a:srgbClr>
                </a:solidFill>
                <a:effectLst/>
                <a:uLnTx/>
                <a:uFillTx/>
                <a:latin typeface="Book Antiqua"/>
                <a:ea typeface="+mn-ea"/>
                <a:cs typeface="+mn-cs"/>
              </a:rPr>
              <a:t>, regional, state, local, tribal entities…, that have even started to effectively deal with any high-impact threats and hazards to the electric power grid</a:t>
            </a:r>
            <a:endParaRPr kumimoji="0" lang="en-US" sz="2400" b="1" i="0" u="none" strike="noStrike" kern="1200" cap="none" spc="0" normalizeH="0" baseline="0" noProof="0" dirty="0">
              <a:ln>
                <a:noFill/>
              </a:ln>
              <a:solidFill>
                <a:srgbClr val="A379BB">
                  <a:lumMod val="50000"/>
                </a:srgbClr>
              </a:solidFill>
              <a:effectLst/>
              <a:uLnTx/>
              <a:uFillTx/>
              <a:latin typeface="Book Antiqua"/>
              <a:ea typeface="+mn-ea"/>
              <a:cs typeface="+mn-cs"/>
            </a:endParaRPr>
          </a:p>
        </p:txBody>
      </p:sp>
      <p:sp>
        <p:nvSpPr>
          <p:cNvPr id="5" name="Rectangle 4"/>
          <p:cNvSpPr/>
          <p:nvPr/>
        </p:nvSpPr>
        <p:spPr>
          <a:xfrm>
            <a:off x="5562601" y="228601"/>
            <a:ext cx="57791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99"/>
                </a:solidFill>
                <a:effectLst/>
                <a:uLnTx/>
                <a:uFillTx/>
                <a:latin typeface="Book Antiqua"/>
                <a:ea typeface="+mn-ea"/>
                <a:cs typeface="+mn-cs"/>
              </a:rPr>
              <a:t>        WE HAVE ALSO  BEEN WARNED</a:t>
            </a:r>
          </a:p>
        </p:txBody>
      </p:sp>
    </p:spTree>
    <p:extLst>
      <p:ext uri="{BB962C8B-B14F-4D97-AF65-F5344CB8AC3E}">
        <p14:creationId xmlns:p14="http://schemas.microsoft.com/office/powerpoint/2010/main" val="25440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F04AF00-DCBF-4DC2-84B6-21571B7A4933}"/>
              </a:ext>
            </a:extLst>
          </p:cNvPr>
          <p:cNvGrpSpPr/>
          <p:nvPr/>
        </p:nvGrpSpPr>
        <p:grpSpPr>
          <a:xfrm>
            <a:off x="1618371" y="1726266"/>
            <a:ext cx="9331539" cy="3661500"/>
            <a:chOff x="1618424" y="1619570"/>
            <a:chExt cx="9331539" cy="3661500"/>
          </a:xfrm>
        </p:grpSpPr>
        <p:grpSp>
          <p:nvGrpSpPr>
            <p:cNvPr id="36" name="Group 35">
              <a:extLst>
                <a:ext uri="{FF2B5EF4-FFF2-40B4-BE49-F238E27FC236}">
                  <a16:creationId xmlns:a16="http://schemas.microsoft.com/office/drawing/2014/main" id="{55990F61-AF40-44B2-BE29-4777130251F0}"/>
                </a:ext>
              </a:extLst>
            </p:cNvPr>
            <p:cNvGrpSpPr/>
            <p:nvPr/>
          </p:nvGrpSpPr>
          <p:grpSpPr>
            <a:xfrm>
              <a:off x="3286200" y="1619570"/>
              <a:ext cx="7514749" cy="375003"/>
              <a:chOff x="3286200" y="937163"/>
              <a:chExt cx="7514749" cy="375003"/>
            </a:xfrm>
          </p:grpSpPr>
          <p:sp>
            <p:nvSpPr>
              <p:cNvPr id="15" name="Rectangle 14">
                <a:extLst>
                  <a:ext uri="{FF2B5EF4-FFF2-40B4-BE49-F238E27FC236}">
                    <a16:creationId xmlns:a16="http://schemas.microsoft.com/office/drawing/2014/main" id="{C36027E0-8CD6-44BC-8F68-AC60C98120B7}"/>
                  </a:ext>
                </a:extLst>
              </p:cNvPr>
              <p:cNvSpPr/>
              <p:nvPr/>
            </p:nvSpPr>
            <p:spPr>
              <a:xfrm>
                <a:off x="3286200" y="937163"/>
                <a:ext cx="2018501"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0"/>
                    <a:effectLst>
                      <a:outerShdw blurRad="38100" dist="25400" dir="5400000" algn="ctr" rotWithShape="0">
                        <a:srgbClr val="6E747A">
                          <a:alpha val="43000"/>
                        </a:srgbClr>
                      </a:outerShdw>
                    </a:effectLst>
                    <a:uLnTx/>
                    <a:uFillTx/>
                    <a:latin typeface="Book Antiqua"/>
                    <a:ea typeface="+mn-ea"/>
                    <a:cs typeface="+mn-cs"/>
                  </a:rPr>
                  <a:t>DESIGN-BASED</a:t>
                </a:r>
              </a:p>
            </p:txBody>
          </p:sp>
          <p:sp>
            <p:nvSpPr>
              <p:cNvPr id="16" name="Rectangle 15">
                <a:extLst>
                  <a:ext uri="{FF2B5EF4-FFF2-40B4-BE49-F238E27FC236}">
                    <a16:creationId xmlns:a16="http://schemas.microsoft.com/office/drawing/2014/main" id="{B36FE169-9309-4343-99FA-952BC4DD9C5F}"/>
                  </a:ext>
                </a:extLst>
              </p:cNvPr>
              <p:cNvSpPr/>
              <p:nvPr/>
            </p:nvSpPr>
            <p:spPr>
              <a:xfrm>
                <a:off x="5770027" y="942834"/>
                <a:ext cx="5030922"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0"/>
                    <a:effectLst>
                      <a:outerShdw blurRad="38100" dist="25400" dir="5400000" algn="ctr" rotWithShape="0">
                        <a:srgbClr val="6E747A">
                          <a:alpha val="43000"/>
                        </a:srgbClr>
                      </a:outerShdw>
                    </a:effectLst>
                    <a:uLnTx/>
                    <a:uFillTx/>
                    <a:latin typeface="Book Antiqua"/>
                    <a:ea typeface="+mn-ea"/>
                    <a:cs typeface="+mn-cs"/>
                  </a:rPr>
                  <a:t>BEYOND DESIGN-BASE</a:t>
                </a:r>
              </a:p>
            </p:txBody>
          </p:sp>
        </p:grpSp>
        <p:grpSp>
          <p:nvGrpSpPr>
            <p:cNvPr id="35" name="Group 34">
              <a:extLst>
                <a:ext uri="{FF2B5EF4-FFF2-40B4-BE49-F238E27FC236}">
                  <a16:creationId xmlns:a16="http://schemas.microsoft.com/office/drawing/2014/main" id="{B848A5FD-D5B8-49BE-861E-C0661C2FBA51}"/>
                </a:ext>
              </a:extLst>
            </p:cNvPr>
            <p:cNvGrpSpPr/>
            <p:nvPr/>
          </p:nvGrpSpPr>
          <p:grpSpPr>
            <a:xfrm>
              <a:off x="1618424" y="2319161"/>
              <a:ext cx="9331539" cy="2961909"/>
              <a:chOff x="1618424" y="1376186"/>
              <a:chExt cx="9331539" cy="2961909"/>
            </a:xfrm>
          </p:grpSpPr>
          <p:grpSp>
            <p:nvGrpSpPr>
              <p:cNvPr id="34" name="Group 33">
                <a:extLst>
                  <a:ext uri="{FF2B5EF4-FFF2-40B4-BE49-F238E27FC236}">
                    <a16:creationId xmlns:a16="http://schemas.microsoft.com/office/drawing/2014/main" id="{8BB66A5F-DA4E-42B6-B6A7-03F1554CED36}"/>
                  </a:ext>
                </a:extLst>
              </p:cNvPr>
              <p:cNvGrpSpPr/>
              <p:nvPr/>
            </p:nvGrpSpPr>
            <p:grpSpPr>
              <a:xfrm>
                <a:off x="1618424" y="2520222"/>
                <a:ext cx="9331539" cy="1817873"/>
                <a:chOff x="1618424" y="2520222"/>
                <a:chExt cx="9331539" cy="1817873"/>
              </a:xfrm>
            </p:grpSpPr>
            <p:sp>
              <p:nvSpPr>
                <p:cNvPr id="20" name="Oval 19">
                  <a:extLst>
                    <a:ext uri="{FF2B5EF4-FFF2-40B4-BE49-F238E27FC236}">
                      <a16:creationId xmlns:a16="http://schemas.microsoft.com/office/drawing/2014/main" id="{594DAA84-C913-493B-B702-2C3E5A2C82CB}"/>
                    </a:ext>
                  </a:extLst>
                </p:cNvPr>
                <p:cNvSpPr/>
                <p:nvPr/>
              </p:nvSpPr>
              <p:spPr>
                <a:xfrm>
                  <a:off x="9132387" y="2520222"/>
                  <a:ext cx="1817576" cy="1817873"/>
                </a:xfrm>
                <a:prstGeom prst="ellipse">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B34E2180-A0FF-4D96-A6CC-6E0506AF9E26}"/>
                    </a:ext>
                  </a:extLst>
                </p:cNvPr>
                <p:cNvSpPr/>
                <p:nvPr/>
              </p:nvSpPr>
              <p:spPr>
                <a:xfrm>
                  <a:off x="9192360" y="2580828"/>
                  <a:ext cx="1696662" cy="1696661"/>
                </a:xfrm>
                <a:custGeom>
                  <a:avLst/>
                  <a:gdLst>
                    <a:gd name="connsiteX0" fmla="*/ 0 w 1696662"/>
                    <a:gd name="connsiteY0" fmla="*/ 848331 h 1696661"/>
                    <a:gd name="connsiteX1" fmla="*/ 848331 w 1696662"/>
                    <a:gd name="connsiteY1" fmla="*/ 0 h 1696661"/>
                    <a:gd name="connsiteX2" fmla="*/ 1696662 w 1696662"/>
                    <a:gd name="connsiteY2" fmla="*/ 848331 h 1696661"/>
                    <a:gd name="connsiteX3" fmla="*/ 848331 w 1696662"/>
                    <a:gd name="connsiteY3" fmla="*/ 1696662 h 1696661"/>
                    <a:gd name="connsiteX4" fmla="*/ 0 w 1696662"/>
                    <a:gd name="connsiteY4" fmla="*/ 848331 h 1696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662" h="1696661">
                      <a:moveTo>
                        <a:pt x="0" y="848331"/>
                      </a:moveTo>
                      <a:cubicBezTo>
                        <a:pt x="0" y="379811"/>
                        <a:pt x="379811" y="0"/>
                        <a:pt x="848331" y="0"/>
                      </a:cubicBezTo>
                      <a:cubicBezTo>
                        <a:pt x="1316851" y="0"/>
                        <a:pt x="1696662" y="379811"/>
                        <a:pt x="1696662" y="848331"/>
                      </a:cubicBezTo>
                      <a:cubicBezTo>
                        <a:pt x="1696662" y="1316851"/>
                        <a:pt x="1316851" y="1696662"/>
                        <a:pt x="848331" y="1696662"/>
                      </a:cubicBezTo>
                      <a:cubicBezTo>
                        <a:pt x="379811" y="1696662"/>
                        <a:pt x="0" y="1316851"/>
                        <a:pt x="0" y="84833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765" tIns="256396" rIns="255797" bIns="256396" numCol="1" spcCol="1270" anchor="ctr" anchorCtr="0">
                  <a:noAutofit/>
                </a:bodyPr>
                <a:lstStyle/>
                <a:p>
                  <a:pPr marL="0" lvl="0" indent="0" algn="ctr" defTabSz="488950">
                    <a:lnSpc>
                      <a:spcPct val="90000"/>
                    </a:lnSpc>
                    <a:spcBef>
                      <a:spcPct val="0"/>
                    </a:spcBef>
                    <a:spcAft>
                      <a:spcPct val="35000"/>
                    </a:spcAft>
                    <a:buNone/>
                  </a:pPr>
                  <a:r>
                    <a:rPr lang="en-US" sz="1200" b="1" kern="1200" dirty="0">
                      <a:solidFill>
                        <a:srgbClr val="0E1000"/>
                      </a:solidFill>
                    </a:rPr>
                    <a:t>TRAGEDY</a:t>
                  </a:r>
                </a:p>
              </p:txBody>
            </p:sp>
            <p:sp>
              <p:nvSpPr>
                <p:cNvPr id="22" name="Teardrop 21">
                  <a:extLst>
                    <a:ext uri="{FF2B5EF4-FFF2-40B4-BE49-F238E27FC236}">
                      <a16:creationId xmlns:a16="http://schemas.microsoft.com/office/drawing/2014/main" id="{C1237C30-4F17-481A-A616-7E711E8500B3}"/>
                    </a:ext>
                  </a:extLst>
                </p:cNvPr>
                <p:cNvSpPr/>
                <p:nvPr/>
              </p:nvSpPr>
              <p:spPr>
                <a:xfrm rot="2700000">
                  <a:off x="7253008" y="2520316"/>
                  <a:ext cx="1817366" cy="1817366"/>
                </a:xfrm>
                <a:prstGeom prst="teardrop">
                  <a:avLst>
                    <a:gd name="adj" fmla="val 100000"/>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F2FA4D56-546C-4D68-B035-476F5FACC675}"/>
                    </a:ext>
                  </a:extLst>
                </p:cNvPr>
                <p:cNvSpPr/>
                <p:nvPr/>
              </p:nvSpPr>
              <p:spPr>
                <a:xfrm>
                  <a:off x="7314811" y="2580828"/>
                  <a:ext cx="1696662" cy="1696661"/>
                </a:xfrm>
                <a:custGeom>
                  <a:avLst/>
                  <a:gdLst>
                    <a:gd name="connsiteX0" fmla="*/ 0 w 1696662"/>
                    <a:gd name="connsiteY0" fmla="*/ 848331 h 1696661"/>
                    <a:gd name="connsiteX1" fmla="*/ 848331 w 1696662"/>
                    <a:gd name="connsiteY1" fmla="*/ 0 h 1696661"/>
                    <a:gd name="connsiteX2" fmla="*/ 1696662 w 1696662"/>
                    <a:gd name="connsiteY2" fmla="*/ 848331 h 1696661"/>
                    <a:gd name="connsiteX3" fmla="*/ 848331 w 1696662"/>
                    <a:gd name="connsiteY3" fmla="*/ 1696662 h 1696661"/>
                    <a:gd name="connsiteX4" fmla="*/ 0 w 1696662"/>
                    <a:gd name="connsiteY4" fmla="*/ 848331 h 1696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662" h="1696661">
                      <a:moveTo>
                        <a:pt x="0" y="848331"/>
                      </a:moveTo>
                      <a:cubicBezTo>
                        <a:pt x="0" y="379811"/>
                        <a:pt x="379811" y="0"/>
                        <a:pt x="848331" y="0"/>
                      </a:cubicBezTo>
                      <a:cubicBezTo>
                        <a:pt x="1316851" y="0"/>
                        <a:pt x="1696662" y="379811"/>
                        <a:pt x="1696662" y="848331"/>
                      </a:cubicBezTo>
                      <a:cubicBezTo>
                        <a:pt x="1696662" y="1316851"/>
                        <a:pt x="1316851" y="1696662"/>
                        <a:pt x="848331" y="1696662"/>
                      </a:cubicBezTo>
                      <a:cubicBezTo>
                        <a:pt x="379811" y="1696662"/>
                        <a:pt x="0" y="1316851"/>
                        <a:pt x="0" y="84833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5797" tIns="256396" rIns="256765" bIns="256396" numCol="1" spcCol="1270" anchor="ctr" anchorCtr="0">
                  <a:noAutofit/>
                </a:bodyPr>
                <a:lstStyle/>
                <a:p>
                  <a:pPr marL="0" lvl="0" indent="0" algn="ctr" defTabSz="488950">
                    <a:lnSpc>
                      <a:spcPct val="90000"/>
                    </a:lnSpc>
                    <a:spcBef>
                      <a:spcPct val="0"/>
                    </a:spcBef>
                    <a:spcAft>
                      <a:spcPct val="35000"/>
                    </a:spcAft>
                    <a:buNone/>
                  </a:pPr>
                  <a:r>
                    <a:rPr lang="en-US" sz="1200" b="1" kern="1200" dirty="0">
                      <a:solidFill>
                        <a:srgbClr val="0E1000"/>
                      </a:solidFill>
                    </a:rPr>
                    <a:t>CATACLYSMIC</a:t>
                  </a:r>
                </a:p>
              </p:txBody>
            </p:sp>
            <p:sp>
              <p:nvSpPr>
                <p:cNvPr id="24" name="Teardrop 23">
                  <a:extLst>
                    <a:ext uri="{FF2B5EF4-FFF2-40B4-BE49-F238E27FC236}">
                      <a16:creationId xmlns:a16="http://schemas.microsoft.com/office/drawing/2014/main" id="{744A6DBC-5562-4D53-96E8-519C788C1E9F}"/>
                    </a:ext>
                  </a:extLst>
                </p:cNvPr>
                <p:cNvSpPr/>
                <p:nvPr/>
              </p:nvSpPr>
              <p:spPr>
                <a:xfrm rot="2700000">
                  <a:off x="5375458" y="2520316"/>
                  <a:ext cx="1817366" cy="1817366"/>
                </a:xfrm>
                <a:prstGeom prst="teardrop">
                  <a:avLst>
                    <a:gd name="adj" fmla="val 100000"/>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Shape 24">
                  <a:extLst>
                    <a:ext uri="{FF2B5EF4-FFF2-40B4-BE49-F238E27FC236}">
                      <a16:creationId xmlns:a16="http://schemas.microsoft.com/office/drawing/2014/main" id="{783DF84C-C1A5-4C39-AA50-D100F6D1A3D2}"/>
                    </a:ext>
                  </a:extLst>
                </p:cNvPr>
                <p:cNvSpPr/>
                <p:nvPr/>
              </p:nvSpPr>
              <p:spPr>
                <a:xfrm>
                  <a:off x="5436294" y="2580828"/>
                  <a:ext cx="1696662" cy="1696661"/>
                </a:xfrm>
                <a:custGeom>
                  <a:avLst/>
                  <a:gdLst>
                    <a:gd name="connsiteX0" fmla="*/ 0 w 1696662"/>
                    <a:gd name="connsiteY0" fmla="*/ 848331 h 1696661"/>
                    <a:gd name="connsiteX1" fmla="*/ 848331 w 1696662"/>
                    <a:gd name="connsiteY1" fmla="*/ 0 h 1696661"/>
                    <a:gd name="connsiteX2" fmla="*/ 1696662 w 1696662"/>
                    <a:gd name="connsiteY2" fmla="*/ 848331 h 1696661"/>
                    <a:gd name="connsiteX3" fmla="*/ 848331 w 1696662"/>
                    <a:gd name="connsiteY3" fmla="*/ 1696662 h 1696661"/>
                    <a:gd name="connsiteX4" fmla="*/ 0 w 1696662"/>
                    <a:gd name="connsiteY4" fmla="*/ 848331 h 1696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662" h="1696661">
                      <a:moveTo>
                        <a:pt x="0" y="848331"/>
                      </a:moveTo>
                      <a:cubicBezTo>
                        <a:pt x="0" y="379811"/>
                        <a:pt x="379811" y="0"/>
                        <a:pt x="848331" y="0"/>
                      </a:cubicBezTo>
                      <a:cubicBezTo>
                        <a:pt x="1316851" y="0"/>
                        <a:pt x="1696662" y="379811"/>
                        <a:pt x="1696662" y="848331"/>
                      </a:cubicBezTo>
                      <a:cubicBezTo>
                        <a:pt x="1696662" y="1316851"/>
                        <a:pt x="1316851" y="1696662"/>
                        <a:pt x="848331" y="1696662"/>
                      </a:cubicBezTo>
                      <a:cubicBezTo>
                        <a:pt x="379811" y="1696662"/>
                        <a:pt x="0" y="1316851"/>
                        <a:pt x="0" y="84833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5797" tIns="256396" rIns="256765" bIns="256396" numCol="1" spcCol="1270" anchor="ctr" anchorCtr="0">
                  <a:noAutofit/>
                </a:bodyPr>
                <a:lstStyle/>
                <a:p>
                  <a:pPr marL="0" lvl="0" indent="0" algn="ctr" defTabSz="488950">
                    <a:lnSpc>
                      <a:spcPct val="90000"/>
                    </a:lnSpc>
                    <a:spcBef>
                      <a:spcPct val="0"/>
                    </a:spcBef>
                    <a:spcAft>
                      <a:spcPct val="35000"/>
                    </a:spcAft>
                    <a:buNone/>
                  </a:pPr>
                  <a:r>
                    <a:rPr lang="en-US" sz="1200" b="1" kern="1200" dirty="0">
                      <a:solidFill>
                        <a:srgbClr val="0E1000"/>
                      </a:solidFill>
                    </a:rPr>
                    <a:t>CATASTROPHIC</a:t>
                  </a:r>
                </a:p>
              </p:txBody>
            </p:sp>
            <p:sp>
              <p:nvSpPr>
                <p:cNvPr id="26" name="Teardrop 25">
                  <a:extLst>
                    <a:ext uri="{FF2B5EF4-FFF2-40B4-BE49-F238E27FC236}">
                      <a16:creationId xmlns:a16="http://schemas.microsoft.com/office/drawing/2014/main" id="{4D167659-D9AC-4F85-9293-88F7C502AA9A}"/>
                    </a:ext>
                  </a:extLst>
                </p:cNvPr>
                <p:cNvSpPr/>
                <p:nvPr/>
              </p:nvSpPr>
              <p:spPr>
                <a:xfrm rot="2700000">
                  <a:off x="3496941" y="2520316"/>
                  <a:ext cx="1817366" cy="1817366"/>
                </a:xfrm>
                <a:prstGeom prst="teardrop">
                  <a:avLst>
                    <a:gd name="adj" fmla="val 100000"/>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Freeform: Shape 26">
                  <a:extLst>
                    <a:ext uri="{FF2B5EF4-FFF2-40B4-BE49-F238E27FC236}">
                      <a16:creationId xmlns:a16="http://schemas.microsoft.com/office/drawing/2014/main" id="{6EF2D1E5-827A-4D7A-AB40-07516E29A9D2}"/>
                    </a:ext>
                  </a:extLst>
                </p:cNvPr>
                <p:cNvSpPr/>
                <p:nvPr/>
              </p:nvSpPr>
              <p:spPr>
                <a:xfrm>
                  <a:off x="3557777" y="2580828"/>
                  <a:ext cx="1696662" cy="1696661"/>
                </a:xfrm>
                <a:custGeom>
                  <a:avLst/>
                  <a:gdLst>
                    <a:gd name="connsiteX0" fmla="*/ 0 w 1696662"/>
                    <a:gd name="connsiteY0" fmla="*/ 848331 h 1696661"/>
                    <a:gd name="connsiteX1" fmla="*/ 848331 w 1696662"/>
                    <a:gd name="connsiteY1" fmla="*/ 0 h 1696661"/>
                    <a:gd name="connsiteX2" fmla="*/ 1696662 w 1696662"/>
                    <a:gd name="connsiteY2" fmla="*/ 848331 h 1696661"/>
                    <a:gd name="connsiteX3" fmla="*/ 848331 w 1696662"/>
                    <a:gd name="connsiteY3" fmla="*/ 1696662 h 1696661"/>
                    <a:gd name="connsiteX4" fmla="*/ 0 w 1696662"/>
                    <a:gd name="connsiteY4" fmla="*/ 848331 h 1696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662" h="1696661">
                      <a:moveTo>
                        <a:pt x="0" y="848331"/>
                      </a:moveTo>
                      <a:cubicBezTo>
                        <a:pt x="0" y="379811"/>
                        <a:pt x="379811" y="0"/>
                        <a:pt x="848331" y="0"/>
                      </a:cubicBezTo>
                      <a:cubicBezTo>
                        <a:pt x="1316851" y="0"/>
                        <a:pt x="1696662" y="379811"/>
                        <a:pt x="1696662" y="848331"/>
                      </a:cubicBezTo>
                      <a:cubicBezTo>
                        <a:pt x="1696662" y="1316851"/>
                        <a:pt x="1316851" y="1696662"/>
                        <a:pt x="848331" y="1696662"/>
                      </a:cubicBezTo>
                      <a:cubicBezTo>
                        <a:pt x="379811" y="1696662"/>
                        <a:pt x="0" y="1316851"/>
                        <a:pt x="0" y="84833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765" tIns="256396" rIns="255797" bIns="256396" numCol="1" spcCol="1270" anchor="ctr" anchorCtr="0">
                  <a:noAutofit/>
                </a:bodyPr>
                <a:lstStyle/>
                <a:p>
                  <a:pPr marL="0" lvl="0" indent="0" algn="ctr" defTabSz="488950">
                    <a:lnSpc>
                      <a:spcPct val="90000"/>
                    </a:lnSpc>
                    <a:spcBef>
                      <a:spcPct val="0"/>
                    </a:spcBef>
                    <a:spcAft>
                      <a:spcPct val="35000"/>
                    </a:spcAft>
                    <a:buNone/>
                  </a:pPr>
                  <a:r>
                    <a:rPr lang="en-US" sz="1200" b="1" kern="1200" dirty="0">
                      <a:solidFill>
                        <a:srgbClr val="0E1000"/>
                      </a:solidFill>
                    </a:rPr>
                    <a:t>DISASTER</a:t>
                  </a:r>
                </a:p>
              </p:txBody>
            </p:sp>
            <p:sp>
              <p:nvSpPr>
                <p:cNvPr id="28" name="Teardrop 27">
                  <a:extLst>
                    <a:ext uri="{FF2B5EF4-FFF2-40B4-BE49-F238E27FC236}">
                      <a16:creationId xmlns:a16="http://schemas.microsoft.com/office/drawing/2014/main" id="{5A25E9BB-5C86-4B96-A0CE-87FBC84B2C90}"/>
                    </a:ext>
                  </a:extLst>
                </p:cNvPr>
                <p:cNvSpPr/>
                <p:nvPr/>
              </p:nvSpPr>
              <p:spPr>
                <a:xfrm rot="2700000">
                  <a:off x="1618424" y="2520316"/>
                  <a:ext cx="1817366" cy="1817366"/>
                </a:xfrm>
                <a:prstGeom prst="teardrop">
                  <a:avLst>
                    <a:gd name="adj" fmla="val 100000"/>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Freeform: Shape 28">
                  <a:extLst>
                    <a:ext uri="{FF2B5EF4-FFF2-40B4-BE49-F238E27FC236}">
                      <a16:creationId xmlns:a16="http://schemas.microsoft.com/office/drawing/2014/main" id="{43BADB1F-302F-4B1A-AF92-E6C8C2E0FBF3}"/>
                    </a:ext>
                  </a:extLst>
                </p:cNvPr>
                <p:cNvSpPr/>
                <p:nvPr/>
              </p:nvSpPr>
              <p:spPr>
                <a:xfrm>
                  <a:off x="1679260" y="2580828"/>
                  <a:ext cx="1696662" cy="1696661"/>
                </a:xfrm>
                <a:custGeom>
                  <a:avLst/>
                  <a:gdLst>
                    <a:gd name="connsiteX0" fmla="*/ 0 w 1696662"/>
                    <a:gd name="connsiteY0" fmla="*/ 848331 h 1696661"/>
                    <a:gd name="connsiteX1" fmla="*/ 848331 w 1696662"/>
                    <a:gd name="connsiteY1" fmla="*/ 0 h 1696661"/>
                    <a:gd name="connsiteX2" fmla="*/ 1696662 w 1696662"/>
                    <a:gd name="connsiteY2" fmla="*/ 848331 h 1696661"/>
                    <a:gd name="connsiteX3" fmla="*/ 848331 w 1696662"/>
                    <a:gd name="connsiteY3" fmla="*/ 1696662 h 1696661"/>
                    <a:gd name="connsiteX4" fmla="*/ 0 w 1696662"/>
                    <a:gd name="connsiteY4" fmla="*/ 848331 h 1696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662" h="1696661">
                      <a:moveTo>
                        <a:pt x="0" y="848331"/>
                      </a:moveTo>
                      <a:cubicBezTo>
                        <a:pt x="0" y="379811"/>
                        <a:pt x="379811" y="0"/>
                        <a:pt x="848331" y="0"/>
                      </a:cubicBezTo>
                      <a:cubicBezTo>
                        <a:pt x="1316851" y="0"/>
                        <a:pt x="1696662" y="379811"/>
                        <a:pt x="1696662" y="848331"/>
                      </a:cubicBezTo>
                      <a:cubicBezTo>
                        <a:pt x="1696662" y="1316851"/>
                        <a:pt x="1316851" y="1696662"/>
                        <a:pt x="848331" y="1696662"/>
                      </a:cubicBezTo>
                      <a:cubicBezTo>
                        <a:pt x="379811" y="1696662"/>
                        <a:pt x="0" y="1316851"/>
                        <a:pt x="0" y="84833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765" tIns="256396" rIns="255797" bIns="256396" numCol="1" spcCol="1270" anchor="ctr" anchorCtr="0">
                  <a:noAutofit/>
                </a:bodyPr>
                <a:lstStyle/>
                <a:p>
                  <a:pPr marL="0" lvl="0" indent="0" algn="ctr" defTabSz="488950">
                    <a:lnSpc>
                      <a:spcPct val="90000"/>
                    </a:lnSpc>
                    <a:spcBef>
                      <a:spcPct val="0"/>
                    </a:spcBef>
                    <a:spcAft>
                      <a:spcPct val="35000"/>
                    </a:spcAft>
                    <a:buNone/>
                  </a:pPr>
                  <a:r>
                    <a:rPr lang="en-US" sz="1200" b="1" kern="1200" dirty="0">
                      <a:solidFill>
                        <a:srgbClr val="0E1000"/>
                      </a:solidFill>
                    </a:rPr>
                    <a:t>EVENT</a:t>
                  </a:r>
                </a:p>
              </p:txBody>
            </p:sp>
          </p:grpSp>
          <p:sp>
            <p:nvSpPr>
              <p:cNvPr id="10" name="Left Brace 9">
                <a:extLst>
                  <a:ext uri="{FF2B5EF4-FFF2-40B4-BE49-F238E27FC236}">
                    <a16:creationId xmlns:a16="http://schemas.microsoft.com/office/drawing/2014/main" id="{F9D78047-0E0D-4F37-9A29-1F5DF5246CCB}"/>
                  </a:ext>
                </a:extLst>
              </p:cNvPr>
              <p:cNvSpPr/>
              <p:nvPr/>
            </p:nvSpPr>
            <p:spPr>
              <a:xfrm rot="5400000">
                <a:off x="3847778" y="23314"/>
                <a:ext cx="895350" cy="360109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Left Brace 17">
                <a:extLst>
                  <a:ext uri="{FF2B5EF4-FFF2-40B4-BE49-F238E27FC236}">
                    <a16:creationId xmlns:a16="http://schemas.microsoft.com/office/drawing/2014/main" id="{68C28992-6279-4AF7-A41F-A9AC29C33F0E}"/>
                  </a:ext>
                </a:extLst>
              </p:cNvPr>
              <p:cNvSpPr/>
              <p:nvPr/>
            </p:nvSpPr>
            <p:spPr>
              <a:xfrm rot="5400000">
                <a:off x="7837813" y="23313"/>
                <a:ext cx="895350" cy="360109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33" name="Rectangle 32">
            <a:extLst>
              <a:ext uri="{FF2B5EF4-FFF2-40B4-BE49-F238E27FC236}">
                <a16:creationId xmlns:a16="http://schemas.microsoft.com/office/drawing/2014/main" id="{046AAF75-6645-468F-B7EA-AF880C56D0A1}"/>
              </a:ext>
            </a:extLst>
          </p:cNvPr>
          <p:cNvSpPr/>
          <p:nvPr/>
        </p:nvSpPr>
        <p:spPr>
          <a:xfrm>
            <a:off x="4646513" y="465291"/>
            <a:ext cx="3275256" cy="461665"/>
          </a:xfrm>
          <a:prstGeom prst="rect">
            <a:avLst/>
          </a:prstGeom>
        </p:spPr>
        <p:txBody>
          <a:bodyPr wrap="none">
            <a:spAutoFit/>
          </a:bodyPr>
          <a:lstStyle/>
          <a:p>
            <a:pPr algn="ctr"/>
            <a:r>
              <a:rPr lang="en-US" sz="2400" b="1" u="sng" dirty="0">
                <a:solidFill>
                  <a:srgbClr val="FFFF00"/>
                </a:solidFill>
              </a:rPr>
              <a:t>PLANNING LEVELS </a:t>
            </a:r>
          </a:p>
        </p:txBody>
      </p:sp>
      <p:pic>
        <p:nvPicPr>
          <p:cNvPr id="2" name="Picture 1">
            <a:extLst>
              <a:ext uri="{FF2B5EF4-FFF2-40B4-BE49-F238E27FC236}">
                <a16:creationId xmlns:a16="http://schemas.microsoft.com/office/drawing/2014/main" id="{D6B98CDB-6127-45F4-B477-8D1F540026C3}"/>
              </a:ext>
            </a:extLst>
          </p:cNvPr>
          <p:cNvPicPr>
            <a:picLocks noChangeAspect="1"/>
          </p:cNvPicPr>
          <p:nvPr/>
        </p:nvPicPr>
        <p:blipFill>
          <a:blip r:embed="rId3"/>
          <a:stretch>
            <a:fillRect/>
          </a:stretch>
        </p:blipFill>
        <p:spPr>
          <a:xfrm>
            <a:off x="0" y="2407"/>
            <a:ext cx="1370885" cy="924550"/>
          </a:xfrm>
          <a:prstGeom prst="rect">
            <a:avLst/>
          </a:prstGeom>
        </p:spPr>
      </p:pic>
    </p:spTree>
    <p:extLst>
      <p:ext uri="{BB962C8B-B14F-4D97-AF65-F5344CB8AC3E}">
        <p14:creationId xmlns:p14="http://schemas.microsoft.com/office/powerpoint/2010/main" val="159572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16762366-9C5D-41BF-948E-B2B546F047CD}"/>
              </a:ext>
            </a:extLst>
          </p:cNvPr>
          <p:cNvSpPr>
            <a:spLocks noGrp="1"/>
          </p:cNvSpPr>
          <p:nvPr>
            <p:ph idx="1"/>
          </p:nvPr>
        </p:nvSpPr>
        <p:spPr>
          <a:xfrm>
            <a:off x="928512" y="237066"/>
            <a:ext cx="10515600" cy="6497109"/>
          </a:xfrm>
        </p:spPr>
        <p:txBody>
          <a:bodyPr>
            <a:normAutofit fontScale="92500" lnSpcReduction="20000"/>
          </a:bodyPr>
          <a:lstStyle/>
          <a:p>
            <a:pPr marL="0" indent="0" algn="ctr">
              <a:buNone/>
            </a:pPr>
            <a:r>
              <a:rPr lang="en-US" sz="2600" dirty="0">
                <a:solidFill>
                  <a:srgbClr val="FFFF00"/>
                </a:solidFill>
              </a:rPr>
              <a:t> </a:t>
            </a:r>
            <a:r>
              <a:rPr lang="en-US" sz="2600" b="1" dirty="0">
                <a:solidFill>
                  <a:srgbClr val="FFFF00"/>
                </a:solidFill>
              </a:rPr>
              <a:t>Catastrophic Power Outage  </a:t>
            </a:r>
          </a:p>
          <a:p>
            <a:pPr marL="0" indent="0" algn="ctr">
              <a:buNone/>
            </a:pPr>
            <a:endParaRPr lang="en-US" b="1" dirty="0">
              <a:solidFill>
                <a:schemeClr val="accent2">
                  <a:lumMod val="75000"/>
                </a:schemeClr>
              </a:solidFill>
            </a:endParaRPr>
          </a:p>
          <a:p>
            <a:pPr marL="457200" indent="-457200" algn="just">
              <a:spcBef>
                <a:spcPts val="0"/>
              </a:spcBef>
              <a:buClrTx/>
              <a:buSzPct val="100000"/>
              <a:buFont typeface="Arial" panose="020B0604020202020204" pitchFamily="34" charset="0"/>
              <a:buChar char="•"/>
            </a:pPr>
            <a:r>
              <a:rPr lang="en-US" sz="2000" b="1" dirty="0">
                <a:solidFill>
                  <a:schemeClr val="accent2">
                    <a:lumMod val="75000"/>
                  </a:schemeClr>
                </a:solidFill>
              </a:rPr>
              <a:t>An event beyond modern experience that exhausts or exceeds mutual aid capabilities </a:t>
            </a:r>
          </a:p>
          <a:p>
            <a:pPr marL="457200" indent="-457200" algn="just">
              <a:spcBef>
                <a:spcPts val="0"/>
              </a:spcBef>
              <a:buClrTx/>
              <a:buSzPct val="100000"/>
              <a:buFont typeface="Arial" panose="020B0604020202020204" pitchFamily="34" charset="0"/>
              <a:buChar char="•"/>
            </a:pPr>
            <a:endParaRPr lang="en-US" sz="2000" b="1" dirty="0">
              <a:solidFill>
                <a:schemeClr val="accent2">
                  <a:lumMod val="75000"/>
                </a:schemeClr>
              </a:solidFill>
            </a:endParaRPr>
          </a:p>
          <a:p>
            <a:pPr marL="457200" indent="-457200" algn="just">
              <a:spcBef>
                <a:spcPts val="0"/>
              </a:spcBef>
              <a:buClrTx/>
              <a:buSzPct val="100000"/>
              <a:buFont typeface="Arial" panose="020B0604020202020204" pitchFamily="34" charset="0"/>
              <a:buChar char="•"/>
            </a:pPr>
            <a:r>
              <a:rPr lang="en-US" sz="2000" b="1" dirty="0">
                <a:solidFill>
                  <a:schemeClr val="accent2">
                    <a:lumMod val="75000"/>
                  </a:schemeClr>
                </a:solidFill>
              </a:rPr>
              <a:t>Likely to be a no-notice or limited-notice event that could be complicated by a cyber-physical attack </a:t>
            </a:r>
          </a:p>
          <a:p>
            <a:pPr marL="457200" indent="-457200" algn="just">
              <a:spcBef>
                <a:spcPts val="0"/>
              </a:spcBef>
              <a:buClrTx/>
              <a:buSzPct val="100000"/>
              <a:buFont typeface="Arial" panose="020B0604020202020204" pitchFamily="34" charset="0"/>
              <a:buChar char="•"/>
            </a:pPr>
            <a:endParaRPr lang="en-US" sz="2000" b="1" dirty="0">
              <a:solidFill>
                <a:schemeClr val="accent2">
                  <a:lumMod val="75000"/>
                </a:schemeClr>
              </a:solidFill>
            </a:endParaRPr>
          </a:p>
          <a:p>
            <a:pPr marL="457200" indent="-457200" algn="just">
              <a:spcBef>
                <a:spcPts val="0"/>
              </a:spcBef>
              <a:buClrTx/>
              <a:buSzPct val="100000"/>
              <a:buFont typeface="Arial" panose="020B0604020202020204" pitchFamily="34" charset="0"/>
              <a:buChar char="•"/>
            </a:pPr>
            <a:r>
              <a:rPr lang="en-US" sz="2000" b="1" dirty="0">
                <a:solidFill>
                  <a:schemeClr val="accent2">
                    <a:lumMod val="75000"/>
                  </a:schemeClr>
                </a:solidFill>
              </a:rPr>
              <a:t>Long duration, lasting several weeks to months due to physical infrastructure damage </a:t>
            </a:r>
          </a:p>
          <a:p>
            <a:pPr marL="457200" indent="-457200" algn="just">
              <a:spcBef>
                <a:spcPts val="0"/>
              </a:spcBef>
              <a:buClrTx/>
              <a:buSzPct val="100000"/>
              <a:buFont typeface="Arial" panose="020B0604020202020204" pitchFamily="34" charset="0"/>
              <a:buChar char="•"/>
            </a:pPr>
            <a:endParaRPr lang="en-US" sz="2000" b="1" dirty="0">
              <a:solidFill>
                <a:schemeClr val="accent2">
                  <a:lumMod val="75000"/>
                </a:schemeClr>
              </a:solidFill>
            </a:endParaRPr>
          </a:p>
          <a:p>
            <a:pPr marL="457200" indent="-457200" algn="just">
              <a:spcBef>
                <a:spcPts val="0"/>
              </a:spcBef>
              <a:buClrTx/>
              <a:buSzPct val="100000"/>
              <a:buFont typeface="Arial" panose="020B0604020202020204" pitchFamily="34" charset="0"/>
              <a:buChar char="•"/>
            </a:pPr>
            <a:r>
              <a:rPr lang="en-US" sz="2000" b="1" dirty="0">
                <a:solidFill>
                  <a:schemeClr val="accent2">
                    <a:lumMod val="75000"/>
                  </a:schemeClr>
                </a:solidFill>
              </a:rPr>
              <a:t>Affects a broad geographic area, covering multiple states or regions and affecting tens of millions of people </a:t>
            </a:r>
          </a:p>
          <a:p>
            <a:pPr marL="457200" indent="-457200" algn="just">
              <a:spcBef>
                <a:spcPts val="0"/>
              </a:spcBef>
              <a:buClrTx/>
              <a:buSzPct val="100000"/>
              <a:buFont typeface="Arial" panose="020B0604020202020204" pitchFamily="34" charset="0"/>
              <a:buChar char="•"/>
            </a:pPr>
            <a:endParaRPr lang="en-US" sz="2000" b="1" dirty="0">
              <a:solidFill>
                <a:schemeClr val="accent2">
                  <a:lumMod val="75000"/>
                </a:schemeClr>
              </a:solidFill>
            </a:endParaRPr>
          </a:p>
          <a:p>
            <a:pPr marL="457200" indent="-457200" algn="just">
              <a:spcBef>
                <a:spcPts val="0"/>
              </a:spcBef>
              <a:buClrTx/>
              <a:buSzPct val="100000"/>
              <a:buFont typeface="Arial" panose="020B0604020202020204" pitchFamily="34" charset="0"/>
              <a:buChar char="•"/>
            </a:pPr>
            <a:r>
              <a:rPr lang="en-US" sz="2000" b="1" dirty="0">
                <a:solidFill>
                  <a:schemeClr val="accent2">
                    <a:lumMod val="75000"/>
                  </a:schemeClr>
                </a:solidFill>
              </a:rPr>
              <a:t>Causes severe cascading impacts that force critical sectors— drinking water and wastewater systems, communications, transportation, healthcare, and financial services—to operate in a degraded state</a:t>
            </a:r>
          </a:p>
          <a:p>
            <a:pPr marL="0" indent="0" algn="just">
              <a:buClrTx/>
              <a:buSzPct val="100000"/>
              <a:buNone/>
            </a:pPr>
            <a:endParaRPr lang="en-US" sz="2000" b="1" dirty="0">
              <a:solidFill>
                <a:schemeClr val="tx1"/>
              </a:solidFill>
            </a:endParaRPr>
          </a:p>
          <a:p>
            <a:pPr marL="0" indent="0" algn="just">
              <a:buClrTx/>
              <a:buSzPct val="100000"/>
              <a:buNone/>
            </a:pPr>
            <a:endParaRPr lang="en-US" sz="1900" b="1" dirty="0">
              <a:solidFill>
                <a:srgbClr val="FFFF00"/>
              </a:solidFill>
            </a:endParaRPr>
          </a:p>
          <a:p>
            <a:pPr marL="0" indent="0" algn="just">
              <a:buClrTx/>
              <a:buSzPct val="100000"/>
              <a:buNone/>
            </a:pPr>
            <a:r>
              <a:rPr lang="en-US" sz="1700" b="1" dirty="0">
                <a:solidFill>
                  <a:srgbClr val="FFFF00"/>
                </a:solidFill>
              </a:rPr>
              <a:t>NIAC:</a:t>
            </a:r>
            <a:r>
              <a:rPr lang="en-US" sz="1700" dirty="0">
                <a:solidFill>
                  <a:srgbClr val="FFFF00"/>
                </a:solidFill>
              </a:rPr>
              <a:t> The President's National Infrastructure Advisory Council</a:t>
            </a:r>
          </a:p>
          <a:p>
            <a:pPr marL="0" indent="0">
              <a:buNone/>
            </a:pPr>
            <a:endParaRPr lang="en-US" dirty="0"/>
          </a:p>
          <a:p>
            <a:pPr marL="0" indent="0">
              <a:buNone/>
            </a:pPr>
            <a:endParaRPr lang="en-US" sz="1800" dirty="0"/>
          </a:p>
        </p:txBody>
      </p:sp>
    </p:spTree>
    <p:extLst>
      <p:ext uri="{BB962C8B-B14F-4D97-AF65-F5344CB8AC3E}">
        <p14:creationId xmlns:p14="http://schemas.microsoft.com/office/powerpoint/2010/main" val="341933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raGard Membership Sectors">
            <a:extLst>
              <a:ext uri="{FF2B5EF4-FFF2-40B4-BE49-F238E27FC236}">
                <a16:creationId xmlns:a16="http://schemas.microsoft.com/office/drawing/2014/main" id="{1D2C959D-9A85-45F4-9005-CC0949471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84" y="656492"/>
            <a:ext cx="11394831" cy="5861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18B4D8-F021-4489-91F9-8998197B9CFE}"/>
              </a:ext>
            </a:extLst>
          </p:cNvPr>
          <p:cNvSpPr txBox="1"/>
          <p:nvPr/>
        </p:nvSpPr>
        <p:spPr>
          <a:xfrm>
            <a:off x="844061" y="153072"/>
            <a:ext cx="1028113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entury Gothic" panose="020B0502020202020204"/>
                <a:ea typeface="+mn-ea"/>
                <a:cs typeface="+mn-cs"/>
              </a:rPr>
              <a:t>16 CRITICAL INFRASTRUCTURES SECTORS &amp; INTERDEPENDENCIES </a:t>
            </a:r>
          </a:p>
        </p:txBody>
      </p:sp>
    </p:spTree>
    <p:extLst>
      <p:ext uri="{BB962C8B-B14F-4D97-AF65-F5344CB8AC3E}">
        <p14:creationId xmlns:p14="http://schemas.microsoft.com/office/powerpoint/2010/main" val="1507263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srcRect/>
          <a:stretch>
            <a:fillRect/>
          </a:stretch>
        </p:blipFill>
        <p:spPr bwMode="auto">
          <a:xfrm>
            <a:off x="0" y="0"/>
            <a:ext cx="12192000" cy="6912864"/>
          </a:xfrm>
          <a:prstGeom prst="rect">
            <a:avLst/>
          </a:prstGeom>
          <a:noFill/>
          <a:ln w="9525">
            <a:noFill/>
            <a:miter lim="800000"/>
            <a:headEnd/>
            <a:tailEnd/>
          </a:ln>
        </p:spPr>
      </p:pic>
      <p:sp>
        <p:nvSpPr>
          <p:cNvPr id="5" name="Oval 4"/>
          <p:cNvSpPr/>
          <p:nvPr/>
        </p:nvSpPr>
        <p:spPr>
          <a:xfrm>
            <a:off x="8915400" y="2133600"/>
            <a:ext cx="1752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Recorded Sound">
            <a:hlinkClick r:id="" action="ppaction://media"/>
            <a:extLst>
              <a:ext uri="{FF2B5EF4-FFF2-40B4-BE49-F238E27FC236}">
                <a16:creationId xmlns:a16="http://schemas.microsoft.com/office/drawing/2014/main" id="{F619FB6E-56F9-4607-904D-ED4F823149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42743" y="6230257"/>
            <a:ext cx="856343" cy="609600"/>
          </a:xfrm>
          <a:prstGeom prst="rect">
            <a:avLst/>
          </a:prstGeom>
        </p:spPr>
      </p:pic>
    </p:spTree>
    <p:extLst>
      <p:ext uri="{BB962C8B-B14F-4D97-AF65-F5344CB8AC3E}">
        <p14:creationId xmlns:p14="http://schemas.microsoft.com/office/powerpoint/2010/main" val="112889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23B8C59-E426-41BC-BD22-F3C6F4DAC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9779" y="966777"/>
            <a:ext cx="5672440" cy="38781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A95B493-ACDC-42C1-8E77-7A819F03E261}"/>
              </a:ext>
            </a:extLst>
          </p:cNvPr>
          <p:cNvSpPr/>
          <p:nvPr/>
        </p:nvSpPr>
        <p:spPr>
          <a:xfrm>
            <a:off x="1311677" y="208844"/>
            <a:ext cx="9568645" cy="523220"/>
          </a:xfrm>
          <a:prstGeom prst="rect">
            <a:avLst/>
          </a:prstGeom>
          <a:noFill/>
        </p:spPr>
        <p:txBody>
          <a:bodyPr wrap="none" lIns="91440" tIns="45720" rIns="91440" bIns="45720">
            <a:spAutoFit/>
          </a:bodyPr>
          <a:lstStyle/>
          <a:p>
            <a:pPr algn="ctr"/>
            <a:r>
              <a:rPr lang="en-US" sz="2800" b="1" dirty="0">
                <a:solidFill>
                  <a:srgbClr val="FFFF00"/>
                </a:solidFill>
              </a:rPr>
              <a:t>Federal Emergency Management Administration (FEMA)</a:t>
            </a:r>
          </a:p>
        </p:txBody>
      </p:sp>
      <p:sp>
        <p:nvSpPr>
          <p:cNvPr id="5" name="TextBox 4">
            <a:extLst>
              <a:ext uri="{FF2B5EF4-FFF2-40B4-BE49-F238E27FC236}">
                <a16:creationId xmlns:a16="http://schemas.microsoft.com/office/drawing/2014/main" id="{A2104C09-A3EC-425C-8FFB-6064D0155872}"/>
              </a:ext>
            </a:extLst>
          </p:cNvPr>
          <p:cNvSpPr txBox="1"/>
          <p:nvPr/>
        </p:nvSpPr>
        <p:spPr>
          <a:xfrm>
            <a:off x="600501" y="5079598"/>
            <a:ext cx="10945505" cy="1477328"/>
          </a:xfrm>
          <a:prstGeom prst="rect">
            <a:avLst/>
          </a:prstGeom>
          <a:noFill/>
        </p:spPr>
        <p:txBody>
          <a:bodyPr wrap="square">
            <a:spAutoFit/>
          </a:bodyPr>
          <a:lstStyle/>
          <a:p>
            <a:pPr algn="just"/>
            <a:r>
              <a:rPr lang="en-US" b="1" i="0" dirty="0">
                <a:effectLst/>
              </a:rPr>
              <a:t>FEMA’s underlying message has not changed in the last two administrations: </a:t>
            </a:r>
            <a:r>
              <a:rPr lang="en-US" b="1" i="0" u="sng" dirty="0">
                <a:effectLst/>
              </a:rPr>
              <a:t>survival is a local issue</a:t>
            </a:r>
            <a:r>
              <a:rPr lang="en-US" b="1" i="0" dirty="0">
                <a:effectLst/>
              </a:rPr>
              <a:t>. This is especially true when we undergo a national-scale catastrophe. But if we are to prepare for a “</a:t>
            </a:r>
            <a:r>
              <a:rPr lang="en-US" b="1" i="0" u="sng" dirty="0">
                <a:effectLst/>
                <a:hlinkClick r:id="rId4">
                  <a:extLst>
                    <a:ext uri="{A12FA001-AC4F-418D-AE19-62706E023703}">
                      <ahyp:hlinkClr xmlns:ahyp="http://schemas.microsoft.com/office/drawing/2018/hyperlinkcolor" val="tx"/>
                    </a:ext>
                  </a:extLst>
                </a:hlinkClick>
              </a:rPr>
              <a:t>worst-case scenario</a:t>
            </a:r>
            <a:r>
              <a:rPr lang="en-US" b="1" i="0" dirty="0">
                <a:effectLst/>
              </a:rPr>
              <a:t>” this message means we need local government and communities to be capable of self resilience for long periods – weeks or months – when no outside assistance is available</a:t>
            </a:r>
            <a:r>
              <a:rPr lang="en-US" b="0" i="0" dirty="0">
                <a:effectLst/>
              </a:rPr>
              <a:t>. </a:t>
            </a:r>
            <a:endParaRPr lang="en-US" dirty="0"/>
          </a:p>
        </p:txBody>
      </p:sp>
    </p:spTree>
    <p:extLst>
      <p:ext uri="{BB962C8B-B14F-4D97-AF65-F5344CB8AC3E}">
        <p14:creationId xmlns:p14="http://schemas.microsoft.com/office/powerpoint/2010/main" val="17279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BCD80B20-D5BD-4EAF-8726-05677D8457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5400"/>
            <a:ext cx="12192000" cy="689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3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1">
          <a:gsLst>
            <a:gs pos="91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Content Placeholder 4" descr="Logo, company name&#10;&#10;Description automatically generated">
            <a:extLst>
              <a:ext uri="{FF2B5EF4-FFF2-40B4-BE49-F238E27FC236}">
                <a16:creationId xmlns:a16="http://schemas.microsoft.com/office/drawing/2014/main" id="{86EA747A-790C-4BC9-970E-CFA565BFFC1E}"/>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0" y="-1"/>
            <a:ext cx="1490472" cy="1106425"/>
          </a:xfrm>
        </p:spPr>
      </p:pic>
      <p:sp>
        <p:nvSpPr>
          <p:cNvPr id="2" name="TextBox 1">
            <a:extLst>
              <a:ext uri="{FF2B5EF4-FFF2-40B4-BE49-F238E27FC236}">
                <a16:creationId xmlns:a16="http://schemas.microsoft.com/office/drawing/2014/main" id="{51B816C7-112A-46CD-BF3E-27BF65ABF237}"/>
              </a:ext>
            </a:extLst>
          </p:cNvPr>
          <p:cNvSpPr txBox="1"/>
          <p:nvPr/>
        </p:nvSpPr>
        <p:spPr>
          <a:xfrm>
            <a:off x="2373189" y="531250"/>
            <a:ext cx="24878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4335FD32-426F-4D7E-8B5D-15372D08E63F}"/>
              </a:ext>
            </a:extLst>
          </p:cNvPr>
          <p:cNvSpPr txBox="1"/>
          <p:nvPr/>
        </p:nvSpPr>
        <p:spPr>
          <a:xfrm>
            <a:off x="1074706" y="3846454"/>
            <a:ext cx="9087728"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endPar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E6844618-AF81-46D5-85F6-31A47FB654E1}"/>
              </a:ext>
            </a:extLst>
          </p:cNvPr>
          <p:cNvSpPr txBox="1"/>
          <p:nvPr/>
        </p:nvSpPr>
        <p:spPr>
          <a:xfrm>
            <a:off x="225083" y="2746434"/>
            <a:ext cx="11802794"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50E82">
                    <a:lumMod val="75000"/>
                  </a:srgbClr>
                </a:solidFill>
                <a:effectLst/>
                <a:uLnTx/>
                <a:uFillTx/>
                <a:latin typeface="Century Gothic" panose="020B0502020202020204"/>
                <a:ea typeface="Cambria" panose="02040503050406030204" pitchFamily="18" charset="0"/>
                <a:cs typeface="+mn-cs"/>
              </a:rPr>
              <a:t>EMPACT America is a bipartisan </a:t>
            </a:r>
            <a:r>
              <a:rPr kumimoji="0" lang="en-US" altLang="en-US" sz="2400" b="1" i="0" u="none" strike="noStrike" kern="1200" cap="none" spc="0" normalizeH="0" baseline="0" noProof="0" dirty="0">
                <a:ln>
                  <a:noFill/>
                </a:ln>
                <a:solidFill>
                  <a:srgbClr val="A50E82">
                    <a:lumMod val="75000"/>
                  </a:srgbClr>
                </a:solidFill>
                <a:effectLst/>
                <a:uLnTx/>
                <a:uFillTx/>
                <a:latin typeface="Century Gothic" panose="020B0502020202020204"/>
                <a:ea typeface="Cambria" panose="02040503050406030204" pitchFamily="18" charset="0"/>
                <a:cs typeface="Segoe UI" panose="020B0502040204020203" pitchFamily="34" charset="0"/>
              </a:rPr>
              <a:t>non-profit organization founded by Mr. Henry Schwartz, owner of Steuben Foods in Elma New York, focused on the singular mission of </a:t>
            </a:r>
            <a:r>
              <a:rPr kumimoji="0" lang="en-US" sz="2400" b="1" i="0" u="none" strike="noStrike" kern="1200" cap="none" spc="0" normalizeH="0" baseline="0" noProof="0" dirty="0">
                <a:ln>
                  <a:noFill/>
                </a:ln>
                <a:solidFill>
                  <a:srgbClr val="A50E82">
                    <a:lumMod val="75000"/>
                  </a:srgbClr>
                </a:solidFill>
                <a:effectLst/>
                <a:uLnTx/>
                <a:uFillTx/>
                <a:latin typeface="Century Gothic" panose="020B0502020202020204"/>
                <a:ea typeface="Cambria" panose="02040503050406030204" pitchFamily="18" charset="0"/>
                <a:cs typeface="+mn-cs"/>
              </a:rPr>
              <a:t>protecting the critical power grid which literally enables sustainment of life and our national sovereignty.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a:ea typeface="Cambria" panose="020405030504060302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a:ea typeface="Cambria" panose="02040503050406030204" pitchFamily="18" charset="0"/>
              <a:cs typeface="+mn-cs"/>
            </a:endParaRPr>
          </a:p>
        </p:txBody>
      </p:sp>
      <p:sp>
        <p:nvSpPr>
          <p:cNvPr id="9" name="TextBox 8">
            <a:extLst>
              <a:ext uri="{FF2B5EF4-FFF2-40B4-BE49-F238E27FC236}">
                <a16:creationId xmlns:a16="http://schemas.microsoft.com/office/drawing/2014/main" id="{AEAE9D45-50BA-466F-A565-C822DAF1A1FC}"/>
              </a:ext>
            </a:extLst>
          </p:cNvPr>
          <p:cNvSpPr txBox="1"/>
          <p:nvPr/>
        </p:nvSpPr>
        <p:spPr>
          <a:xfrm>
            <a:off x="3046809" y="294464"/>
            <a:ext cx="779740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50E82">
                    <a:lumMod val="75000"/>
                  </a:srgbClr>
                </a:solidFill>
                <a:effectLst/>
                <a:uLnTx/>
                <a:uFillTx/>
                <a:latin typeface="Arial"/>
                <a:ea typeface="+mn-ea"/>
                <a:cs typeface="+mn-cs"/>
              </a:rPr>
              <a:t>Long Term Loss of the Electric Power Grid</a:t>
            </a:r>
          </a:p>
        </p:txBody>
      </p:sp>
      <p:sp>
        <p:nvSpPr>
          <p:cNvPr id="10" name="TextBox 9">
            <a:extLst>
              <a:ext uri="{FF2B5EF4-FFF2-40B4-BE49-F238E27FC236}">
                <a16:creationId xmlns:a16="http://schemas.microsoft.com/office/drawing/2014/main" id="{093E9918-D07F-495E-8EE1-7365EB1FB672}"/>
              </a:ext>
            </a:extLst>
          </p:cNvPr>
          <p:cNvSpPr txBox="1"/>
          <p:nvPr/>
        </p:nvSpPr>
        <p:spPr>
          <a:xfrm>
            <a:off x="2519914" y="6263989"/>
            <a:ext cx="61376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944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3" cstate="print"/>
          <a:srcRect/>
          <a:stretch>
            <a:fillRect/>
          </a:stretch>
        </p:blipFill>
        <p:spPr bwMode="auto">
          <a:xfrm>
            <a:off x="2939526" y="819150"/>
            <a:ext cx="9252473" cy="6038850"/>
          </a:xfrm>
          <a:prstGeom prst="rect">
            <a:avLst/>
          </a:prstGeom>
          <a:noFill/>
          <a:ln w="9525">
            <a:noFill/>
            <a:round/>
            <a:headEnd/>
            <a:tailEnd/>
          </a:ln>
        </p:spPr>
      </p:pic>
      <p:sp>
        <p:nvSpPr>
          <p:cNvPr id="3" name="Rectangle 2">
            <a:extLst>
              <a:ext uri="{FF2B5EF4-FFF2-40B4-BE49-F238E27FC236}">
                <a16:creationId xmlns:a16="http://schemas.microsoft.com/office/drawing/2014/main" id="{A240CE2D-D9C4-42DE-88B9-E5D63552FE64}"/>
              </a:ext>
            </a:extLst>
          </p:cNvPr>
          <p:cNvSpPr/>
          <p:nvPr/>
        </p:nvSpPr>
        <p:spPr>
          <a:xfrm>
            <a:off x="4259011" y="141763"/>
            <a:ext cx="6312947" cy="523220"/>
          </a:xfrm>
          <a:prstGeom prst="rect">
            <a:avLst/>
          </a:prstGeom>
        </p:spPr>
        <p:txBody>
          <a:bodyPr wrap="none">
            <a:spAutoFit/>
          </a:bodyPr>
          <a:lstStyle/>
          <a:p>
            <a:pPr algn="ctr"/>
            <a:r>
              <a:rPr lang="en-GB" sz="2800" b="1" dirty="0">
                <a:solidFill>
                  <a:schemeClr val="accent2">
                    <a:lumMod val="75000"/>
                  </a:schemeClr>
                </a:solidFill>
              </a:rPr>
              <a:t>Basics of our Linked U.S. Power Grid</a:t>
            </a:r>
            <a:endParaRPr lang="en-US" sz="2800" b="1" dirty="0">
              <a:solidFill>
                <a:schemeClr val="accent2">
                  <a:lumMod val="75000"/>
                </a:schemeClr>
              </a:solidFill>
            </a:endParaRPr>
          </a:p>
        </p:txBody>
      </p:sp>
      <p:sp>
        <p:nvSpPr>
          <p:cNvPr id="6" name="TextBox 5">
            <a:extLst>
              <a:ext uri="{FF2B5EF4-FFF2-40B4-BE49-F238E27FC236}">
                <a16:creationId xmlns:a16="http://schemas.microsoft.com/office/drawing/2014/main" id="{68D72B09-EFF0-4116-8A77-E1DC28BC9ADB}"/>
              </a:ext>
            </a:extLst>
          </p:cNvPr>
          <p:cNvSpPr txBox="1"/>
          <p:nvPr/>
        </p:nvSpPr>
        <p:spPr>
          <a:xfrm>
            <a:off x="18847" y="2743200"/>
            <a:ext cx="3044864" cy="3515065"/>
          </a:xfrm>
          <a:prstGeom prst="rect">
            <a:avLst/>
          </a:prstGeom>
          <a:noFill/>
        </p:spPr>
        <p:txBody>
          <a:bodyPr wrap="square">
            <a:spAutoFit/>
          </a:bodyPr>
          <a:lstStyle/>
          <a:p>
            <a:pPr marL="831215" marR="257175" lvl="0" indent="-6350" algn="l" defTabSz="914400" rtl="0" eaLnBrk="1" fontAlgn="auto" latinLnBrk="0" hangingPunct="1">
              <a:lnSpc>
                <a:spcPct val="103000"/>
              </a:lnSpc>
              <a:spcBef>
                <a:spcPts val="0"/>
              </a:spcBef>
              <a:spcAft>
                <a:spcPts val="1045"/>
              </a:spcAft>
              <a:buClrTx/>
              <a:buSzTx/>
              <a:buFontTx/>
              <a:buNone/>
              <a:tabLst/>
              <a:defRPr/>
            </a:pPr>
            <a:r>
              <a:rPr kumimoji="0" lang="en-US" sz="1800" b="0"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“It would be hard to intentionally design an electrical delivery system more vulnerable and fragile than now.”            </a:t>
            </a:r>
          </a:p>
          <a:p>
            <a:pPr marL="831215" marR="257175" lvl="0" indent="-6350" algn="l" defTabSz="914400" rtl="0" eaLnBrk="1" fontAlgn="auto" latinLnBrk="0" hangingPunct="1">
              <a:lnSpc>
                <a:spcPct val="103000"/>
              </a:lnSpc>
              <a:spcBef>
                <a:spcPts val="0"/>
              </a:spcBef>
              <a:spcAft>
                <a:spcPts val="1045"/>
              </a:spcAft>
              <a:buClrTx/>
              <a:buSzTx/>
              <a:buFontTx/>
              <a:buNone/>
              <a:tabLst/>
              <a:defRPr/>
            </a:pPr>
            <a:r>
              <a:rPr kumimoji="0" lang="en-US" sz="1800" b="0"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Ambassador R. James Woolsey, Past CIA Director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D5BE61F-F4B1-4D8D-A039-1E128A253650}"/>
              </a:ext>
            </a:extLst>
          </p:cNvPr>
          <p:cNvPicPr>
            <a:picLocks noChangeAspect="1"/>
          </p:cNvPicPr>
          <p:nvPr/>
        </p:nvPicPr>
        <p:blipFill>
          <a:blip r:embed="rId4"/>
          <a:stretch>
            <a:fillRect/>
          </a:stretch>
        </p:blipFill>
        <p:spPr>
          <a:xfrm>
            <a:off x="1" y="13183"/>
            <a:ext cx="1693088" cy="1141850"/>
          </a:xfrm>
          <a:prstGeom prst="rect">
            <a:avLst/>
          </a:prstGeom>
        </p:spPr>
      </p:pic>
    </p:spTree>
    <p:extLst>
      <p:ext uri="{BB962C8B-B14F-4D97-AF65-F5344CB8AC3E}">
        <p14:creationId xmlns:p14="http://schemas.microsoft.com/office/powerpoint/2010/main" val="4074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170EE589-5272-4523-8C3D-260E99B8BF2F}"/>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625" t="972" r="704" b="97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38315C12-8683-4B95-A3C5-9FFA42DE8E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44" y="6122233"/>
            <a:ext cx="609600" cy="609600"/>
          </a:xfrm>
          <a:prstGeom prst="rect">
            <a:avLst/>
          </a:prstGeom>
        </p:spPr>
      </p:pic>
    </p:spTree>
    <p:extLst>
      <p:ext uri="{BB962C8B-B14F-4D97-AF65-F5344CB8AC3E}">
        <p14:creationId xmlns:p14="http://schemas.microsoft.com/office/powerpoint/2010/main" val="156336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85729D-E955-4781-BC7F-B369602A99BF}"/>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777874"/>
            <a:ext cx="12192000" cy="6080125"/>
          </a:xfrm>
          <a:prstGeom prst="rect">
            <a:avLst/>
          </a:prstGeom>
          <a:noFill/>
        </p:spPr>
      </p:pic>
      <p:sp>
        <p:nvSpPr>
          <p:cNvPr id="3" name="Rectangle 2">
            <a:extLst>
              <a:ext uri="{FF2B5EF4-FFF2-40B4-BE49-F238E27FC236}">
                <a16:creationId xmlns:a16="http://schemas.microsoft.com/office/drawing/2014/main" id="{F722A4DC-28C5-4D9D-807E-7B7445F47641}"/>
              </a:ext>
            </a:extLst>
          </p:cNvPr>
          <p:cNvSpPr/>
          <p:nvPr/>
        </p:nvSpPr>
        <p:spPr>
          <a:xfrm>
            <a:off x="4560964" y="218896"/>
            <a:ext cx="3171061" cy="523220"/>
          </a:xfrm>
          <a:prstGeom prst="rect">
            <a:avLst/>
          </a:prstGeom>
        </p:spPr>
        <p:txBody>
          <a:bodyPr wrap="none">
            <a:spAutoFit/>
          </a:bodyPr>
          <a:lstStyle/>
          <a:p>
            <a:r>
              <a:rPr lang="en-US" sz="2800" b="1" dirty="0">
                <a:solidFill>
                  <a:srgbClr val="FFFF00"/>
                </a:solidFill>
              </a:rPr>
              <a:t>Power Generation</a:t>
            </a:r>
          </a:p>
        </p:txBody>
      </p:sp>
    </p:spTree>
    <p:extLst>
      <p:ext uri="{BB962C8B-B14F-4D97-AF65-F5344CB8AC3E}">
        <p14:creationId xmlns:p14="http://schemas.microsoft.com/office/powerpoint/2010/main" val="329331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12192000" cy="6858000"/>
          </a:xfrm>
          <a:prstGeom prst="rect">
            <a:avLst/>
          </a:prstGeom>
        </p:spPr>
      </p:pic>
      <p:sp>
        <p:nvSpPr>
          <p:cNvPr id="5" name="Rectangle 4"/>
          <p:cNvSpPr/>
          <p:nvPr/>
        </p:nvSpPr>
        <p:spPr>
          <a:xfrm>
            <a:off x="248148" y="6536143"/>
            <a:ext cx="4000500" cy="300082"/>
          </a:xfrm>
          <a:prstGeom prst="rect">
            <a:avLst/>
          </a:prstGeom>
        </p:spPr>
        <p:txBody>
          <a:bodyPr wrap="square">
            <a:spAutoFit/>
          </a:bodyPr>
          <a:lstStyle/>
          <a:p>
            <a:pPr algn="ctr"/>
            <a:r>
              <a:rPr lang="en-US" sz="1350" b="1" dirty="0">
                <a:solidFill>
                  <a:schemeClr val="bg1"/>
                </a:solidFill>
                <a:latin typeface="GillSansMT,Bold"/>
              </a:rPr>
              <a:t>Source: </a:t>
            </a:r>
            <a:r>
              <a:rPr lang="en-US" sz="1350" b="1" dirty="0">
                <a:solidFill>
                  <a:schemeClr val="bg1"/>
                </a:solidFill>
                <a:latin typeface="GillSansMT"/>
              </a:rPr>
              <a:t>Courtesy of Pauwels Canada, Inc., 2003.</a:t>
            </a:r>
            <a:endParaRPr lang="en-US" sz="1350" b="1" dirty="0">
              <a:solidFill>
                <a:schemeClr val="bg1"/>
              </a:solidFill>
            </a:endParaRPr>
          </a:p>
        </p:txBody>
      </p:sp>
      <p:sp>
        <p:nvSpPr>
          <p:cNvPr id="2" name="TextBox 1">
            <a:extLst>
              <a:ext uri="{FF2B5EF4-FFF2-40B4-BE49-F238E27FC236}">
                <a16:creationId xmlns:a16="http://schemas.microsoft.com/office/drawing/2014/main" id="{3B4F7AD2-296E-4E85-BB17-C624F80A2AAE}"/>
              </a:ext>
            </a:extLst>
          </p:cNvPr>
          <p:cNvSpPr txBox="1"/>
          <p:nvPr/>
        </p:nvSpPr>
        <p:spPr>
          <a:xfrm>
            <a:off x="211528" y="358259"/>
            <a:ext cx="4724539" cy="2246769"/>
          </a:xfrm>
          <a:prstGeom prst="rect">
            <a:avLst/>
          </a:prstGeom>
          <a:noFill/>
        </p:spPr>
        <p:txBody>
          <a:bodyPr wrap="square" rtlCol="0">
            <a:spAutoFit/>
          </a:bodyPr>
          <a:lstStyle/>
          <a:p>
            <a:r>
              <a:rPr lang="en-US" sz="2800" b="1" u="sng" dirty="0">
                <a:solidFill>
                  <a:srgbClr val="FFFF00"/>
                </a:solidFill>
              </a:rPr>
              <a:t>Ultra HV:</a:t>
            </a:r>
            <a:r>
              <a:rPr lang="en-US" sz="2800" b="1" dirty="0">
                <a:solidFill>
                  <a:srgbClr val="FFFF00"/>
                </a:solidFill>
              </a:rPr>
              <a:t> &gt;765kV</a:t>
            </a:r>
          </a:p>
          <a:p>
            <a:r>
              <a:rPr lang="en-US" sz="2800" b="1" u="sng" dirty="0">
                <a:solidFill>
                  <a:srgbClr val="FFFF00"/>
                </a:solidFill>
              </a:rPr>
              <a:t>Extra HV:</a:t>
            </a:r>
            <a:r>
              <a:rPr lang="en-US" sz="2800" b="1" dirty="0">
                <a:solidFill>
                  <a:srgbClr val="FFFF00"/>
                </a:solidFill>
              </a:rPr>
              <a:t> 345, 500, 765</a:t>
            </a:r>
          </a:p>
          <a:p>
            <a:r>
              <a:rPr lang="en-US" sz="2800" b="1" u="sng" dirty="0">
                <a:solidFill>
                  <a:srgbClr val="FFFF00"/>
                </a:solidFill>
              </a:rPr>
              <a:t>High V:</a:t>
            </a:r>
            <a:r>
              <a:rPr lang="en-US" sz="2800" b="1" dirty="0">
                <a:solidFill>
                  <a:srgbClr val="FFFF00"/>
                </a:solidFill>
              </a:rPr>
              <a:t>    115, 138, 161, 230</a:t>
            </a:r>
          </a:p>
          <a:p>
            <a:r>
              <a:rPr lang="en-US" sz="2800" b="1" u="sng" dirty="0">
                <a:solidFill>
                  <a:srgbClr val="FFFF00"/>
                </a:solidFill>
              </a:rPr>
              <a:t>Med V:</a:t>
            </a:r>
            <a:r>
              <a:rPr lang="en-US" sz="2800" b="1" dirty="0">
                <a:solidFill>
                  <a:srgbClr val="FFFF00"/>
                </a:solidFill>
              </a:rPr>
              <a:t>  34, 46, 69</a:t>
            </a:r>
          </a:p>
          <a:p>
            <a:r>
              <a:rPr lang="en-US" sz="2800" b="1" u="sng" dirty="0">
                <a:solidFill>
                  <a:srgbClr val="FFFF00"/>
                </a:solidFill>
              </a:rPr>
              <a:t>Low V:</a:t>
            </a:r>
            <a:r>
              <a:rPr lang="en-US" sz="2800" b="1" dirty="0">
                <a:solidFill>
                  <a:srgbClr val="FFFF00"/>
                </a:solidFill>
              </a:rPr>
              <a:t>  &lt;34</a:t>
            </a:r>
          </a:p>
        </p:txBody>
      </p:sp>
      <p:sp>
        <p:nvSpPr>
          <p:cNvPr id="9" name="TextBox 8">
            <a:extLst>
              <a:ext uri="{FF2B5EF4-FFF2-40B4-BE49-F238E27FC236}">
                <a16:creationId xmlns:a16="http://schemas.microsoft.com/office/drawing/2014/main" id="{C6DEA949-5198-4B9E-9E3E-68BAF75E7BD8}"/>
              </a:ext>
            </a:extLst>
          </p:cNvPr>
          <p:cNvSpPr txBox="1"/>
          <p:nvPr/>
        </p:nvSpPr>
        <p:spPr>
          <a:xfrm>
            <a:off x="9017738" y="358259"/>
            <a:ext cx="2922058" cy="954107"/>
          </a:xfrm>
          <a:prstGeom prst="rect">
            <a:avLst/>
          </a:prstGeom>
          <a:noFill/>
        </p:spPr>
        <p:txBody>
          <a:bodyPr wrap="square" rtlCol="0">
            <a:spAutoFit/>
          </a:bodyPr>
          <a:lstStyle/>
          <a:p>
            <a:pPr algn="r"/>
            <a:r>
              <a:rPr lang="en-US" sz="2800" b="1" dirty="0">
                <a:solidFill>
                  <a:srgbClr val="FFFF00"/>
                </a:solidFill>
              </a:rPr>
              <a:t>Voltage Transformers</a:t>
            </a:r>
          </a:p>
        </p:txBody>
      </p:sp>
    </p:spTree>
    <p:extLst>
      <p:ext uri="{BB962C8B-B14F-4D97-AF65-F5344CB8AC3E}">
        <p14:creationId xmlns:p14="http://schemas.microsoft.com/office/powerpoint/2010/main" val="7779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5B37E4A3-45A5-4951-878B-ACE20E7A3E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06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E0936BA-8F94-40E3-BF51-097370F8B880}"/>
              </a:ext>
            </a:extLst>
          </p:cNvPr>
          <p:cNvPicPr>
            <a:picLocks noChangeAspect="1" noChangeArrowheads="1"/>
          </p:cNvPicPr>
          <p:nvPr/>
        </p:nvPicPr>
        <p:blipFill>
          <a:blip r:embed="rId3" cstate="print"/>
          <a:srcRect/>
          <a:stretch>
            <a:fillRect/>
          </a:stretch>
        </p:blipFill>
        <p:spPr bwMode="auto">
          <a:xfrm>
            <a:off x="1" y="0"/>
            <a:ext cx="12192000" cy="6858000"/>
          </a:xfrm>
          <a:prstGeom prst="rect">
            <a:avLst/>
          </a:prstGeom>
          <a:noFill/>
          <a:ln w="9525">
            <a:noFill/>
            <a:miter lim="800000"/>
            <a:headEnd/>
            <a:tailEnd/>
          </a:ln>
        </p:spPr>
      </p:pic>
    </p:spTree>
    <p:extLst>
      <p:ext uri="{BB962C8B-B14F-4D97-AF65-F5344CB8AC3E}">
        <p14:creationId xmlns:p14="http://schemas.microsoft.com/office/powerpoint/2010/main" val="20167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59536"/>
            <a:ext cx="12192001" cy="5715000"/>
          </a:xfrm>
        </p:spPr>
        <p:txBody>
          <a:bodyPr>
            <a:normAutofit/>
          </a:bodyPr>
          <a:lstStyle/>
          <a:p>
            <a:pPr marL="137160" indent="0">
              <a:buNone/>
            </a:pPr>
            <a:r>
              <a:rPr lang="en-US" sz="1600" b="1" dirty="0">
                <a:solidFill>
                  <a:schemeClr val="tx1"/>
                </a:solidFill>
              </a:rPr>
              <a:t>EMP induced functional collapse of the electrical power grid risks the continued existence of U.S. civil society.</a:t>
            </a:r>
          </a:p>
          <a:p>
            <a:pPr marL="457200" lvl="1" indent="0">
              <a:buNone/>
            </a:pPr>
            <a:r>
              <a:rPr lang="en-US" sz="1600" b="1" dirty="0">
                <a:solidFill>
                  <a:schemeClr val="tx1"/>
                </a:solidFill>
              </a:rPr>
              <a:t>- Late time EMP could induce currents that create damage throughout the grid.</a:t>
            </a:r>
          </a:p>
          <a:p>
            <a:pPr marL="137160" indent="0">
              <a:buNone/>
            </a:pPr>
            <a:r>
              <a:rPr lang="en-US" sz="1600" b="1" dirty="0">
                <a:solidFill>
                  <a:schemeClr val="tx1"/>
                </a:solidFill>
              </a:rPr>
              <a:t>      - National electrical grid not designed to withstand widespread simultaneous collapse.  </a:t>
            </a:r>
          </a:p>
          <a:p>
            <a:pPr marL="137160" indent="0">
              <a:buNone/>
            </a:pPr>
            <a:r>
              <a:rPr lang="en-US" sz="1600" b="1" dirty="0">
                <a:solidFill>
                  <a:schemeClr val="tx1"/>
                </a:solidFill>
              </a:rPr>
              <a:t>      - Grid designed for efficiency and profit, – not security or resiliency.</a:t>
            </a:r>
          </a:p>
          <a:p>
            <a:pPr marL="137160" indent="0">
              <a:buNone/>
            </a:pPr>
            <a:r>
              <a:rPr lang="en-US" sz="1600" b="1" dirty="0">
                <a:solidFill>
                  <a:schemeClr val="tx1"/>
                </a:solidFill>
              </a:rPr>
              <a:t>      - Average age of most EHV is ~40 years.</a:t>
            </a:r>
          </a:p>
          <a:p>
            <a:pPr marL="137160" indent="0">
              <a:buNone/>
            </a:pPr>
            <a:r>
              <a:rPr lang="en-US" sz="1600" b="1" dirty="0">
                <a:solidFill>
                  <a:schemeClr val="tx1"/>
                </a:solidFill>
              </a:rPr>
              <a:t>      - Procedures do not exist to perform “black start” power generation.</a:t>
            </a:r>
          </a:p>
          <a:p>
            <a:pPr marL="457200" lvl="1" indent="0">
              <a:buNone/>
            </a:pPr>
            <a:r>
              <a:rPr lang="en-US" sz="1600" b="1" dirty="0">
                <a:solidFill>
                  <a:schemeClr val="tx1"/>
                </a:solidFill>
              </a:rPr>
              <a:t>- Any restart of the grid would depend on telecommunications and fuel transport, </a:t>
            </a:r>
            <a:r>
              <a:rPr lang="en-US" sz="1600" b="1" u="sng" dirty="0">
                <a:solidFill>
                  <a:schemeClr val="tx1"/>
                </a:solidFill>
              </a:rPr>
              <a:t>which depend on electricity</a:t>
            </a:r>
            <a:r>
              <a:rPr lang="en-US" sz="1600" b="1" dirty="0">
                <a:solidFill>
                  <a:schemeClr val="tx1"/>
                </a:solidFill>
              </a:rPr>
              <a:t>.</a:t>
            </a:r>
          </a:p>
          <a:p>
            <a:pPr marL="137160" indent="0">
              <a:spcBef>
                <a:spcPts val="0"/>
              </a:spcBef>
              <a:buNone/>
            </a:pPr>
            <a:r>
              <a:rPr lang="en-US" sz="1600" b="1" dirty="0">
                <a:solidFill>
                  <a:schemeClr val="tx1"/>
                </a:solidFill>
              </a:rPr>
              <a:t>      - Restoration will take months-years as transformer are ‘custom tailored’ for specific sites grid.  Not interchangeable.</a:t>
            </a:r>
          </a:p>
          <a:p>
            <a:pPr marL="457200" lvl="1" indent="0">
              <a:buNone/>
            </a:pPr>
            <a:r>
              <a:rPr lang="en-US" sz="1600" b="1" dirty="0">
                <a:solidFill>
                  <a:schemeClr val="tx1"/>
                </a:solidFill>
              </a:rPr>
              <a:t>- Electric industry Transformer Spares amount is ~ 5%. </a:t>
            </a:r>
          </a:p>
          <a:p>
            <a:pPr marL="457200" lvl="1" indent="0">
              <a:buNone/>
            </a:pPr>
            <a:r>
              <a:rPr lang="en-US" sz="1600" b="1" dirty="0">
                <a:solidFill>
                  <a:schemeClr val="tx1"/>
                </a:solidFill>
              </a:rPr>
              <a:t>- Manufacturing for most transformers are not from the United States.</a:t>
            </a:r>
          </a:p>
          <a:p>
            <a:pPr marL="457200" lvl="1" indent="0">
              <a:buNone/>
            </a:pPr>
            <a:r>
              <a:rPr lang="en-US" sz="1600" b="1" dirty="0">
                <a:solidFill>
                  <a:schemeClr val="tx1"/>
                </a:solidFill>
              </a:rPr>
              <a:t>- Average normal delivery time 12 to 18 months.</a:t>
            </a:r>
          </a:p>
          <a:p>
            <a:pPr marL="457200" lvl="1" indent="0">
              <a:buNone/>
            </a:pPr>
            <a:r>
              <a:rPr lang="en-US" sz="1600" b="1" dirty="0">
                <a:solidFill>
                  <a:schemeClr val="tx1"/>
                </a:solidFill>
              </a:rPr>
              <a:t>- Extremely detailed logistics preparation for transportation, and site emplacement.</a:t>
            </a:r>
          </a:p>
          <a:p>
            <a:pPr lvl="1"/>
            <a:endParaRPr lang="en-US" sz="1600" dirty="0">
              <a:solidFill>
                <a:srgbClr val="FFFF00"/>
              </a:solidFill>
            </a:endParaRPr>
          </a:p>
          <a:p>
            <a:pPr lvl="1"/>
            <a:endParaRPr lang="en-US" sz="1600" dirty="0">
              <a:solidFill>
                <a:srgbClr val="FFFF00"/>
              </a:solidFill>
            </a:endParaRPr>
          </a:p>
        </p:txBody>
      </p:sp>
      <p:sp>
        <p:nvSpPr>
          <p:cNvPr id="4" name="Rectangle 3"/>
          <p:cNvSpPr/>
          <p:nvPr/>
        </p:nvSpPr>
        <p:spPr>
          <a:xfrm>
            <a:off x="71072" y="131645"/>
            <a:ext cx="1600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strike="noStrike" kern="1200" cap="none" spc="0" normalizeH="0" baseline="0" noProof="0" dirty="0">
                <a:ln>
                  <a:noFill/>
                </a:ln>
                <a:solidFill>
                  <a:srgbClr val="FFFF00"/>
                </a:solidFill>
                <a:effectLst/>
                <a:uLnTx/>
                <a:uFillTx/>
                <a:latin typeface="Book Antiqua"/>
                <a:ea typeface="+mn-ea"/>
                <a:cs typeface="+mn-cs"/>
              </a:rPr>
              <a:t>2008 EMP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strike="noStrike" kern="1200" cap="none" spc="0" normalizeH="0" baseline="0" noProof="0" dirty="0">
                <a:ln>
                  <a:noFill/>
                </a:ln>
                <a:solidFill>
                  <a:srgbClr val="FFFF00"/>
                </a:solidFill>
                <a:effectLst/>
                <a:uLnTx/>
                <a:uFillTx/>
                <a:latin typeface="Book Antiqua"/>
                <a:ea typeface="+mn-ea"/>
                <a:cs typeface="+mn-cs"/>
              </a:rPr>
              <a:t>Commission</a:t>
            </a:r>
          </a:p>
        </p:txBody>
      </p:sp>
      <p:cxnSp>
        <p:nvCxnSpPr>
          <p:cNvPr id="5" name="Straight Connector 4"/>
          <p:cNvCxnSpPr/>
          <p:nvPr/>
        </p:nvCxnSpPr>
        <p:spPr bwMode="auto">
          <a:xfrm>
            <a:off x="1981200" y="1066800"/>
            <a:ext cx="84582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pic>
        <p:nvPicPr>
          <p:cNvPr id="15" name="Picture 14" descr="http://www.osha.gov/SLTC/etools/electric_power/images/transformer2.jpg"/>
          <p:cNvPicPr/>
          <p:nvPr/>
        </p:nvPicPr>
        <p:blipFill>
          <a:blip r:embed="rId3" cstate="print"/>
          <a:srcRect/>
          <a:stretch>
            <a:fillRect/>
          </a:stretch>
        </p:blipFill>
        <p:spPr bwMode="auto">
          <a:xfrm>
            <a:off x="9407427" y="1606294"/>
            <a:ext cx="2561726" cy="1674702"/>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9168241" y="4306868"/>
            <a:ext cx="2397940" cy="1551608"/>
          </a:xfrm>
          <a:prstGeom prst="rect">
            <a:avLst/>
          </a:prstGeom>
          <a:noFill/>
          <a:ln w="9525">
            <a:solidFill>
              <a:schemeClr val="bg2"/>
            </a:solidFill>
            <a:miter lim="800000"/>
            <a:headEnd/>
            <a:tailEnd/>
          </a:ln>
        </p:spPr>
      </p:pic>
      <p:sp>
        <p:nvSpPr>
          <p:cNvPr id="18" name="TextBox 17"/>
          <p:cNvSpPr txBox="1"/>
          <p:nvPr/>
        </p:nvSpPr>
        <p:spPr>
          <a:xfrm>
            <a:off x="8574506" y="5820944"/>
            <a:ext cx="358541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Book Antiqua"/>
                <a:ea typeface="+mn-ea"/>
                <a:cs typeface="+mn-cs"/>
              </a:rPr>
              <a:t>Melted 500kV transformer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Book Antiqua"/>
                <a:ea typeface="+mn-ea"/>
                <a:cs typeface="+mn-cs"/>
              </a:rPr>
              <a:t>coil  from Salem Nuclear Plant after 1989 Quebec  Solar geomagnetic disturbance</a:t>
            </a:r>
          </a:p>
        </p:txBody>
      </p:sp>
      <p:sp>
        <p:nvSpPr>
          <p:cNvPr id="20" name="Rectangle 19"/>
          <p:cNvSpPr/>
          <p:nvPr/>
        </p:nvSpPr>
        <p:spPr bwMode="auto">
          <a:xfrm>
            <a:off x="142874" y="6004089"/>
            <a:ext cx="8399549" cy="49940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Book Antiqua"/>
                <a:ea typeface="+mn-ea"/>
                <a:cs typeface="+mn-cs"/>
              </a:rPr>
              <a:t>Sustained Electric power is key to a functioning society and military.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Book Antiqua"/>
                <a:ea typeface="+mn-ea"/>
                <a:cs typeface="+mn-cs"/>
              </a:rPr>
              <a:t>EMP induced destruction of power grid components will substantially delay recovery. </a:t>
            </a:r>
          </a:p>
        </p:txBody>
      </p:sp>
      <p:sp>
        <p:nvSpPr>
          <p:cNvPr id="6" name="Rectangle 5">
            <a:extLst>
              <a:ext uri="{FF2B5EF4-FFF2-40B4-BE49-F238E27FC236}">
                <a16:creationId xmlns:a16="http://schemas.microsoft.com/office/drawing/2014/main" id="{496317DD-127B-436A-9F57-A2936CDEAE0A}"/>
              </a:ext>
            </a:extLst>
          </p:cNvPr>
          <p:cNvSpPr/>
          <p:nvPr/>
        </p:nvSpPr>
        <p:spPr>
          <a:xfrm>
            <a:off x="1981199" y="105175"/>
            <a:ext cx="8458199" cy="954107"/>
          </a:xfrm>
          <a:prstGeom prst="rect">
            <a:avLst/>
          </a:prstGeom>
        </p:spPr>
        <p:txBody>
          <a:bodyPr wrap="square">
            <a:spAutoFit/>
          </a:bodyPr>
          <a:lstStyle/>
          <a:p>
            <a:pPr algn="ctr"/>
            <a:r>
              <a:rPr lang="en-US" sz="2800" b="1" dirty="0">
                <a:solidFill>
                  <a:srgbClr val="FFFF00"/>
                </a:solidFill>
              </a:rPr>
              <a:t>Vulnerability of U.S. Electric Power </a:t>
            </a:r>
            <a:r>
              <a:rPr lang="en-US" sz="2800" b="1" i="1" u="sng" dirty="0">
                <a:solidFill>
                  <a:srgbClr val="FFFF00"/>
                </a:solidFill>
              </a:rPr>
              <a:t>Transformer</a:t>
            </a:r>
            <a:r>
              <a:rPr lang="en-US" sz="2800" b="1" dirty="0">
                <a:solidFill>
                  <a:srgbClr val="FFFF00"/>
                </a:solidFill>
              </a:rPr>
              <a:t> Infrastructure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03" y="1390650"/>
            <a:ext cx="9586548" cy="5467350"/>
          </a:xfrm>
        </p:spPr>
        <p:txBody>
          <a:bodyPr>
            <a:normAutofit fontScale="92500" lnSpcReduction="10000"/>
          </a:bodyPr>
          <a:lstStyle/>
          <a:p>
            <a:pPr>
              <a:buNone/>
            </a:pPr>
            <a:r>
              <a:rPr lang="en-US" sz="2400" b="1" dirty="0">
                <a:solidFill>
                  <a:srgbClr val="FFFF00"/>
                </a:solidFill>
              </a:rPr>
              <a:t>	Ubiquitous robots of modern civilization</a:t>
            </a:r>
          </a:p>
          <a:p>
            <a:pPr lvl="1">
              <a:buClrTx/>
            </a:pPr>
            <a:endParaRPr lang="en-US" sz="2000" dirty="0">
              <a:solidFill>
                <a:srgbClr val="FFFF00"/>
              </a:solidFill>
            </a:endParaRPr>
          </a:p>
          <a:p>
            <a:pPr lvl="1">
              <a:buClrTx/>
            </a:pPr>
            <a:r>
              <a:rPr lang="en-US" sz="2000" b="1" dirty="0">
                <a:solidFill>
                  <a:schemeClr val="tx1"/>
                </a:solidFill>
              </a:rPr>
              <a:t>Process control: water, dams, traffic lights, ICU ventilators.</a:t>
            </a:r>
          </a:p>
          <a:p>
            <a:pPr lvl="1">
              <a:buClrTx/>
            </a:pPr>
            <a:r>
              <a:rPr lang="en-US" sz="2000" b="1" dirty="0">
                <a:solidFill>
                  <a:schemeClr val="tx1"/>
                </a:solidFill>
              </a:rPr>
              <a:t>Pipelines: pressure; flow rate; open/close state of flow control switches/valves</a:t>
            </a:r>
          </a:p>
          <a:p>
            <a:pPr lvl="1">
              <a:buClrTx/>
            </a:pPr>
            <a:r>
              <a:rPr lang="en-US" sz="2000" b="1" dirty="0">
                <a:solidFill>
                  <a:schemeClr val="tx1"/>
                </a:solidFill>
              </a:rPr>
              <a:t>Environmental monitoring and control</a:t>
            </a:r>
          </a:p>
          <a:p>
            <a:pPr lvl="1">
              <a:buClrTx/>
            </a:pPr>
            <a:r>
              <a:rPr lang="en-US" sz="2000" b="1" dirty="0">
                <a:solidFill>
                  <a:schemeClr val="tx1"/>
                </a:solidFill>
              </a:rPr>
              <a:t>Safety of operation</a:t>
            </a:r>
          </a:p>
          <a:p>
            <a:pPr lvl="1">
              <a:buClrTx/>
            </a:pPr>
            <a:r>
              <a:rPr lang="en-US" sz="2000" b="1" dirty="0">
                <a:solidFill>
                  <a:schemeClr val="tx1"/>
                </a:solidFill>
              </a:rPr>
              <a:t>Rapid problem diagnosis</a:t>
            </a:r>
          </a:p>
          <a:p>
            <a:pPr lvl="1">
              <a:buClrTx/>
            </a:pPr>
            <a:r>
              <a:rPr lang="en-US" sz="2000" b="1" dirty="0">
                <a:solidFill>
                  <a:schemeClr val="tx1"/>
                </a:solidFill>
              </a:rPr>
              <a:t>Real time data acquisition and remote control</a:t>
            </a:r>
          </a:p>
          <a:p>
            <a:pPr marL="585216" lvl="1" indent="0">
              <a:buNone/>
            </a:pPr>
            <a:endParaRPr lang="en-US" sz="1600" b="1" dirty="0">
              <a:solidFill>
                <a:schemeClr val="tx1"/>
              </a:solidFill>
            </a:endParaRPr>
          </a:p>
          <a:p>
            <a:pPr marL="585216" lvl="1" indent="0">
              <a:buNone/>
            </a:pPr>
            <a:endParaRPr lang="en-US" sz="1200" b="1" dirty="0">
              <a:solidFill>
                <a:schemeClr val="tx1"/>
              </a:solidFill>
            </a:endParaRPr>
          </a:p>
          <a:p>
            <a:pPr marL="585216" lvl="1" indent="0">
              <a:buNone/>
            </a:pPr>
            <a:r>
              <a:rPr lang="en-US" sz="2000" b="1" dirty="0">
                <a:solidFill>
                  <a:schemeClr val="tx1"/>
                </a:solidFill>
              </a:rPr>
              <a:t>Heavily reliant on remote control such as Programmable </a:t>
            </a:r>
          </a:p>
          <a:p>
            <a:pPr marL="585216" lvl="1" indent="0">
              <a:buNone/>
            </a:pPr>
            <a:r>
              <a:rPr lang="en-US" sz="2000" b="1" dirty="0">
                <a:solidFill>
                  <a:schemeClr val="tx1"/>
                </a:solidFill>
              </a:rPr>
              <a:t>  Logic Controller (PLC) systems monitor and control sensitive</a:t>
            </a:r>
          </a:p>
          <a:p>
            <a:pPr marL="585216" lvl="1" indent="0">
              <a:buNone/>
            </a:pPr>
            <a:r>
              <a:rPr lang="en-US" sz="2000" b="1" dirty="0">
                <a:solidFill>
                  <a:schemeClr val="tx1"/>
                </a:solidFill>
              </a:rPr>
              <a:t>  processes and physical functions.</a:t>
            </a:r>
            <a:endParaRPr lang="en-US" sz="1600" b="1" dirty="0">
              <a:solidFill>
                <a:schemeClr val="tx1"/>
              </a:solidFill>
            </a:endParaRPr>
          </a:p>
          <a:p>
            <a:pPr lvl="1"/>
            <a:endParaRPr lang="en-US" sz="1600" b="1" dirty="0">
              <a:solidFill>
                <a:srgbClr val="FFFF00"/>
              </a:solidFill>
            </a:endParaRPr>
          </a:p>
        </p:txBody>
      </p:sp>
      <p:cxnSp>
        <p:nvCxnSpPr>
          <p:cNvPr id="5" name="Straight Connector 4"/>
          <p:cNvCxnSpPr/>
          <p:nvPr/>
        </p:nvCxnSpPr>
        <p:spPr bwMode="auto">
          <a:xfrm>
            <a:off x="1981200" y="1066800"/>
            <a:ext cx="84582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7" name="TextBox 16"/>
          <p:cNvSpPr txBox="1"/>
          <p:nvPr/>
        </p:nvSpPr>
        <p:spPr>
          <a:xfrm>
            <a:off x="8522402" y="3505200"/>
            <a:ext cx="30429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ook Antiqua"/>
                <a:ea typeface="+mn-ea"/>
                <a:cs typeface="+mn-cs"/>
              </a:rPr>
              <a:t>Pipeline SCADA Components</a:t>
            </a:r>
          </a:p>
        </p:txBody>
      </p:sp>
      <p:sp>
        <p:nvSpPr>
          <p:cNvPr id="18" name="TextBox 17"/>
          <p:cNvSpPr txBox="1"/>
          <p:nvPr/>
        </p:nvSpPr>
        <p:spPr>
          <a:xfrm>
            <a:off x="8151430" y="6210896"/>
            <a:ext cx="3753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Book Antiqua"/>
                <a:ea typeface="+mn-ea"/>
                <a:cs typeface="+mn-cs"/>
              </a:rPr>
              <a:t>Programmable Logic Controller (PLC) Switch Activator</a:t>
            </a:r>
          </a:p>
        </p:txBody>
      </p:sp>
      <p:pic>
        <p:nvPicPr>
          <p:cNvPr id="10243" name="Picture 3"/>
          <p:cNvPicPr>
            <a:picLocks noChangeAspect="1" noChangeArrowheads="1"/>
          </p:cNvPicPr>
          <p:nvPr/>
        </p:nvPicPr>
        <p:blipFill>
          <a:blip r:embed="rId3" cstate="print"/>
          <a:srcRect/>
          <a:stretch>
            <a:fillRect/>
          </a:stretch>
        </p:blipFill>
        <p:spPr bwMode="auto">
          <a:xfrm>
            <a:off x="7992517" y="3962400"/>
            <a:ext cx="4102768" cy="2190750"/>
          </a:xfrm>
          <a:prstGeom prst="rect">
            <a:avLst/>
          </a:prstGeom>
          <a:noFill/>
          <a:ln w="9525">
            <a:noFill/>
            <a:miter lim="800000"/>
            <a:headEnd/>
            <a:tailEnd/>
          </a:ln>
        </p:spPr>
      </p:pic>
      <p:pic>
        <p:nvPicPr>
          <p:cNvPr id="10245" name="Picture 5"/>
          <p:cNvPicPr>
            <a:picLocks noChangeAspect="1" noChangeArrowheads="1"/>
          </p:cNvPicPr>
          <p:nvPr/>
        </p:nvPicPr>
        <p:blipFill>
          <a:blip r:embed="rId4" cstate="print"/>
          <a:srcRect/>
          <a:stretch>
            <a:fillRect/>
          </a:stretch>
        </p:blipFill>
        <p:spPr bwMode="auto">
          <a:xfrm>
            <a:off x="8565145" y="1524000"/>
            <a:ext cx="2957512" cy="1847850"/>
          </a:xfrm>
          <a:prstGeom prst="rect">
            <a:avLst/>
          </a:prstGeom>
          <a:noFill/>
          <a:ln w="9525">
            <a:noFill/>
            <a:miter lim="800000"/>
            <a:headEnd/>
            <a:tailEnd/>
          </a:ln>
        </p:spPr>
      </p:pic>
      <p:sp>
        <p:nvSpPr>
          <p:cNvPr id="10" name="Rectangle 9">
            <a:extLst>
              <a:ext uri="{FF2B5EF4-FFF2-40B4-BE49-F238E27FC236}">
                <a16:creationId xmlns:a16="http://schemas.microsoft.com/office/drawing/2014/main" id="{A13554D1-685C-4C5B-89F4-FD93062B7261}"/>
              </a:ext>
            </a:extLst>
          </p:cNvPr>
          <p:cNvSpPr/>
          <p:nvPr/>
        </p:nvSpPr>
        <p:spPr>
          <a:xfrm>
            <a:off x="71072" y="131645"/>
            <a:ext cx="1600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sng" strike="noStrike" kern="1200" cap="none" spc="0" normalizeH="0" baseline="0" noProof="0" dirty="0">
                <a:ln>
                  <a:noFill/>
                </a:ln>
                <a:solidFill>
                  <a:srgbClr val="FFFF00"/>
                </a:solidFill>
                <a:effectLst/>
                <a:uLnTx/>
                <a:uFillTx/>
                <a:latin typeface="Book Antiqua"/>
                <a:ea typeface="+mn-ea"/>
                <a:cs typeface="+mn-cs"/>
              </a:rPr>
              <a:t>EMP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sng" strike="noStrike" kern="1200" cap="none" spc="0" normalizeH="0" baseline="0" noProof="0" dirty="0">
                <a:ln>
                  <a:noFill/>
                </a:ln>
                <a:solidFill>
                  <a:srgbClr val="FFFF00"/>
                </a:solidFill>
                <a:effectLst/>
                <a:uLnTx/>
                <a:uFillTx/>
                <a:latin typeface="Book Antiqua"/>
                <a:ea typeface="+mn-ea"/>
                <a:cs typeface="+mn-cs"/>
              </a:rPr>
              <a:t>Commission</a:t>
            </a:r>
          </a:p>
        </p:txBody>
      </p:sp>
      <p:sp>
        <p:nvSpPr>
          <p:cNvPr id="6" name="Rectangle 5">
            <a:extLst>
              <a:ext uri="{FF2B5EF4-FFF2-40B4-BE49-F238E27FC236}">
                <a16:creationId xmlns:a16="http://schemas.microsoft.com/office/drawing/2014/main" id="{360A0B56-400B-4E4F-A5BB-2D6686DE9312}"/>
              </a:ext>
            </a:extLst>
          </p:cNvPr>
          <p:cNvSpPr/>
          <p:nvPr/>
        </p:nvSpPr>
        <p:spPr>
          <a:xfrm>
            <a:off x="1766273" y="236018"/>
            <a:ext cx="8834802" cy="523220"/>
          </a:xfrm>
          <a:prstGeom prst="rect">
            <a:avLst/>
          </a:prstGeom>
        </p:spPr>
        <p:txBody>
          <a:bodyPr wrap="square">
            <a:spAutoFit/>
          </a:bodyPr>
          <a:lstStyle/>
          <a:p>
            <a:pPr algn="ctr"/>
            <a:r>
              <a:rPr lang="en-US" sz="2800" b="1" dirty="0">
                <a:solidFill>
                  <a:srgbClr val="FFFF00"/>
                </a:solidFill>
              </a:rPr>
              <a:t>Supervisory Control and Data Acquisition (SCADA)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liquidmatrix.org/blog/wp-content/uploads/2008/05/chinahackers.png"/>
          <p:cNvPicPr>
            <a:picLocks noGrp="1" noChangeAspect="1" noChangeArrowheads="1"/>
          </p:cNvPicPr>
          <p:nvPr>
            <p:ph idx="1"/>
          </p:nvPr>
        </p:nvPicPr>
        <p:blipFill rotWithShape="1">
          <a:blip r:embed="rId3" cstate="print"/>
          <a:srcRect t="11098" b="1735"/>
          <a:stretch/>
        </p:blipFill>
        <p:spPr bwMode="auto">
          <a:xfrm>
            <a:off x="0" y="0"/>
            <a:ext cx="5110163" cy="3362325"/>
          </a:xfrm>
          <a:prstGeom prst="rect">
            <a:avLst/>
          </a:prstGeom>
          <a:noFill/>
          <a:ln w="9525">
            <a:noFill/>
            <a:miter lim="800000"/>
            <a:headEnd/>
            <a:tailEnd/>
          </a:ln>
        </p:spPr>
      </p:pic>
      <p:pic>
        <p:nvPicPr>
          <p:cNvPr id="6" name="Picture 5" descr="SDO captured this nicely rounded prominence eruption from March 19, 2011 as a prominence became unstable and erupted into space with a distinct twisting motion."/>
          <p:cNvPicPr/>
          <p:nvPr/>
        </p:nvPicPr>
        <p:blipFill>
          <a:blip r:embed="rId4" cstate="print"/>
          <a:srcRect/>
          <a:stretch>
            <a:fillRect/>
          </a:stretch>
        </p:blipFill>
        <p:spPr bwMode="auto">
          <a:xfrm>
            <a:off x="6553199" y="1021535"/>
            <a:ext cx="4852737" cy="3240505"/>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320844" y="3495866"/>
            <a:ext cx="5109770" cy="3362134"/>
          </a:xfrm>
          <a:prstGeom prst="rect">
            <a:avLst/>
          </a:prstGeom>
          <a:noFill/>
          <a:ln w="9525">
            <a:noFill/>
            <a:miter lim="800000"/>
            <a:headEnd/>
            <a:tailEnd/>
          </a:ln>
        </p:spPr>
      </p:pic>
      <p:sp>
        <p:nvSpPr>
          <p:cNvPr id="8" name="TextBox 7"/>
          <p:cNvSpPr txBox="1"/>
          <p:nvPr/>
        </p:nvSpPr>
        <p:spPr>
          <a:xfrm>
            <a:off x="6400800" y="4367457"/>
            <a:ext cx="5791199" cy="2308324"/>
          </a:xfrm>
          <a:prstGeom prst="rect">
            <a:avLst/>
          </a:prstGeom>
          <a:noFill/>
        </p:spPr>
        <p:txBody>
          <a:bodyPr wrap="square" rtlCol="0">
            <a:spAutoFit/>
          </a:bodyPr>
          <a:lstStyle/>
          <a:p>
            <a:r>
              <a:rPr lang="en-US" sz="1600" b="1" dirty="0"/>
              <a:t>-  IMPROVISED NUCLEAR DEVICE</a:t>
            </a:r>
          </a:p>
          <a:p>
            <a:pPr>
              <a:buFontTx/>
              <a:buChar char="-"/>
            </a:pPr>
            <a:r>
              <a:rPr lang="en-US" sz="1600" b="1" dirty="0"/>
              <a:t>  EARTHQUAKE</a:t>
            </a:r>
          </a:p>
          <a:p>
            <a:pPr>
              <a:buFontTx/>
              <a:buChar char="-"/>
            </a:pPr>
            <a:r>
              <a:rPr lang="en-US" sz="1600" b="1" dirty="0"/>
              <a:t>  PHYSICAL ATTACK</a:t>
            </a:r>
          </a:p>
          <a:p>
            <a:pPr>
              <a:buFontTx/>
              <a:buChar char="-"/>
            </a:pPr>
            <a:r>
              <a:rPr lang="en-US" sz="1600" b="1" dirty="0"/>
              <a:t>  FINANICAL </a:t>
            </a:r>
          </a:p>
          <a:p>
            <a:pPr>
              <a:buFontTx/>
              <a:buChar char="-"/>
            </a:pPr>
            <a:r>
              <a:rPr lang="en-US" sz="1600" b="1" dirty="0"/>
              <a:t>  IEMI/RF: </a:t>
            </a:r>
            <a:r>
              <a:rPr lang="en-US" sz="1200" dirty="0"/>
              <a:t>Intentional Electromagnetic Interference/Remote Frequency</a:t>
            </a:r>
          </a:p>
          <a:p>
            <a:pPr>
              <a:buFontTx/>
              <a:buChar char="-"/>
            </a:pPr>
            <a:r>
              <a:rPr lang="en-US" sz="1600" b="1" dirty="0"/>
              <a:t>  PANDEMIC</a:t>
            </a:r>
          </a:p>
          <a:p>
            <a:pPr>
              <a:buFontTx/>
              <a:buChar char="-"/>
            </a:pPr>
            <a:r>
              <a:rPr lang="en-US" sz="1600" b="1" dirty="0"/>
              <a:t>  EXTREME WEATHER: think Texas ERCOT! </a:t>
            </a:r>
          </a:p>
          <a:p>
            <a:pPr>
              <a:buFontTx/>
              <a:buChar char="-"/>
            </a:pPr>
            <a:r>
              <a:rPr lang="en-US" sz="1600" b="1" dirty="0"/>
              <a:t>  Operator error</a:t>
            </a:r>
          </a:p>
          <a:p>
            <a:pPr>
              <a:buFontTx/>
              <a:buChar char="-"/>
            </a:pPr>
            <a:r>
              <a:rPr lang="en-US" sz="1600" b="1" dirty="0"/>
              <a:t>  System malfunction</a:t>
            </a:r>
            <a:endParaRPr lang="en-US" sz="1100" b="1" dirty="0"/>
          </a:p>
        </p:txBody>
      </p:sp>
      <p:sp>
        <p:nvSpPr>
          <p:cNvPr id="9" name="TextBox 8"/>
          <p:cNvSpPr txBox="1"/>
          <p:nvPr/>
        </p:nvSpPr>
        <p:spPr>
          <a:xfrm>
            <a:off x="1515380" y="527480"/>
            <a:ext cx="1132041" cy="461665"/>
          </a:xfrm>
          <a:prstGeom prst="rect">
            <a:avLst/>
          </a:prstGeom>
          <a:noFill/>
        </p:spPr>
        <p:txBody>
          <a:bodyPr wrap="none" rtlCol="0">
            <a:spAutoFit/>
          </a:bodyPr>
          <a:lstStyle/>
          <a:p>
            <a:r>
              <a:rPr lang="en-US" sz="2400" b="1" dirty="0">
                <a:solidFill>
                  <a:schemeClr val="accent2">
                    <a:lumMod val="75000"/>
                  </a:schemeClr>
                </a:solidFill>
              </a:rPr>
              <a:t>CYBER</a:t>
            </a:r>
          </a:p>
        </p:txBody>
      </p:sp>
      <p:sp>
        <p:nvSpPr>
          <p:cNvPr id="10" name="TextBox 9"/>
          <p:cNvSpPr txBox="1"/>
          <p:nvPr/>
        </p:nvSpPr>
        <p:spPr>
          <a:xfrm>
            <a:off x="8340610" y="1517100"/>
            <a:ext cx="1277914" cy="461665"/>
          </a:xfrm>
          <a:prstGeom prst="rect">
            <a:avLst/>
          </a:prstGeom>
          <a:noFill/>
        </p:spPr>
        <p:txBody>
          <a:bodyPr wrap="none" rtlCol="0">
            <a:spAutoFit/>
          </a:bodyPr>
          <a:lstStyle/>
          <a:p>
            <a:r>
              <a:rPr lang="en-US" sz="2400" b="1" dirty="0"/>
              <a:t>SOLAR</a:t>
            </a:r>
          </a:p>
        </p:txBody>
      </p:sp>
      <p:sp>
        <p:nvSpPr>
          <p:cNvPr id="11" name="TextBox 10"/>
          <p:cNvSpPr txBox="1"/>
          <p:nvPr/>
        </p:nvSpPr>
        <p:spPr>
          <a:xfrm>
            <a:off x="602166" y="4899392"/>
            <a:ext cx="4604521" cy="1938992"/>
          </a:xfrm>
          <a:prstGeom prst="rect">
            <a:avLst/>
          </a:prstGeom>
          <a:noFill/>
        </p:spPr>
        <p:txBody>
          <a:bodyPr wrap="square" rtlCol="0">
            <a:spAutoFit/>
          </a:bodyPr>
          <a:lstStyle/>
          <a:p>
            <a:r>
              <a:rPr lang="en-US" sz="2000" b="1" u="sng" dirty="0"/>
              <a:t>High Altitude Nuclear Burst (HEMP)</a:t>
            </a:r>
          </a:p>
          <a:p>
            <a:endParaRPr lang="en-US" sz="2000" b="1" dirty="0"/>
          </a:p>
          <a:p>
            <a:r>
              <a:rPr lang="en-US" sz="2000" b="1" dirty="0"/>
              <a:t>- Iran                                 </a:t>
            </a:r>
          </a:p>
          <a:p>
            <a:r>
              <a:rPr lang="en-US" sz="2000" b="1" dirty="0"/>
              <a:t>- North Korea                   </a:t>
            </a:r>
          </a:p>
          <a:p>
            <a:r>
              <a:rPr lang="en-US" sz="2000" b="1" dirty="0"/>
              <a:t>- Russia</a:t>
            </a:r>
          </a:p>
          <a:p>
            <a:r>
              <a:rPr lang="en-US" sz="2000" b="1" dirty="0"/>
              <a:t>- China</a:t>
            </a:r>
          </a:p>
        </p:txBody>
      </p:sp>
      <p:sp>
        <p:nvSpPr>
          <p:cNvPr id="3" name="Rectangle 2">
            <a:extLst>
              <a:ext uri="{FF2B5EF4-FFF2-40B4-BE49-F238E27FC236}">
                <a16:creationId xmlns:a16="http://schemas.microsoft.com/office/drawing/2014/main" id="{FB35D313-750B-4D5C-9294-8FAF1BD11DA0}"/>
              </a:ext>
            </a:extLst>
          </p:cNvPr>
          <p:cNvSpPr/>
          <p:nvPr/>
        </p:nvSpPr>
        <p:spPr>
          <a:xfrm>
            <a:off x="6239934" y="183205"/>
            <a:ext cx="5504669" cy="523220"/>
          </a:xfrm>
          <a:prstGeom prst="rect">
            <a:avLst/>
          </a:prstGeom>
        </p:spPr>
        <p:txBody>
          <a:bodyPr wrap="square">
            <a:spAutoFit/>
          </a:bodyPr>
          <a:lstStyle/>
          <a:p>
            <a:pPr algn="ctr"/>
            <a:r>
              <a:rPr lang="en-US" sz="2800" b="1" dirty="0">
                <a:solidFill>
                  <a:schemeClr val="accent2">
                    <a:lumMod val="75000"/>
                  </a:schemeClr>
                </a:solidFill>
              </a:rPr>
              <a:t>Present Threats to your Family</a:t>
            </a:r>
            <a:endParaRPr lang="en-US" sz="2800" dirty="0">
              <a:solidFill>
                <a:schemeClr val="accent2">
                  <a:lumMod val="75000"/>
                </a:schemeClr>
              </a:solidFill>
            </a:endParaRPr>
          </a:p>
        </p:txBody>
      </p:sp>
    </p:spTree>
    <p:extLst>
      <p:ext uri="{BB962C8B-B14F-4D97-AF65-F5344CB8AC3E}">
        <p14:creationId xmlns:p14="http://schemas.microsoft.com/office/powerpoint/2010/main" val="238823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shua\Desktop\aboutemp2.jpg"/>
          <p:cNvPicPr>
            <a:picLocks noChangeAspect="1" noChangeArrowheads="1"/>
          </p:cNvPicPr>
          <p:nvPr/>
        </p:nvPicPr>
        <p:blipFill>
          <a:blip r:embed="rId3" cstate="print"/>
          <a:srcRect/>
          <a:stretch>
            <a:fillRect/>
          </a:stretch>
        </p:blipFill>
        <p:spPr bwMode="auto">
          <a:xfrm>
            <a:off x="0" y="0"/>
            <a:ext cx="12192000" cy="7048500"/>
          </a:xfrm>
          <a:prstGeom prst="rect">
            <a:avLst/>
          </a:prstGeom>
          <a:noFill/>
        </p:spPr>
      </p:pic>
      <p:sp>
        <p:nvSpPr>
          <p:cNvPr id="2" name="TextBox 1"/>
          <p:cNvSpPr txBox="1"/>
          <p:nvPr/>
        </p:nvSpPr>
        <p:spPr>
          <a:xfrm>
            <a:off x="5490527" y="1137134"/>
            <a:ext cx="178908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E1000"/>
                </a:solidFill>
                <a:effectLst/>
                <a:uLnTx/>
                <a:uFillTx/>
                <a:latin typeface="Calibri" panose="020F0502020204030204"/>
                <a:ea typeface="+mn-ea"/>
                <a:cs typeface="+mn-cs"/>
              </a:rPr>
              <a:t>NUCLEAR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en-US" sz="2400" b="1" i="1" u="none" strike="noStrike" kern="1200" cap="none" spc="0" normalizeH="0" baseline="0" noProof="0" dirty="0">
              <a:ln>
                <a:noFill/>
              </a:ln>
              <a:solidFill>
                <a:srgbClr val="0E1000"/>
              </a:solidFill>
              <a:effectLst/>
              <a:uLnTx/>
              <a:uFillTx/>
              <a:latin typeface="Calibri" panose="020F0502020204030204"/>
              <a:ea typeface="+mn-ea"/>
              <a:cs typeface="+mn-cs"/>
            </a:endParaRPr>
          </a:p>
        </p:txBody>
      </p:sp>
      <p:sp>
        <p:nvSpPr>
          <p:cNvPr id="3" name="TextBox 2"/>
          <p:cNvSpPr txBox="1"/>
          <p:nvPr/>
        </p:nvSpPr>
        <p:spPr>
          <a:xfrm>
            <a:off x="10008741" y="120161"/>
            <a:ext cx="21087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Iran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Russia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North Korea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             Pakistan</a:t>
            </a:r>
          </a:p>
        </p:txBody>
      </p:sp>
      <p:sp>
        <p:nvSpPr>
          <p:cNvPr id="4" name="Rectangle 3">
            <a:extLst>
              <a:ext uri="{FF2B5EF4-FFF2-40B4-BE49-F238E27FC236}">
                <a16:creationId xmlns:a16="http://schemas.microsoft.com/office/drawing/2014/main" id="{2DF30AD7-CE3C-4850-AEDF-65C0557BF37F}"/>
              </a:ext>
            </a:extLst>
          </p:cNvPr>
          <p:cNvSpPr/>
          <p:nvPr/>
        </p:nvSpPr>
        <p:spPr>
          <a:xfrm>
            <a:off x="334108" y="3762334"/>
            <a:ext cx="11676184" cy="774507"/>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D9F242"/>
                </a:solidFill>
                <a:effectLst/>
                <a:uLnTx/>
                <a:uFillTx/>
                <a:latin typeface="Calibri" panose="020F0502020204030204" pitchFamily="34" charset="0"/>
                <a:ea typeface="Calibri" panose="020F0502020204030204" pitchFamily="34" charset="0"/>
                <a:cs typeface="Times New Roman" panose="02020603050405020304" pitchFamily="18" charset="0"/>
              </a:rPr>
              <a:t>Former Rep (R-AZ) Trent Franks:  “We are only one act of madness away from a social cataclysm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D9F242"/>
                </a:solidFill>
                <a:effectLst/>
                <a:uLnTx/>
                <a:uFillTx/>
                <a:latin typeface="Calibri" panose="020F0502020204030204" pitchFamily="34" charset="0"/>
                <a:ea typeface="Calibri" panose="020F0502020204030204" pitchFamily="34" charset="0"/>
                <a:cs typeface="Times New Roman" panose="02020603050405020304" pitchFamily="18" charset="0"/>
              </a:rPr>
              <a:t> unlike anything our country has ever known.”</a:t>
            </a:r>
          </a:p>
        </p:txBody>
      </p:sp>
      <p:pic>
        <p:nvPicPr>
          <p:cNvPr id="6" name="Picture 5">
            <a:extLst>
              <a:ext uri="{FF2B5EF4-FFF2-40B4-BE49-F238E27FC236}">
                <a16:creationId xmlns:a16="http://schemas.microsoft.com/office/drawing/2014/main" id="{2995F8EA-CF8F-4E72-B233-DBDA64349E60}"/>
              </a:ext>
            </a:extLst>
          </p:cNvPr>
          <p:cNvPicPr>
            <a:picLocks noChangeAspect="1"/>
          </p:cNvPicPr>
          <p:nvPr/>
        </p:nvPicPr>
        <p:blipFill>
          <a:blip r:embed="rId4"/>
          <a:stretch>
            <a:fillRect/>
          </a:stretch>
        </p:blipFill>
        <p:spPr>
          <a:xfrm>
            <a:off x="0" y="0"/>
            <a:ext cx="1371719" cy="926672"/>
          </a:xfrm>
          <a:prstGeom prst="rect">
            <a:avLst/>
          </a:prstGeom>
        </p:spPr>
      </p:pic>
    </p:spTree>
    <p:extLst>
      <p:ext uri="{BB962C8B-B14F-4D97-AF65-F5344CB8AC3E}">
        <p14:creationId xmlns:p14="http://schemas.microsoft.com/office/powerpoint/2010/main" val="418669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3" name="Rectangle 2"/>
          <p:cNvSpPr/>
          <p:nvPr/>
        </p:nvSpPr>
        <p:spPr>
          <a:xfrm>
            <a:off x="323557" y="326495"/>
            <a:ext cx="11521440" cy="7848302"/>
          </a:xfrm>
          <a:prstGeom prst="rect">
            <a:avLst/>
          </a:prstGeom>
        </p:spPr>
        <p:txBody>
          <a:bodyPr wrap="square">
            <a:spAutoFit/>
          </a:bodyPr>
          <a:lstStyle/>
          <a:p>
            <a:pPr algn="ctr"/>
            <a:r>
              <a:rPr lang="en-US" sz="2800" b="1" dirty="0">
                <a:solidFill>
                  <a:srgbClr val="FFFF00"/>
                </a:solidFill>
              </a:rPr>
              <a:t>Before we begin, – a few parameters</a:t>
            </a:r>
          </a:p>
          <a:p>
            <a:endParaRPr lang="en-US" sz="2800" b="1" dirty="0">
              <a:solidFill>
                <a:schemeClr val="bg1"/>
              </a:solidFill>
            </a:endParaRPr>
          </a:p>
          <a:p>
            <a:pPr marL="514350" indent="-514350">
              <a:buAutoNum type="arabicPeriod"/>
            </a:pPr>
            <a:r>
              <a:rPr lang="en-US" sz="2800" b="1" dirty="0"/>
              <a:t>This presentation is strictly developed from the perspective of a </a:t>
            </a:r>
            <a:r>
              <a:rPr lang="en-US" sz="2800" b="1" u="sng" dirty="0"/>
              <a:t>long-term</a:t>
            </a:r>
            <a:r>
              <a:rPr lang="en-US" sz="2800" b="1" dirty="0"/>
              <a:t> grid down scenario.</a:t>
            </a:r>
          </a:p>
          <a:p>
            <a:endParaRPr lang="en-US" sz="2800" b="1" dirty="0"/>
          </a:p>
          <a:p>
            <a:pPr marL="514350" indent="-514350">
              <a:buAutoNum type="arabicPeriod" startAt="2"/>
            </a:pPr>
            <a:r>
              <a:rPr lang="en-US" sz="2800" b="1" dirty="0"/>
              <a:t>It is not intended to apply to grid down events that can be resolved in less than a week, or two.</a:t>
            </a:r>
          </a:p>
          <a:p>
            <a:pPr marL="514350" indent="-514350">
              <a:buAutoNum type="arabicPeriod" startAt="2"/>
            </a:pPr>
            <a:endParaRPr lang="en-US" sz="2800" b="1" dirty="0"/>
          </a:p>
          <a:p>
            <a:pPr marL="514350" indent="-514350">
              <a:buAutoNum type="arabicPeriod" startAt="2"/>
            </a:pPr>
            <a:r>
              <a:rPr lang="en-US" sz="2800" b="1" dirty="0"/>
              <a:t>It has been developed from the perspective that the event is sudden, and no last second planning was available.</a:t>
            </a:r>
          </a:p>
          <a:p>
            <a:pPr marL="514350" indent="-514350">
              <a:buAutoNum type="arabicPeriod" startAt="2"/>
            </a:pPr>
            <a:endParaRPr lang="en-US" sz="2800" b="1" dirty="0"/>
          </a:p>
          <a:p>
            <a:pPr marL="514350" indent="-514350">
              <a:buAutoNum type="arabicPeriod" startAt="2"/>
            </a:pPr>
            <a:r>
              <a:rPr lang="en-US" sz="2800" b="1" dirty="0"/>
              <a:t>It is developed within our current position of readiness, and not taking into account a hardened grid in the future.</a:t>
            </a:r>
          </a:p>
          <a:p>
            <a:pPr marL="514350" indent="-514350">
              <a:buAutoNum type="arabicPeriod"/>
            </a:pPr>
            <a:endParaRPr lang="en-US" sz="2800" b="1" dirty="0"/>
          </a:p>
          <a:p>
            <a:pPr marL="514350" indent="-514350">
              <a:buAutoNum type="arabicPeriod"/>
            </a:pPr>
            <a:endParaRPr lang="en-US" sz="2800" b="1" dirty="0">
              <a:solidFill>
                <a:schemeClr val="bg1"/>
              </a:solidFill>
            </a:endParaRPr>
          </a:p>
          <a:p>
            <a:pPr marL="514350" indent="-514350">
              <a:buAutoNum type="arabicPeriod"/>
            </a:pPr>
            <a:endParaRPr lang="en-US" sz="2800" b="1" dirty="0">
              <a:solidFill>
                <a:schemeClr val="bg1"/>
              </a:solidFill>
            </a:endParaRPr>
          </a:p>
          <a:p>
            <a:endParaRPr lang="en-US" sz="2800" b="1" dirty="0">
              <a:solidFill>
                <a:schemeClr val="bg1"/>
              </a:solidFill>
            </a:endParaRPr>
          </a:p>
          <a:p>
            <a:endParaRPr lang="en-GB" sz="2800" b="1" dirty="0">
              <a:solidFill>
                <a:schemeClr val="bg1"/>
              </a:solidFill>
            </a:endParaRPr>
          </a:p>
        </p:txBody>
      </p:sp>
      <p:sp>
        <p:nvSpPr>
          <p:cNvPr id="2" name="Rectangle 1"/>
          <p:cNvSpPr/>
          <p:nvPr/>
        </p:nvSpPr>
        <p:spPr>
          <a:xfrm>
            <a:off x="4800600" y="2027872"/>
            <a:ext cx="5867400" cy="369332"/>
          </a:xfrm>
          <a:prstGeom prst="rect">
            <a:avLst/>
          </a:prstGeom>
        </p:spPr>
        <p:txBody>
          <a:bodyPr wrap="square">
            <a:spAutoFit/>
          </a:bodyPr>
          <a:lstStyle/>
          <a:p>
            <a:endParaRPr lang="en-US" b="1" dirty="0">
              <a:solidFill>
                <a:srgbClr val="FFFF00"/>
              </a:solidFill>
            </a:endParaRPr>
          </a:p>
        </p:txBody>
      </p:sp>
      <p:sp>
        <p:nvSpPr>
          <p:cNvPr id="5" name="Rectangle 4">
            <a:extLst>
              <a:ext uri="{FF2B5EF4-FFF2-40B4-BE49-F238E27FC236}">
                <a16:creationId xmlns:a16="http://schemas.microsoft.com/office/drawing/2014/main" id="{14DD7593-E9B1-4403-820F-EA3EE4869C9C}"/>
              </a:ext>
            </a:extLst>
          </p:cNvPr>
          <p:cNvSpPr/>
          <p:nvPr/>
        </p:nvSpPr>
        <p:spPr>
          <a:xfrm>
            <a:off x="523875" y="1187763"/>
            <a:ext cx="11144250" cy="2677656"/>
          </a:xfrm>
          <a:prstGeom prst="rect">
            <a:avLst/>
          </a:prstGeom>
        </p:spPr>
        <p:txBody>
          <a:bodyPr wrap="square">
            <a:spAutoFit/>
          </a:bodyPr>
          <a:lstStyle/>
          <a:p>
            <a:pPr algn="just"/>
            <a:endParaRPr lang="en-US" sz="2800" i="1" dirty="0">
              <a:solidFill>
                <a:srgbClr val="FFFF00"/>
              </a:solidFill>
            </a:endParaRPr>
          </a:p>
          <a:p>
            <a:pPr algn="just"/>
            <a:endParaRPr lang="en-US" sz="2800" i="1" dirty="0">
              <a:solidFill>
                <a:srgbClr val="FFFF00"/>
              </a:solidFill>
            </a:endParaRPr>
          </a:p>
          <a:p>
            <a:pPr algn="just"/>
            <a:endParaRPr lang="en-US" sz="2800" b="1" i="1" dirty="0">
              <a:solidFill>
                <a:srgbClr val="FFFF00"/>
              </a:solidFill>
            </a:endParaRPr>
          </a:p>
          <a:p>
            <a:pPr algn="just"/>
            <a:endParaRPr lang="en-US" sz="2800" b="1" i="1" dirty="0">
              <a:solidFill>
                <a:srgbClr val="FFFF00"/>
              </a:solidFill>
            </a:endParaRPr>
          </a:p>
          <a:p>
            <a:pPr algn="just"/>
            <a:endParaRPr lang="en-US" sz="2800" b="1" i="1" dirty="0">
              <a:solidFill>
                <a:srgbClr val="FFFF00"/>
              </a:solidFill>
            </a:endParaRPr>
          </a:p>
          <a:p>
            <a:pPr algn="just"/>
            <a:endParaRPr lang="en-US" sz="2800" b="1" i="1" dirty="0">
              <a:solidFill>
                <a:srgbClr val="FFFF00"/>
              </a:solidFill>
            </a:endParaRPr>
          </a:p>
        </p:txBody>
      </p:sp>
      <p:sp>
        <p:nvSpPr>
          <p:cNvPr id="4" name="TextBox 3">
            <a:extLst>
              <a:ext uri="{FF2B5EF4-FFF2-40B4-BE49-F238E27FC236}">
                <a16:creationId xmlns:a16="http://schemas.microsoft.com/office/drawing/2014/main" id="{7848E3D6-5380-4E4A-9FB0-A5595D1A5173}"/>
              </a:ext>
            </a:extLst>
          </p:cNvPr>
          <p:cNvSpPr txBox="1"/>
          <p:nvPr/>
        </p:nvSpPr>
        <p:spPr>
          <a:xfrm>
            <a:off x="523875" y="6495803"/>
            <a:ext cx="3400290" cy="338554"/>
          </a:xfrm>
          <a:prstGeom prst="rect">
            <a:avLst/>
          </a:prstGeom>
          <a:noFill/>
        </p:spPr>
        <p:txBody>
          <a:bodyPr wrap="none" rtlCol="0">
            <a:spAutoFit/>
          </a:bodyPr>
          <a:lstStyle/>
          <a:p>
            <a:r>
              <a:rPr lang="en-US" sz="1600" dirty="0"/>
              <a:t>Courtesy of Jonathan Hollerman</a:t>
            </a:r>
          </a:p>
        </p:txBody>
      </p:sp>
    </p:spTree>
    <p:extLst>
      <p:ext uri="{BB962C8B-B14F-4D97-AF65-F5344CB8AC3E}">
        <p14:creationId xmlns:p14="http://schemas.microsoft.com/office/powerpoint/2010/main" val="42663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idx="1"/>
          </p:nvPr>
        </p:nvSpPr>
        <p:spPr>
          <a:xfrm>
            <a:off x="435429" y="1469558"/>
            <a:ext cx="10972800" cy="5247077"/>
          </a:xfrm>
        </p:spPr>
        <p:txBody>
          <a:bodyPr>
            <a:spAutoFit/>
          </a:bodyPr>
          <a:lstStyle/>
          <a:p>
            <a:pPr marL="137160" indent="0" algn="just">
              <a:lnSpc>
                <a:spcPct val="90000"/>
              </a:lnSpc>
              <a:spcBef>
                <a:spcPts val="5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u="sng" dirty="0">
                <a:solidFill>
                  <a:srgbClr val="FFFF00"/>
                </a:solidFill>
              </a:rPr>
              <a:t>E1</a:t>
            </a:r>
            <a:r>
              <a:rPr lang="en-GB" sz="2000" dirty="0">
                <a:solidFill>
                  <a:srgbClr val="FFFF00"/>
                </a:solidFill>
              </a:rPr>
              <a:t> </a:t>
            </a:r>
            <a:r>
              <a:rPr lang="en-GB" sz="2000" dirty="0">
                <a:solidFill>
                  <a:schemeClr val="tx1"/>
                </a:solidFill>
              </a:rPr>
              <a:t>–</a:t>
            </a:r>
            <a:r>
              <a:rPr lang="en-GB" sz="2000" dirty="0"/>
              <a:t> </a:t>
            </a:r>
            <a:r>
              <a:rPr lang="en-GB" sz="2000" b="1" dirty="0">
                <a:solidFill>
                  <a:schemeClr val="tx1"/>
                </a:solidFill>
              </a:rPr>
              <a:t>fast component of nuclear EMP, too fast for ordinary lightning protectors and destroys: t</a:t>
            </a:r>
            <a:r>
              <a:rPr lang="en-US" sz="2000" b="1" dirty="0">
                <a:solidFill>
                  <a:schemeClr val="tx1"/>
                </a:solidFill>
              </a:rPr>
              <a:t>transformers, generators, Industrial Control Systems, sensors, routers, radios, </a:t>
            </a:r>
            <a:r>
              <a:rPr lang="en-GB" sz="2000" b="1" dirty="0">
                <a:solidFill>
                  <a:schemeClr val="tx1"/>
                </a:solidFill>
              </a:rPr>
              <a:t>computers, communications equipment SCADA, antennas, circuit breakers</a:t>
            </a:r>
            <a:r>
              <a:rPr lang="en-GB" b="1" dirty="0">
                <a:solidFill>
                  <a:schemeClr val="tx1"/>
                </a:solidFill>
              </a:rPr>
              <a:t>. </a:t>
            </a:r>
            <a:r>
              <a:rPr lang="en-US" sz="2000" b="1" dirty="0">
                <a:solidFill>
                  <a:schemeClr val="tx1"/>
                </a:solidFill>
              </a:rPr>
              <a:t> Strength of the E1 pulse is dependent upon the intensity of the gamma rays and altitude of the nuclear detonation</a:t>
            </a:r>
            <a:r>
              <a:rPr lang="en-US" sz="2000" dirty="0">
                <a:solidFill>
                  <a:schemeClr val="tx1"/>
                </a:solidFill>
              </a:rPr>
              <a:t>.</a:t>
            </a:r>
            <a:endParaRPr lang="en-GB" sz="2000" dirty="0">
              <a:solidFill>
                <a:schemeClr val="tx1"/>
              </a:solidFill>
            </a:endParaRPr>
          </a:p>
          <a:p>
            <a:pPr algn="just">
              <a:lnSpc>
                <a:spcPct val="90000"/>
              </a:lnSpc>
              <a:spcBef>
                <a:spcPts val="2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800" b="1" dirty="0">
              <a:solidFill>
                <a:srgbClr val="FFFF00"/>
              </a:solidFill>
            </a:endParaRPr>
          </a:p>
          <a:p>
            <a:pPr marL="137160" indent="0" algn="just">
              <a:lnSpc>
                <a:spcPct val="90000"/>
              </a:lnSpc>
              <a:spcBef>
                <a:spcPts val="5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u="sng" dirty="0">
                <a:solidFill>
                  <a:srgbClr val="FFFF00"/>
                </a:solidFill>
              </a:rPr>
              <a:t>E2</a:t>
            </a:r>
            <a:r>
              <a:rPr lang="en-GB" b="1" dirty="0">
                <a:solidFill>
                  <a:srgbClr val="FFFF00"/>
                </a:solidFill>
              </a:rPr>
              <a:t> </a:t>
            </a:r>
            <a:r>
              <a:rPr lang="en-GB" sz="2000" b="1" dirty="0">
                <a:solidFill>
                  <a:schemeClr val="tx1"/>
                </a:solidFill>
              </a:rPr>
              <a:t>– many similarities to pulses produced by lightning. Least dangerous type of EMP because of the widespread use of lightning protection.</a:t>
            </a:r>
          </a:p>
          <a:p>
            <a:pPr algn="just">
              <a:lnSpc>
                <a:spcPct val="90000"/>
              </a:lnSpc>
              <a:spcBef>
                <a:spcPts val="225"/>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900" b="1" dirty="0">
              <a:solidFill>
                <a:srgbClr val="FFFF00"/>
              </a:solidFill>
            </a:endParaRPr>
          </a:p>
          <a:p>
            <a:pPr marL="137160" indent="0" algn="just">
              <a:lnSpc>
                <a:spcPct val="90000"/>
              </a:lnSpc>
              <a:spcBef>
                <a:spcPts val="5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u="sng" dirty="0">
                <a:solidFill>
                  <a:srgbClr val="FFFF00"/>
                </a:solidFill>
              </a:rPr>
              <a:t>E3</a:t>
            </a:r>
            <a:r>
              <a:rPr lang="en-GB" sz="2000" b="1" dirty="0">
                <a:solidFill>
                  <a:srgbClr val="FFFF00"/>
                </a:solidFill>
              </a:rPr>
              <a:t> </a:t>
            </a:r>
            <a:r>
              <a:rPr lang="en-GB" sz="2000" b="1" dirty="0">
                <a:solidFill>
                  <a:schemeClr val="tx1"/>
                </a:solidFill>
              </a:rPr>
              <a:t>– much slower longer duration pulse caused by the Earth’s magnetic field being pushed (distorted) out of the way in the Earth’s atmosphere by the Nuclear explosion or Solar Storm, followed by the field rapidly being restored to its natural place.  Duration lasts tens of seconds to several minutes, producing Geomagnetically Induced Currents (GIC) in long electrical conductors like power lines, pipelines (even underground), railroad tracks, undersea cables, and will severely damage or destroy power line transformers with hundreds to thousands of amperes causing overheating and fires.</a:t>
            </a:r>
            <a:r>
              <a:rPr lang="en-US" sz="2000" b="1" dirty="0">
                <a:solidFill>
                  <a:schemeClr val="tx1"/>
                </a:solidFill>
              </a:rPr>
              <a:t> This energy is multiplied by power lines, typically miles long, building up currents that can melt transformers.  </a:t>
            </a:r>
            <a:endParaRPr lang="en-GB" sz="2000" b="1" dirty="0">
              <a:solidFill>
                <a:schemeClr val="tx1"/>
              </a:solidFill>
            </a:endParaRPr>
          </a:p>
        </p:txBody>
      </p:sp>
      <p:sp>
        <p:nvSpPr>
          <p:cNvPr id="2" name="Rectangle 1">
            <a:extLst>
              <a:ext uri="{FF2B5EF4-FFF2-40B4-BE49-F238E27FC236}">
                <a16:creationId xmlns:a16="http://schemas.microsoft.com/office/drawing/2014/main" id="{53392D62-E217-4513-8CA8-687DF4C835CF}"/>
              </a:ext>
            </a:extLst>
          </p:cNvPr>
          <p:cNvSpPr/>
          <p:nvPr/>
        </p:nvSpPr>
        <p:spPr>
          <a:xfrm>
            <a:off x="4023958" y="427554"/>
            <a:ext cx="4144084" cy="523220"/>
          </a:xfrm>
          <a:prstGeom prst="rect">
            <a:avLst/>
          </a:prstGeom>
        </p:spPr>
        <p:txBody>
          <a:bodyPr wrap="none">
            <a:spAutoFit/>
          </a:bodyPr>
          <a:lstStyle/>
          <a:p>
            <a:pPr algn="ctr"/>
            <a:r>
              <a:rPr lang="en-GB" sz="2800" b="1" dirty="0">
                <a:solidFill>
                  <a:srgbClr val="FFFF00"/>
                </a:solidFill>
              </a:rPr>
              <a:t>Types of Nuclear Pulses</a:t>
            </a:r>
            <a:endParaRPr lang="en-US" sz="2800" b="1" dirty="0">
              <a:solidFill>
                <a:srgbClr val="FFFF00"/>
              </a:solidFill>
            </a:endParaRPr>
          </a:p>
        </p:txBody>
      </p:sp>
      <p:pic>
        <p:nvPicPr>
          <p:cNvPr id="3" name="Picture 2">
            <a:extLst>
              <a:ext uri="{FF2B5EF4-FFF2-40B4-BE49-F238E27FC236}">
                <a16:creationId xmlns:a16="http://schemas.microsoft.com/office/drawing/2014/main" id="{28B3F361-6E4E-4919-BE08-0951474A5F09}"/>
              </a:ext>
            </a:extLst>
          </p:cNvPr>
          <p:cNvPicPr>
            <a:picLocks noChangeAspect="1"/>
          </p:cNvPicPr>
          <p:nvPr/>
        </p:nvPicPr>
        <p:blipFill>
          <a:blip r:embed="rId3"/>
          <a:stretch>
            <a:fillRect/>
          </a:stretch>
        </p:blipFill>
        <p:spPr>
          <a:xfrm>
            <a:off x="1" y="0"/>
            <a:ext cx="1660516" cy="11198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336463" cy="6858000"/>
          </a:xfrm>
        </p:spPr>
      </p:pic>
    </p:spTree>
    <p:extLst>
      <p:ext uri="{BB962C8B-B14F-4D97-AF65-F5344CB8AC3E}">
        <p14:creationId xmlns:p14="http://schemas.microsoft.com/office/powerpoint/2010/main" val="408712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419FC21-CAFF-4A16-8ED7-112C36A42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990600"/>
            <a:ext cx="1219200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934AD7E-D2F3-4F67-B6FD-C535680FB43D}"/>
              </a:ext>
            </a:extLst>
          </p:cNvPr>
          <p:cNvSpPr/>
          <p:nvPr/>
        </p:nvSpPr>
        <p:spPr>
          <a:xfrm>
            <a:off x="631065" y="70361"/>
            <a:ext cx="9787943" cy="523220"/>
          </a:xfrm>
          <a:prstGeom prst="rect">
            <a:avLst/>
          </a:prstGeom>
        </p:spPr>
        <p:txBody>
          <a:bodyPr wrap="square">
            <a:spAutoFit/>
          </a:bodyPr>
          <a:lstStyle/>
          <a:p>
            <a:pPr algn="ctr"/>
            <a:r>
              <a:rPr lang="en-US" sz="2800" b="1" dirty="0">
                <a:solidFill>
                  <a:schemeClr val="accent2">
                    <a:lumMod val="75000"/>
                  </a:schemeClr>
                </a:solidFill>
              </a:rPr>
              <a:t>       Electromagnetic Waveforms</a:t>
            </a:r>
          </a:p>
        </p:txBody>
      </p:sp>
      <p:sp>
        <p:nvSpPr>
          <p:cNvPr id="5" name="TextBox 4">
            <a:extLst>
              <a:ext uri="{FF2B5EF4-FFF2-40B4-BE49-F238E27FC236}">
                <a16:creationId xmlns:a16="http://schemas.microsoft.com/office/drawing/2014/main" id="{9204CA48-9795-4E06-B3EB-B93CF64D0559}"/>
              </a:ext>
            </a:extLst>
          </p:cNvPr>
          <p:cNvSpPr txBox="1"/>
          <p:nvPr/>
        </p:nvSpPr>
        <p:spPr>
          <a:xfrm>
            <a:off x="48358" y="6466723"/>
            <a:ext cx="621616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accent2">
                    <a:lumMod val="75000"/>
                  </a:schemeClr>
                </a:solidFill>
                <a:effectLst/>
                <a:uLnTx/>
                <a:uFillTx/>
                <a:latin typeface="Century Gothic" panose="020B0502020202020204"/>
                <a:ea typeface="+mn-ea"/>
                <a:cs typeface="+mn-cs"/>
              </a:rPr>
              <a:t>Courtesy of Advanced Fusion Systems, LLC</a:t>
            </a:r>
          </a:p>
        </p:txBody>
      </p:sp>
    </p:spTree>
    <p:extLst>
      <p:ext uri="{BB962C8B-B14F-4D97-AF65-F5344CB8AC3E}">
        <p14:creationId xmlns:p14="http://schemas.microsoft.com/office/powerpoint/2010/main" val="233157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EE74AC-0EAF-4318-92A9-C20593FE12E6}"/>
              </a:ext>
            </a:extLst>
          </p:cNvPr>
          <p:cNvSpPr txBox="1"/>
          <p:nvPr/>
        </p:nvSpPr>
        <p:spPr>
          <a:xfrm>
            <a:off x="484909" y="209227"/>
            <a:ext cx="11222182" cy="2437911"/>
          </a:xfrm>
          <a:prstGeom prst="rect">
            <a:avLst/>
          </a:prstGeom>
          <a:noFill/>
        </p:spPr>
        <p:txBody>
          <a:bodyPr wrap="square">
            <a:spAutoFit/>
          </a:bodyPr>
          <a:lstStyle/>
          <a:p>
            <a:pPr marL="0" marR="0" lvl="0" indent="0" algn="l" defTabSz="457200" rtl="0" eaLnBrk="1" fontAlgn="auto" latinLnBrk="0" hangingPunct="1">
              <a:lnSpc>
                <a:spcPts val="2400"/>
              </a:lnSpc>
              <a:spcBef>
                <a:spcPts val="0"/>
              </a:spcBef>
              <a:spcAft>
                <a:spcPts val="900"/>
              </a:spcAft>
              <a:buClrTx/>
              <a:buSzTx/>
              <a:buFontTx/>
              <a:buNone/>
              <a:tabLst/>
              <a:defRPr/>
            </a:pPr>
            <a:r>
              <a:rPr kumimoji="0" lang="en-US" sz="1500" b="0" i="0" u="none" strike="noStrike" kern="1200" cap="none" spc="0" normalizeH="0" baseline="0" noProof="0" dirty="0">
                <a:ln>
                  <a:noFill/>
                </a:ln>
                <a:solidFill>
                  <a:srgbClr val="2A2A2A"/>
                </a:solidFill>
                <a:effectLst/>
                <a:uLnTx/>
                <a:uFillTx/>
                <a:latin typeface="Georgia" panose="02040502050405020303" pitchFamily="18" charset="0"/>
                <a:ea typeface="Times New Roman" panose="02020603050405020304" pitchFamily="18" charset="0"/>
                <a:cs typeface="Arial" panose="020B0604020202020204" pitchFamily="34" charset="0"/>
              </a:rPr>
              <a:t>“The truth is, since 1963, after discovery of the EMP phenomenon during the 1962 STARFISH PRIME high-altitude nuclear test, every Democrat and Republican President and Congress have spent billions protecting U.S. strategic forces and command-control-communications from nuclear EMP attack. President Obama, on one project alone, spent nearly $1 billion to further harden NORAD’s Cheyenne Mountain command center against EMP.  </a:t>
            </a:r>
            <a:r>
              <a:rPr kumimoji="0" lang="en-US" sz="1500" b="0" i="0" u="none" strike="noStrike" kern="1200" cap="none" spc="0" normalizeH="0" baseline="0" noProof="0" dirty="0">
                <a:ln>
                  <a:noFill/>
                </a:ln>
                <a:solidFill>
                  <a:schemeClr val="bg1"/>
                </a:solidFill>
                <a:effectLst/>
                <a:uLnTx/>
                <a:uFillTx/>
                <a:latin typeface="Georgia" panose="02040502050405020303" pitchFamily="18" charset="0"/>
                <a:ea typeface="Times New Roman" panose="02020603050405020304" pitchFamily="18" charset="0"/>
                <a:cs typeface="Arial" panose="020B0604020202020204" pitchFamily="34" charset="0"/>
              </a:rPr>
              <a:t>But U.S. electric grids and other life-sustaining critical infrastructures, that sustain 330 million Americans, have never been protected from EMP.”  - Dr. Peter Vincent Pry</a:t>
            </a:r>
          </a:p>
          <a:p>
            <a:pPr marL="0" marR="0" lvl="0" indent="0" algn="l" defTabSz="457200" rtl="0" eaLnBrk="1" fontAlgn="auto" latinLnBrk="0" hangingPunct="1">
              <a:lnSpc>
                <a:spcPts val="2400"/>
              </a:lnSpc>
              <a:spcBef>
                <a:spcPts val="0"/>
              </a:spcBef>
              <a:spcAft>
                <a:spcPts val="90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Georgia" panose="02040502050405020303" pitchFamily="18" charset="0"/>
                <a:ea typeface="Calibri" panose="020F0502020204030204" pitchFamily="34" charset="0"/>
                <a:cs typeface="Arial" panose="020B0604020202020204" pitchFamily="34" charset="0"/>
              </a:rPr>
              <a:t>                </a:t>
            </a:r>
          </a:p>
          <a:p>
            <a:pPr marL="0" marR="0" lvl="0" indent="0" algn="l" defTabSz="457200" rtl="0" eaLnBrk="1" fontAlgn="auto" latinLnBrk="0" hangingPunct="1">
              <a:lnSpc>
                <a:spcPts val="2400"/>
              </a:lnSpc>
              <a:spcBef>
                <a:spcPts val="0"/>
              </a:spcBef>
              <a:spcAft>
                <a:spcPts val="900"/>
              </a:spcAft>
              <a:buClrTx/>
              <a:buSzTx/>
              <a:buFontTx/>
              <a:buNone/>
              <a:tabLst/>
              <a:defRPr/>
            </a:pPr>
            <a:endParaRPr kumimoji="0" lang="en-US" sz="11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5B56F19-4761-4293-A903-0D6C168BB324}"/>
              </a:ext>
            </a:extLst>
          </p:cNvPr>
          <p:cNvSpPr txBox="1"/>
          <p:nvPr/>
        </p:nvSpPr>
        <p:spPr>
          <a:xfrm>
            <a:off x="261257" y="6382980"/>
            <a:ext cx="8039595" cy="372603"/>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Georgia" panose="02040502050405020303" pitchFamily="18" charset="0"/>
                <a:ea typeface="Times New Roman" panose="02020603050405020304" pitchFamily="18" charset="0"/>
                <a:cs typeface="Arial" panose="020B0604020202020204" pitchFamily="34" charset="0"/>
              </a:rPr>
              <a:t>Dr. Peter Vincent Pry, Newsmax 6 April 2021 article </a:t>
            </a:r>
            <a:r>
              <a:rPr kumimoji="0" lang="en-US" sz="1500" b="0" i="1" u="none" strike="noStrike" kern="1200" cap="none" spc="0" normalizeH="0" baseline="0" noProof="0" dirty="0">
                <a:ln>
                  <a:noFill/>
                </a:ln>
                <a:solidFill>
                  <a:prstClr val="white"/>
                </a:solidFill>
                <a:effectLst/>
                <a:uLnTx/>
                <a:uFillTx/>
                <a:latin typeface="Georgia" panose="02040502050405020303" pitchFamily="18" charset="0"/>
                <a:ea typeface="Times New Roman" panose="02020603050405020304" pitchFamily="18" charset="0"/>
                <a:cs typeface="Arial" panose="020B0604020202020204" pitchFamily="34" charset="0"/>
              </a:rPr>
              <a:t>EMP Ignorance at The National Level </a:t>
            </a:r>
            <a:endParaRPr kumimoji="0" lang="en-US" sz="11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1277C9C1-750A-403D-B77E-65BB10597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09" y="2446317"/>
            <a:ext cx="4573979" cy="38267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3B71355B-6B28-4DD0-93A8-7BDB18F3E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397" y="2446317"/>
            <a:ext cx="6315694" cy="39259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01732F-FEED-4C05-AC7D-609182937494}"/>
              </a:ext>
            </a:extLst>
          </p:cNvPr>
          <p:cNvSpPr txBox="1"/>
          <p:nvPr/>
        </p:nvSpPr>
        <p:spPr>
          <a:xfrm>
            <a:off x="886120" y="2006934"/>
            <a:ext cx="10490441" cy="369332"/>
          </a:xfrm>
          <a:prstGeom prst="rect">
            <a:avLst/>
          </a:prstGeom>
          <a:noFill/>
        </p:spPr>
        <p:txBody>
          <a:bodyPr wrap="square" rtlCol="0">
            <a:spAutoFit/>
          </a:bodyPr>
          <a:lstStyle/>
          <a:p>
            <a:r>
              <a:rPr lang="en-US" b="1" dirty="0">
                <a:solidFill>
                  <a:srgbClr val="FFFF00"/>
                </a:solidFill>
              </a:rPr>
              <a:t>STARFISH PRIME </a:t>
            </a:r>
            <a:r>
              <a:rPr lang="en-US" sz="1400" b="1" dirty="0">
                <a:solidFill>
                  <a:srgbClr val="FFFF00"/>
                </a:solidFill>
              </a:rPr>
              <a:t>seen from Hawaii                                                            Russian Detonation in 1962                                         </a:t>
            </a:r>
          </a:p>
        </p:txBody>
      </p:sp>
    </p:spTree>
    <p:extLst>
      <p:ext uri="{BB962C8B-B14F-4D97-AF65-F5344CB8AC3E}">
        <p14:creationId xmlns:p14="http://schemas.microsoft.com/office/powerpoint/2010/main" val="3130655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819401" y="1948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04722538"/>
              </p:ext>
            </p:extLst>
          </p:nvPr>
        </p:nvGraphicFramePr>
        <p:xfrm>
          <a:off x="1828800" y="145471"/>
          <a:ext cx="8458200" cy="6241473"/>
        </p:xfrm>
        <a:graphic>
          <a:graphicData uri="http://schemas.openxmlformats.org/presentationml/2006/ole">
            <mc:AlternateContent xmlns:mc="http://schemas.openxmlformats.org/markup-compatibility/2006">
              <mc:Choice xmlns:v="urn:schemas-microsoft-com:vml" Requires="v">
                <p:oleObj name="Slide" r:id="rId3" imgW="3665167" imgH="2749363" progId="PowerPoint.Slide.12">
                  <p:embed/>
                </p:oleObj>
              </mc:Choice>
              <mc:Fallback>
                <p:oleObj name="Slide" r:id="rId3" imgW="3665167" imgH="2749363" progId="PowerPoint.Slide.12">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45471"/>
                        <a:ext cx="8458200" cy="6241473"/>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1DA74F6E-362F-4631-BE98-E5D80986DBBE}"/>
              </a:ext>
            </a:extLst>
          </p:cNvPr>
          <p:cNvSpPr txBox="1"/>
          <p:nvPr/>
        </p:nvSpPr>
        <p:spPr>
          <a:xfrm>
            <a:off x="436418" y="6380016"/>
            <a:ext cx="3771289" cy="369332"/>
          </a:xfrm>
          <a:prstGeom prst="rect">
            <a:avLst/>
          </a:prstGeom>
          <a:noFill/>
        </p:spPr>
        <p:txBody>
          <a:bodyPr wrap="none" rtlCol="0">
            <a:spAutoFit/>
          </a:bodyPr>
          <a:lstStyle/>
          <a:p>
            <a:r>
              <a:rPr lang="en-US" sz="1800" dirty="0">
                <a:latin typeface="Arial" panose="020B0604020202020204" pitchFamily="34" charset="0"/>
              </a:rPr>
              <a:t> Courtesy of Dr. Peter Vincent Pry</a:t>
            </a:r>
            <a:endParaRPr lang="en-US" dirty="0"/>
          </a:p>
        </p:txBody>
      </p:sp>
    </p:spTree>
    <p:extLst>
      <p:ext uri="{BB962C8B-B14F-4D97-AF65-F5344CB8AC3E}">
        <p14:creationId xmlns:p14="http://schemas.microsoft.com/office/powerpoint/2010/main" val="3083770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F4C999-79FD-404A-BCD2-D7302ADE234B}"/>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58497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2406" y="1725284"/>
            <a:ext cx="8027020" cy="4468483"/>
          </a:xfrm>
        </p:spPr>
        <p:txBody>
          <a:bodyPr>
            <a:normAutofit/>
          </a:bodyPr>
          <a:lstStyle/>
          <a:p>
            <a:pPr>
              <a:spcBef>
                <a:spcPct val="20000"/>
              </a:spcBef>
            </a:pPr>
            <a:r>
              <a:rPr lang="en-US" sz="1600" i="1" u="sng" dirty="0">
                <a:solidFill>
                  <a:prstClr val="black"/>
                </a:solidFill>
                <a:ea typeface="Times New Roman"/>
                <a:cs typeface="Arial" pitchFamily="34" charset="0"/>
              </a:rPr>
              <a:t> </a:t>
            </a:r>
            <a:endParaRPr lang="en-US" sz="1600" dirty="0">
              <a:solidFill>
                <a:prstClr val="black"/>
              </a:solidFill>
              <a:ea typeface="Times New Roman"/>
              <a:cs typeface="Arial" pitchFamily="34" charset="0"/>
            </a:endParaRPr>
          </a:p>
        </p:txBody>
      </p:sp>
      <p:pic>
        <p:nvPicPr>
          <p:cNvPr id="4" name="Picture 2" descr="Artist's rendering shows a CHAMP flying over a targ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011" y="1895474"/>
            <a:ext cx="3376014" cy="250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MACaruso\AppData\Local\Microsoft\Windows\Temporary Internet Files\Content.Outlook\Q55Z4B43\20150224_145237 (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36" r="5878"/>
          <a:stretch/>
        </p:blipFill>
        <p:spPr bwMode="auto">
          <a:xfrm>
            <a:off x="8181975" y="1895475"/>
            <a:ext cx="3376014" cy="25073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181975" y="4797419"/>
            <a:ext cx="3376014" cy="738664"/>
          </a:xfrm>
          <a:prstGeom prst="rect">
            <a:avLst/>
          </a:prstGeom>
        </p:spPr>
        <p:txBody>
          <a:bodyPr wrap="square">
            <a:spAutoFit/>
          </a:bodyPr>
          <a:lstStyle/>
          <a:p>
            <a:pPr algn="ctr"/>
            <a:r>
              <a:rPr lang="en-US" sz="1400" b="1" dirty="0">
                <a:cs typeface="Arial" pitchFamily="34" charset="0"/>
              </a:rPr>
              <a:t>Intentional Electromagnetic Interference (IEMI) “Vehicle Mounted” Weapon </a:t>
            </a:r>
          </a:p>
        </p:txBody>
      </p:sp>
      <p:sp>
        <p:nvSpPr>
          <p:cNvPr id="7" name="Rectangle 6"/>
          <p:cNvSpPr/>
          <p:nvPr/>
        </p:nvSpPr>
        <p:spPr>
          <a:xfrm>
            <a:off x="333625" y="4797419"/>
            <a:ext cx="3967846" cy="523220"/>
          </a:xfrm>
          <a:prstGeom prst="rect">
            <a:avLst/>
          </a:prstGeom>
        </p:spPr>
        <p:txBody>
          <a:bodyPr wrap="square">
            <a:spAutoFit/>
          </a:bodyPr>
          <a:lstStyle/>
          <a:p>
            <a:pPr algn="ctr"/>
            <a:r>
              <a:rPr lang="en-US" sz="1400" b="1" dirty="0">
                <a:cs typeface="Arial" pitchFamily="34" charset="0"/>
              </a:rPr>
              <a:t>Counter-electronics High-powered Advanced Missile Project (CHAMP) by Boeing </a:t>
            </a: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7993" y="1895474"/>
            <a:ext cx="3376014" cy="250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sp>
        <p:nvSpPr>
          <p:cNvPr id="10" name="Rectangle 9"/>
          <p:cNvSpPr/>
          <p:nvPr/>
        </p:nvSpPr>
        <p:spPr>
          <a:xfrm>
            <a:off x="4407993" y="4601615"/>
            <a:ext cx="3376014" cy="1384995"/>
          </a:xfrm>
          <a:prstGeom prst="rect">
            <a:avLst/>
          </a:prstGeom>
        </p:spPr>
        <p:txBody>
          <a:bodyPr wrap="square">
            <a:spAutoFit/>
          </a:bodyPr>
          <a:lstStyle/>
          <a:p>
            <a:pPr algn="ctr"/>
            <a:r>
              <a:rPr lang="en-US" sz="1400" b="1" dirty="0">
                <a:cs typeface="Arial" pitchFamily="34" charset="0"/>
              </a:rPr>
              <a:t>Intentional Electromagnetic Interference “Suitcase” Weapon,</a:t>
            </a:r>
          </a:p>
          <a:p>
            <a:pPr algn="ctr"/>
            <a:r>
              <a:rPr lang="en-US" sz="1400" b="1" dirty="0">
                <a:cs typeface="Arial" pitchFamily="34" charset="0"/>
              </a:rPr>
              <a:t>manufactured by Applied Physical Electronics, LLC</a:t>
            </a:r>
          </a:p>
          <a:p>
            <a:pPr algn="ctr"/>
            <a:r>
              <a:rPr lang="en-US" sz="1400" b="1" dirty="0">
                <a:cs typeface="Arial" pitchFamily="34" charset="0"/>
              </a:rPr>
              <a:t>(100,000 V per meter)</a:t>
            </a:r>
          </a:p>
          <a:p>
            <a:pPr algn="ctr"/>
            <a:endParaRPr lang="en-US" sz="1400" b="1" dirty="0">
              <a:cs typeface="Arial" pitchFamily="34" charset="0"/>
            </a:endParaRPr>
          </a:p>
        </p:txBody>
      </p:sp>
      <p:sp>
        <p:nvSpPr>
          <p:cNvPr id="9" name="Rectangle 8">
            <a:extLst>
              <a:ext uri="{FF2B5EF4-FFF2-40B4-BE49-F238E27FC236}">
                <a16:creationId xmlns:a16="http://schemas.microsoft.com/office/drawing/2014/main" id="{99CF18BD-5B2E-4721-A295-6BBFCD7A5193}"/>
              </a:ext>
            </a:extLst>
          </p:cNvPr>
          <p:cNvSpPr/>
          <p:nvPr/>
        </p:nvSpPr>
        <p:spPr>
          <a:xfrm>
            <a:off x="2747971" y="402623"/>
            <a:ext cx="6696064" cy="954107"/>
          </a:xfrm>
          <a:prstGeom prst="rect">
            <a:avLst/>
          </a:prstGeom>
        </p:spPr>
        <p:txBody>
          <a:bodyPr wrap="none">
            <a:spAutoFit/>
          </a:bodyPr>
          <a:lstStyle/>
          <a:p>
            <a:pPr algn="ctr"/>
            <a:r>
              <a:rPr lang="en-US" sz="2800" b="1" dirty="0">
                <a:solidFill>
                  <a:srgbClr val="FFFF00"/>
                </a:solidFill>
              </a:rPr>
              <a:t>Additional Electromagnetic Spectrum</a:t>
            </a:r>
          </a:p>
          <a:p>
            <a:pPr algn="ctr"/>
            <a:r>
              <a:rPr lang="en-US" sz="2800" b="1" dirty="0">
                <a:solidFill>
                  <a:srgbClr val="FFFF00"/>
                </a:solidFill>
              </a:rPr>
              <a:t>Non-Nuclear EMP (NNEMP) Platforms</a:t>
            </a:r>
            <a:endParaRPr lang="en-US" sz="2800" dirty="0">
              <a:solidFill>
                <a:srgbClr val="FFFF00"/>
              </a:solidFill>
            </a:endParaRPr>
          </a:p>
        </p:txBody>
      </p:sp>
      <p:pic>
        <p:nvPicPr>
          <p:cNvPr id="2" name="Picture 1">
            <a:extLst>
              <a:ext uri="{FF2B5EF4-FFF2-40B4-BE49-F238E27FC236}">
                <a16:creationId xmlns:a16="http://schemas.microsoft.com/office/drawing/2014/main" id="{DFFE92DB-DA31-4DCC-B72C-1657A729EF2C}"/>
              </a:ext>
            </a:extLst>
          </p:cNvPr>
          <p:cNvPicPr>
            <a:picLocks noChangeAspect="1"/>
          </p:cNvPicPr>
          <p:nvPr/>
        </p:nvPicPr>
        <p:blipFill>
          <a:blip r:embed="rId6"/>
          <a:stretch>
            <a:fillRect/>
          </a:stretch>
        </p:blipFill>
        <p:spPr>
          <a:xfrm>
            <a:off x="0" y="4665"/>
            <a:ext cx="1371719" cy="926672"/>
          </a:xfrm>
          <a:prstGeom prst="rect">
            <a:avLst/>
          </a:prstGeom>
        </p:spPr>
      </p:pic>
    </p:spTree>
    <p:extLst>
      <p:ext uri="{BB962C8B-B14F-4D97-AF65-F5344CB8AC3E}">
        <p14:creationId xmlns:p14="http://schemas.microsoft.com/office/powerpoint/2010/main" val="104700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C713516-B206-4E85-A653-9C4106CA0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57150"/>
            <a:ext cx="10420350" cy="674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1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maritime-executive.com/media/images/article/archive/560343.jpg">
            <a:extLst>
              <a:ext uri="{FF2B5EF4-FFF2-40B4-BE49-F238E27FC236}">
                <a16:creationId xmlns:a16="http://schemas.microsoft.com/office/drawing/2014/main" id="{C4C0FC05-7DD3-404B-872C-A5538F052DD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322"/>
          <a:stretch/>
        </p:blipFill>
        <p:spPr bwMode="auto">
          <a:xfrm>
            <a:off x="0" y="742950"/>
            <a:ext cx="12192000" cy="6115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E62E5E3-09C9-4928-ADE7-D96B95124487}"/>
              </a:ext>
            </a:extLst>
          </p:cNvPr>
          <p:cNvSpPr/>
          <p:nvPr/>
        </p:nvSpPr>
        <p:spPr>
          <a:xfrm>
            <a:off x="3028493" y="148709"/>
            <a:ext cx="6135014" cy="523220"/>
          </a:xfrm>
          <a:prstGeom prst="rect">
            <a:avLst/>
          </a:prstGeom>
        </p:spPr>
        <p:txBody>
          <a:bodyPr wrap="none">
            <a:spAutoFit/>
          </a:bodyPr>
          <a:lstStyle/>
          <a:p>
            <a:pPr algn="ctr"/>
            <a:r>
              <a:rPr lang="en-US" sz="2800" b="1" dirty="0">
                <a:solidFill>
                  <a:srgbClr val="FFFF00"/>
                </a:solidFill>
              </a:rPr>
              <a:t>Emergency Diesel Generator (EDG) </a:t>
            </a:r>
          </a:p>
        </p:txBody>
      </p:sp>
    </p:spTree>
    <p:extLst>
      <p:ext uri="{BB962C8B-B14F-4D97-AF65-F5344CB8AC3E}">
        <p14:creationId xmlns:p14="http://schemas.microsoft.com/office/powerpoint/2010/main" val="296140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ee the source image">
            <a:extLst>
              <a:ext uri="{FF2B5EF4-FFF2-40B4-BE49-F238E27FC236}">
                <a16:creationId xmlns:a16="http://schemas.microsoft.com/office/drawing/2014/main" id="{C6C8BCFB-9BA9-4B48-AED0-62D181FF9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70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E55F78D-DDD7-44B0-ADE5-7F0131B1DAEA}"/>
              </a:ext>
            </a:extLst>
          </p:cNvPr>
          <p:cNvSpPr>
            <a:spLocks noGrp="1" noChangeArrowheads="1"/>
          </p:cNvSpPr>
          <p:nvPr>
            <p:ph idx="1"/>
          </p:nvPr>
        </p:nvSpPr>
        <p:spPr bwMode="auto">
          <a:xfrm>
            <a:off x="454925" y="982179"/>
            <a:ext cx="1128215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chemeClr val="tx1"/>
                </a:solidFill>
                <a:effectLst/>
              </a:rPr>
              <a:t>“It was the best of times, it was the worst of times, it was the age of wisdom, it was the age of foolishness, it was the epoch of belief, it was the  epoch of incredulity, it was the season of Light, it was the season of Darkness, it was the spring of hope, it was the winter of despair …, we had nothing   before us, we were all going direct to Heaven, we were all going  direct the other way …”</a:t>
            </a:r>
            <a:r>
              <a:rPr kumimoji="0" lang="en-US" altLang="en-US" b="1" i="1" u="none" strike="noStrike" cap="none" normalizeH="0" baseline="0" dirty="0">
                <a:ln>
                  <a:noFill/>
                </a:ln>
                <a:solidFill>
                  <a:schemeClr val="tx1"/>
                </a:solidFill>
                <a:effectLst/>
              </a:rPr>
              <a:t>     </a:t>
            </a:r>
            <a:r>
              <a:rPr kumimoji="0" lang="en-US" altLang="en-US" i="1" u="none" strike="noStrike" cap="none" normalizeH="0" baseline="0" dirty="0">
                <a:ln>
                  <a:noFill/>
                </a:ln>
                <a:solidFill>
                  <a:srgbClr val="FFFF00"/>
                </a:solidFill>
                <a:effectLst/>
              </a:rPr>
              <a:t>-- </a:t>
            </a:r>
            <a:r>
              <a:rPr lang="en-US" altLang="en-US" i="1" dirty="0">
                <a:solidFill>
                  <a:srgbClr val="FFFF00"/>
                </a:solidFill>
              </a:rPr>
              <a:t>Charles Dickins, “A Tale of Two Cities”</a:t>
            </a:r>
          </a:p>
          <a:p>
            <a:pPr marL="0" indent="0" algn="ctr" eaLnBrk="0" fontAlgn="base" hangingPunct="0">
              <a:spcBef>
                <a:spcPct val="0"/>
              </a:spcBef>
              <a:spcAft>
                <a:spcPct val="0"/>
              </a:spcAft>
              <a:buClrTx/>
              <a:buSzTx/>
              <a:buNone/>
            </a:pPr>
            <a:endParaRPr lang="en-US" altLang="en-US" sz="1600" i="1" dirty="0">
              <a:solidFill>
                <a:srgbClr val="FFFF00"/>
              </a:solidFill>
            </a:endParaRPr>
          </a:p>
          <a:p>
            <a:pPr marL="0" indent="0" algn="ctr" eaLnBrk="0" fontAlgn="base" hangingPunct="0">
              <a:spcBef>
                <a:spcPct val="0"/>
              </a:spcBef>
              <a:spcAft>
                <a:spcPct val="0"/>
              </a:spcAft>
              <a:buClrTx/>
              <a:buSzTx/>
              <a:buNone/>
            </a:pPr>
            <a:endParaRPr lang="en-US" altLang="en-US" sz="1600" i="1" dirty="0">
              <a:solidFill>
                <a:srgbClr val="FFFF00"/>
              </a:solidFill>
            </a:endParaRPr>
          </a:p>
          <a:p>
            <a:pPr marL="0" indent="0" algn="ctr" eaLnBrk="0" fontAlgn="base" hangingPunct="0">
              <a:spcBef>
                <a:spcPct val="0"/>
              </a:spcBef>
              <a:spcAft>
                <a:spcPct val="0"/>
              </a:spcAft>
              <a:buClrTx/>
              <a:buSzTx/>
              <a:buNone/>
            </a:pPr>
            <a:endParaRPr lang="en-US" altLang="en-US" sz="1600" i="1" dirty="0">
              <a:solidFill>
                <a:srgbClr val="FFFF00"/>
              </a:solidFill>
            </a:endParaRPr>
          </a:p>
          <a:p>
            <a:pPr marL="0" indent="0" algn="ctr" eaLnBrk="0" fontAlgn="base" hangingPunct="0">
              <a:spcBef>
                <a:spcPct val="0"/>
              </a:spcBef>
              <a:spcAft>
                <a:spcPct val="0"/>
              </a:spcAft>
              <a:buClrTx/>
              <a:buSzTx/>
              <a:buNone/>
            </a:pPr>
            <a:endParaRPr lang="en-US" altLang="en-US" sz="1600" i="1" dirty="0">
              <a:solidFill>
                <a:srgbClr val="FFFF00"/>
              </a:solidFill>
            </a:endParaRPr>
          </a:p>
          <a:p>
            <a:pPr marL="0" indent="0" algn="ctr" eaLnBrk="0" fontAlgn="base" hangingPunct="0">
              <a:spcBef>
                <a:spcPct val="0"/>
              </a:spcBef>
              <a:spcAft>
                <a:spcPct val="0"/>
              </a:spcAft>
              <a:buClrTx/>
              <a:buSzTx/>
              <a:buNone/>
            </a:pPr>
            <a:endParaRPr lang="en-US" altLang="en-US" sz="2400" i="1" dirty="0">
              <a:solidFill>
                <a:srgbClr val="002060"/>
              </a:solidFill>
            </a:endParaRPr>
          </a:p>
          <a:p>
            <a:pPr marL="0" lvl="0" indent="0" algn="ctr" eaLnBrk="0" fontAlgn="base" hangingPunct="0">
              <a:spcBef>
                <a:spcPct val="0"/>
              </a:spcBef>
              <a:spcAft>
                <a:spcPct val="0"/>
              </a:spcAft>
              <a:buClrTx/>
              <a:buSzTx/>
              <a:buNone/>
            </a:pPr>
            <a:r>
              <a:rPr lang="en-US" altLang="en-US" sz="2400" b="1" i="1" dirty="0">
                <a:solidFill>
                  <a:schemeClr val="tx1"/>
                </a:solidFill>
              </a:rPr>
              <a:t>“We are on Life Support”</a:t>
            </a:r>
          </a:p>
          <a:p>
            <a:pPr marL="0" lvl="0" indent="0" algn="ctr" eaLnBrk="0" fontAlgn="base" hangingPunct="0">
              <a:spcBef>
                <a:spcPct val="0"/>
              </a:spcBef>
              <a:spcAft>
                <a:spcPct val="0"/>
              </a:spcAft>
              <a:buClrTx/>
              <a:buSzTx/>
              <a:buNone/>
            </a:pPr>
            <a:r>
              <a:rPr lang="en-US" altLang="en-US" i="1" dirty="0">
                <a:solidFill>
                  <a:srgbClr val="FFFF00"/>
                </a:solidFill>
              </a:rPr>
              <a:t>                                                             -- CSM (Ret) Michael Mabee</a:t>
            </a:r>
          </a:p>
          <a:p>
            <a:pPr marL="0" lvl="0" indent="0" algn="ctr" eaLnBrk="0" fontAlgn="base" hangingPunct="0">
              <a:spcBef>
                <a:spcPct val="0"/>
              </a:spcBef>
              <a:spcAft>
                <a:spcPct val="0"/>
              </a:spcAft>
              <a:buClrTx/>
              <a:buSzTx/>
              <a:buNone/>
            </a:pPr>
            <a:endParaRPr lang="en-US" altLang="en-US" i="1" dirty="0">
              <a:solidFill>
                <a:srgbClr val="FFFF00"/>
              </a:solidFill>
            </a:endParaRPr>
          </a:p>
          <a:p>
            <a:pPr marL="0" lvl="0" indent="0" algn="ctr" eaLnBrk="0" fontAlgn="base" hangingPunct="0">
              <a:spcBef>
                <a:spcPct val="0"/>
              </a:spcBef>
              <a:spcAft>
                <a:spcPct val="0"/>
              </a:spcAft>
              <a:buClrTx/>
              <a:buSzTx/>
              <a:buNone/>
            </a:pPr>
            <a:endParaRPr lang="en-US" altLang="en-US" sz="1600" i="1" dirty="0">
              <a:solidFill>
                <a:srgbClr val="FFFF00"/>
              </a:solidFill>
            </a:endParaRPr>
          </a:p>
        </p:txBody>
      </p:sp>
    </p:spTree>
    <p:extLst>
      <p:ext uri="{BB962C8B-B14F-4D97-AF65-F5344CB8AC3E}">
        <p14:creationId xmlns:p14="http://schemas.microsoft.com/office/powerpoint/2010/main" val="75592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2882" y="6477001"/>
            <a:ext cx="26132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Book Antiqua"/>
                <a:ea typeface="+mn-ea"/>
                <a:cs typeface="+mn-cs"/>
              </a:rPr>
              <a:t>Courtesy of Dr. George Baker</a:t>
            </a:r>
          </a:p>
        </p:txBody>
      </p:sp>
      <p:grpSp>
        <p:nvGrpSpPr>
          <p:cNvPr id="5" name="Group 4">
            <a:extLst>
              <a:ext uri="{FF2B5EF4-FFF2-40B4-BE49-F238E27FC236}">
                <a16:creationId xmlns:a16="http://schemas.microsoft.com/office/drawing/2014/main" id="{125DE533-E711-4D9A-8A0A-84DBD5407551}"/>
              </a:ext>
            </a:extLst>
          </p:cNvPr>
          <p:cNvGrpSpPr/>
          <p:nvPr/>
        </p:nvGrpSpPr>
        <p:grpSpPr>
          <a:xfrm>
            <a:off x="1117161" y="971549"/>
            <a:ext cx="9955078" cy="5505451"/>
            <a:chOff x="712922" y="971549"/>
            <a:chExt cx="9955078" cy="5505451"/>
          </a:xfrm>
        </p:grpSpPr>
        <p:pic>
          <p:nvPicPr>
            <p:cNvPr id="1026" name="Picture 2"/>
            <p:cNvPicPr>
              <a:picLocks noChangeAspect="1" noChangeArrowheads="1"/>
            </p:cNvPicPr>
            <p:nvPr/>
          </p:nvPicPr>
          <p:blipFill>
            <a:blip r:embed="rId3" cstate="print"/>
            <a:srcRect/>
            <a:stretch>
              <a:fillRect/>
            </a:stretch>
          </p:blipFill>
          <p:spPr bwMode="auto">
            <a:xfrm>
              <a:off x="712922" y="971549"/>
              <a:ext cx="2944658" cy="306704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12922" y="4038598"/>
              <a:ext cx="2944658" cy="242064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657600" y="971550"/>
              <a:ext cx="7010400" cy="70485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3657590" y="1675105"/>
              <a:ext cx="7010400" cy="238125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3657600" y="4038600"/>
              <a:ext cx="7010400" cy="2438400"/>
            </a:xfrm>
            <a:prstGeom prst="rect">
              <a:avLst/>
            </a:prstGeom>
            <a:noFill/>
            <a:ln w="9525">
              <a:noFill/>
              <a:miter lim="800000"/>
              <a:headEnd/>
              <a:tailEnd/>
            </a:ln>
          </p:spPr>
        </p:pic>
        <p:sp>
          <p:nvSpPr>
            <p:cNvPr id="11" name="Explosion 1 10"/>
            <p:cNvSpPr/>
            <p:nvPr/>
          </p:nvSpPr>
          <p:spPr>
            <a:xfrm>
              <a:off x="10210800" y="1981200"/>
              <a:ext cx="228600" cy="2286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sp>
          <p:nvSpPr>
            <p:cNvPr id="12" name="Explosion 1 11"/>
            <p:cNvSpPr/>
            <p:nvPr/>
          </p:nvSpPr>
          <p:spPr>
            <a:xfrm>
              <a:off x="10210800" y="2743200"/>
              <a:ext cx="228600" cy="2286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sp>
          <p:nvSpPr>
            <p:cNvPr id="13" name="Explosion 1 12"/>
            <p:cNvSpPr/>
            <p:nvPr/>
          </p:nvSpPr>
          <p:spPr>
            <a:xfrm>
              <a:off x="10210800" y="4724400"/>
              <a:ext cx="228600" cy="2286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ook Antiqua"/>
                <a:ea typeface="+mn-ea"/>
                <a:cs typeface="+mn-cs"/>
              </a:endParaRPr>
            </a:p>
          </p:txBody>
        </p:sp>
      </p:grpSp>
      <p:sp>
        <p:nvSpPr>
          <p:cNvPr id="4" name="Rectangle 3">
            <a:extLst>
              <a:ext uri="{FF2B5EF4-FFF2-40B4-BE49-F238E27FC236}">
                <a16:creationId xmlns:a16="http://schemas.microsoft.com/office/drawing/2014/main" id="{814ECB66-3F67-4D11-9CE0-BEEB03023C12}"/>
              </a:ext>
            </a:extLst>
          </p:cNvPr>
          <p:cNvSpPr/>
          <p:nvPr/>
        </p:nvSpPr>
        <p:spPr>
          <a:xfrm>
            <a:off x="3217149" y="208908"/>
            <a:ext cx="5755102" cy="523220"/>
          </a:xfrm>
          <a:prstGeom prst="rect">
            <a:avLst/>
          </a:prstGeom>
        </p:spPr>
        <p:txBody>
          <a:bodyPr wrap="none">
            <a:spAutoFit/>
          </a:bodyPr>
          <a:lstStyle/>
          <a:p>
            <a:pPr lvl="0" algn="ctr">
              <a:defRPr/>
            </a:pPr>
            <a:r>
              <a:rPr lang="en-US" sz="2800" b="1" dirty="0">
                <a:solidFill>
                  <a:schemeClr val="accent2">
                    <a:lumMod val="75000"/>
                  </a:schemeClr>
                </a:solidFill>
              </a:rPr>
              <a:t>HEMP and Solar Summary Points</a:t>
            </a:r>
          </a:p>
        </p:txBody>
      </p:sp>
    </p:spTree>
    <p:extLst>
      <p:ext uri="{BB962C8B-B14F-4D97-AF65-F5344CB8AC3E}">
        <p14:creationId xmlns:p14="http://schemas.microsoft.com/office/powerpoint/2010/main" val="248716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512" y="729344"/>
            <a:ext cx="10848975" cy="6128656"/>
          </a:xfrm>
          <a:prstGeom prst="rect">
            <a:avLst/>
          </a:prstGeom>
        </p:spPr>
      </p:pic>
      <p:sp>
        <p:nvSpPr>
          <p:cNvPr id="5" name="TextBox 4"/>
          <p:cNvSpPr txBox="1"/>
          <p:nvPr/>
        </p:nvSpPr>
        <p:spPr>
          <a:xfrm>
            <a:off x="1676399" y="57150"/>
            <a:ext cx="9551233" cy="523220"/>
          </a:xfrm>
          <a:prstGeom prst="rect">
            <a:avLst/>
          </a:prstGeom>
          <a:noFill/>
        </p:spPr>
        <p:txBody>
          <a:bodyPr wrap="square" rtlCol="0">
            <a:spAutoFit/>
          </a:bodyPr>
          <a:lstStyle/>
          <a:p>
            <a:pPr algn="ctr"/>
            <a:r>
              <a:rPr lang="en-US" sz="2800" b="1" dirty="0">
                <a:solidFill>
                  <a:schemeClr val="accent2">
                    <a:lumMod val="75000"/>
                  </a:schemeClr>
                </a:solidFill>
              </a:rPr>
              <a:t>PHYSICAL  ATTACK</a:t>
            </a:r>
          </a:p>
        </p:txBody>
      </p:sp>
      <p:pic>
        <p:nvPicPr>
          <p:cNvPr id="2" name="Picture 1">
            <a:extLst>
              <a:ext uri="{FF2B5EF4-FFF2-40B4-BE49-F238E27FC236}">
                <a16:creationId xmlns:a16="http://schemas.microsoft.com/office/drawing/2014/main" id="{445514BD-28C4-47EC-A846-3B6A185A1CE3}"/>
              </a:ext>
            </a:extLst>
          </p:cNvPr>
          <p:cNvPicPr>
            <a:picLocks noChangeAspect="1"/>
          </p:cNvPicPr>
          <p:nvPr/>
        </p:nvPicPr>
        <p:blipFill>
          <a:blip r:embed="rId4"/>
          <a:stretch>
            <a:fillRect/>
          </a:stretch>
        </p:blipFill>
        <p:spPr>
          <a:xfrm>
            <a:off x="-14348" y="0"/>
            <a:ext cx="1371719" cy="926672"/>
          </a:xfrm>
          <a:prstGeom prst="rect">
            <a:avLst/>
          </a:prstGeom>
        </p:spPr>
      </p:pic>
    </p:spTree>
    <p:extLst>
      <p:ext uri="{BB962C8B-B14F-4D97-AF65-F5344CB8AC3E}">
        <p14:creationId xmlns:p14="http://schemas.microsoft.com/office/powerpoint/2010/main" val="15467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ind.wpengine.com/wp-content/uploads/2014/06/Transformer-report-fig-2-transformer-w-callouts.jpg">
            <a:extLst>
              <a:ext uri="{FF2B5EF4-FFF2-40B4-BE49-F238E27FC236}">
                <a16:creationId xmlns:a16="http://schemas.microsoft.com/office/drawing/2014/main" id="{945E7F3C-AD5E-4819-BF9F-6E6B3BA54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997A4CD-04B4-4E17-B81B-D853FE679B93}"/>
              </a:ext>
            </a:extLst>
          </p:cNvPr>
          <p:cNvSpPr/>
          <p:nvPr/>
        </p:nvSpPr>
        <p:spPr>
          <a:xfrm rot="18280817">
            <a:off x="3161657" y="1983783"/>
            <a:ext cx="2092271" cy="2696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2A3B4F0-D93B-4954-A2B8-E16DC1D5BBD6}"/>
              </a:ext>
            </a:extLst>
          </p:cNvPr>
          <p:cNvSpPr txBox="1"/>
          <p:nvPr/>
        </p:nvSpPr>
        <p:spPr>
          <a:xfrm>
            <a:off x="526939" y="2169763"/>
            <a:ext cx="2064265" cy="646331"/>
          </a:xfrm>
          <a:prstGeom prst="rect">
            <a:avLst/>
          </a:prstGeom>
          <a:noFill/>
        </p:spPr>
        <p:txBody>
          <a:bodyPr wrap="square" rtlCol="0">
            <a:spAutoFit/>
          </a:bodyPr>
          <a:lstStyle/>
          <a:p>
            <a:pPr algn="ctr"/>
            <a:r>
              <a:rPr lang="en-US" b="1" dirty="0">
                <a:solidFill>
                  <a:srgbClr val="FF0000"/>
                </a:solidFill>
              </a:rPr>
              <a:t>MAIN TARGET AREA</a:t>
            </a:r>
          </a:p>
        </p:txBody>
      </p:sp>
      <p:cxnSp>
        <p:nvCxnSpPr>
          <p:cNvPr id="5" name="Straight Arrow Connector 4">
            <a:extLst>
              <a:ext uri="{FF2B5EF4-FFF2-40B4-BE49-F238E27FC236}">
                <a16:creationId xmlns:a16="http://schemas.microsoft.com/office/drawing/2014/main" id="{950D4F51-C033-496B-BA05-8E51F33F2AFD}"/>
              </a:ext>
            </a:extLst>
          </p:cNvPr>
          <p:cNvCxnSpPr/>
          <p:nvPr/>
        </p:nvCxnSpPr>
        <p:spPr>
          <a:xfrm>
            <a:off x="1906292" y="2650210"/>
            <a:ext cx="945396" cy="1658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37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O captured this nicely rounded prominence eruption from March 19, 2011 as a prominence became unstable and erupted into space with a distinct twisting motion."/>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0" y="0"/>
            <a:ext cx="12192000" cy="6858000"/>
          </a:xfrm>
          <a:prstGeom prst="rect">
            <a:avLst/>
          </a:prstGeom>
          <a:noFill/>
          <a:ln w="9525">
            <a:noFill/>
            <a:miter lim="800000"/>
            <a:headEnd/>
            <a:tailEnd/>
          </a:ln>
        </p:spPr>
      </p:pic>
      <p:sp>
        <p:nvSpPr>
          <p:cNvPr id="5" name="TextBox 4"/>
          <p:cNvSpPr txBox="1"/>
          <p:nvPr/>
        </p:nvSpPr>
        <p:spPr>
          <a:xfrm>
            <a:off x="2438400" y="304801"/>
            <a:ext cx="73152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Book Antiqua"/>
                <a:ea typeface="+mn-ea"/>
                <a:cs typeface="+mn-cs"/>
              </a:rPr>
              <a:t>An inevitable event</a:t>
            </a:r>
          </a:p>
        </p:txBody>
      </p:sp>
      <p:sp>
        <p:nvSpPr>
          <p:cNvPr id="6" name="Rectangle 5"/>
          <p:cNvSpPr/>
          <p:nvPr/>
        </p:nvSpPr>
        <p:spPr>
          <a:xfrm>
            <a:off x="5400677" y="1397675"/>
            <a:ext cx="6407368" cy="1754326"/>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Book Antiqua"/>
                <a:ea typeface="+mn-ea"/>
                <a:cs typeface="+mn-cs"/>
              </a:rPr>
              <a:t>Seriously damage, if not destroy outright, high-voltage transformers that are the backbone of the nation’s grid. It is impossible to replace these critical pieces of equipment if large numbers of them are taken down at once – ensuring that the power will be off for many months, and probably years in the affected areas.</a:t>
            </a:r>
          </a:p>
        </p:txBody>
      </p:sp>
      <p:sp>
        <p:nvSpPr>
          <p:cNvPr id="2" name="Rectangle 1">
            <a:extLst>
              <a:ext uri="{FF2B5EF4-FFF2-40B4-BE49-F238E27FC236}">
                <a16:creationId xmlns:a16="http://schemas.microsoft.com/office/drawing/2014/main" id="{CC22D105-9B07-4BB4-907D-25039CB8997D}"/>
              </a:ext>
            </a:extLst>
          </p:cNvPr>
          <p:cNvSpPr/>
          <p:nvPr/>
        </p:nvSpPr>
        <p:spPr>
          <a:xfrm>
            <a:off x="489791" y="2828835"/>
            <a:ext cx="4421095" cy="120032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srgbClr val="E87D37">
                      <a:lumMod val="60000"/>
                      <a:lumOff val="40000"/>
                    </a:srgbClr>
                  </a:outerShdw>
                </a:effectLst>
                <a:uLnTx/>
                <a:uFillTx/>
                <a:latin typeface="Century Gothic" panose="020B0502020202020204"/>
                <a:ea typeface="+mn-ea"/>
                <a:cs typeface="+mn-cs"/>
              </a:rPr>
              <a:t>SOLAR</a:t>
            </a:r>
          </a:p>
        </p:txBody>
      </p:sp>
      <p:sp>
        <p:nvSpPr>
          <p:cNvPr id="7" name="TextBox 6">
            <a:extLst>
              <a:ext uri="{FF2B5EF4-FFF2-40B4-BE49-F238E27FC236}">
                <a16:creationId xmlns:a16="http://schemas.microsoft.com/office/drawing/2014/main" id="{4A49365D-0FEB-4E0C-90B8-EDB4DA416888}"/>
              </a:ext>
            </a:extLst>
          </p:cNvPr>
          <p:cNvSpPr txBox="1"/>
          <p:nvPr/>
        </p:nvSpPr>
        <p:spPr>
          <a:xfrm>
            <a:off x="5000625" y="3702366"/>
            <a:ext cx="6807420" cy="224676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Book Antiqua"/>
                <a:ea typeface="+mn-ea"/>
                <a:cs typeface="+mn-cs"/>
              </a:rPr>
              <a:t>Impacts Earth’s magnetic field at ground level with Direct Current.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FF00"/>
              </a:solidFill>
              <a:effectLst/>
              <a:uLnTx/>
              <a:uFillTx/>
              <a:latin typeface="Book Antiqua"/>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Book Antiqua"/>
                <a:ea typeface="+mn-ea"/>
                <a:cs typeface="+mn-cs"/>
              </a:rPr>
              <a:t>Geomagnetic Induced Currents (GIC) flows into </a:t>
            </a:r>
            <a:r>
              <a:rPr kumimoji="0" lang="en-US" sz="2000" b="1" i="0" u="none" strike="noStrike" kern="1200" cap="none" spc="0" normalizeH="0" baseline="0" noProof="0" dirty="0">
                <a:ln>
                  <a:noFill/>
                </a:ln>
                <a:solidFill>
                  <a:srgbClr val="FFFF00"/>
                </a:solidFill>
                <a:effectLst/>
                <a:uLnTx/>
                <a:uFillTx/>
                <a:latin typeface="Century Gothic" panose="020B0502020202020204"/>
                <a:ea typeface="+mn-ea"/>
                <a:cs typeface="+mn-cs"/>
              </a:rPr>
              <a:t>transformers and power </a:t>
            </a:r>
            <a:r>
              <a:rPr kumimoji="0" lang="en-US" sz="2000" b="1" i="0" u="none" strike="noStrike" kern="1200" cap="none" spc="0" normalizeH="0" baseline="0" noProof="0" dirty="0">
                <a:ln>
                  <a:noFill/>
                </a:ln>
                <a:solidFill>
                  <a:srgbClr val="FFFF00"/>
                </a:solidFill>
                <a:effectLst/>
                <a:uLnTx/>
                <a:uFillTx/>
                <a:latin typeface="Book Antiqua"/>
                <a:ea typeface="+mn-ea"/>
                <a:cs typeface="+mn-cs"/>
              </a:rPr>
              <a:t>lines causing saturation, overheating, false relay trips, harmonics, voltage loss,  cascading damage and  grid collapse. </a:t>
            </a:r>
          </a:p>
        </p:txBody>
      </p:sp>
      <p:pic>
        <p:nvPicPr>
          <p:cNvPr id="3" name="Picture 2">
            <a:extLst>
              <a:ext uri="{FF2B5EF4-FFF2-40B4-BE49-F238E27FC236}">
                <a16:creationId xmlns:a16="http://schemas.microsoft.com/office/drawing/2014/main" id="{710513F5-91AB-46C6-8DD1-58C245E11AAC}"/>
              </a:ext>
            </a:extLst>
          </p:cNvPr>
          <p:cNvPicPr>
            <a:picLocks noChangeAspect="1"/>
          </p:cNvPicPr>
          <p:nvPr/>
        </p:nvPicPr>
        <p:blipFill>
          <a:blip r:embed="rId5"/>
          <a:stretch>
            <a:fillRect/>
          </a:stretch>
        </p:blipFill>
        <p:spPr>
          <a:xfrm>
            <a:off x="1" y="2407"/>
            <a:ext cx="1406732" cy="948726"/>
          </a:xfrm>
          <a:prstGeom prst="rect">
            <a:avLst/>
          </a:prstGeom>
        </p:spPr>
      </p:pic>
    </p:spTree>
    <p:extLst>
      <p:ext uri="{BB962C8B-B14F-4D97-AF65-F5344CB8AC3E}">
        <p14:creationId xmlns:p14="http://schemas.microsoft.com/office/powerpoint/2010/main" val="426060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sldNum" sz="quarter" idx="12"/>
          </p:nvPr>
        </p:nvSpPr>
        <p:spPr>
          <a:xfrm>
            <a:off x="37771" y="6383455"/>
            <a:ext cx="6391163"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20000"/>
              </a:spcBef>
              <a:buChar char="•"/>
              <a:defRPr sz="2400">
                <a:solidFill>
                  <a:schemeClr val="tx1"/>
                </a:solidFill>
                <a:latin typeface="Arial" panose="020B0604020202020204" pitchFamily="34" charset="0"/>
              </a:defRPr>
            </a:lvl1pPr>
            <a:lvl2pPr marL="742950" indent="-285750">
              <a:lnSpc>
                <a:spcPct val="90000"/>
              </a:lnSpc>
              <a:spcBef>
                <a:spcPct val="20000"/>
              </a:spcBef>
              <a:buChar char="•"/>
              <a:defRPr sz="2400">
                <a:solidFill>
                  <a:schemeClr val="tx1"/>
                </a:solidFill>
                <a:latin typeface="Arial" panose="020B0604020202020204" pitchFamily="34" charset="0"/>
              </a:defRPr>
            </a:lvl2pPr>
            <a:lvl3pPr marL="1143000" indent="-228600">
              <a:lnSpc>
                <a:spcPct val="90000"/>
              </a:lnSpc>
              <a:spcBef>
                <a:spcPct val="20000"/>
              </a:spcBef>
              <a:buChar char="•"/>
              <a:defRPr sz="2400">
                <a:solidFill>
                  <a:schemeClr val="tx1"/>
                </a:solidFill>
                <a:latin typeface="Arial" panose="020B0604020202020204" pitchFamily="34" charset="0"/>
              </a:defRPr>
            </a:lvl3pPr>
            <a:lvl4pPr marL="1600200" indent="-228600">
              <a:lnSpc>
                <a:spcPct val="90000"/>
              </a:lnSpc>
              <a:spcBef>
                <a:spcPct val="20000"/>
              </a:spcBef>
              <a:buChar char="•"/>
              <a:defRPr sz="2400">
                <a:solidFill>
                  <a:schemeClr val="tx1"/>
                </a:solidFill>
                <a:latin typeface="Arial" panose="020B0604020202020204" pitchFamily="34" charset="0"/>
              </a:defRPr>
            </a:lvl4pPr>
            <a:lvl5pPr marL="2057400" indent="-228600">
              <a:lnSpc>
                <a:spcPct val="90000"/>
              </a:lnSpc>
              <a:spcBef>
                <a:spcPct val="20000"/>
              </a:spcBef>
              <a:buChar char="•"/>
              <a:defRPr sz="24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0"/>
              </a:spcAft>
              <a:buChar char="•"/>
              <a:defRPr sz="24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Credit: www-istp.gsfc.nasa.gov/istp/outreach/images/Gusts/cme-earth.jpg</a:t>
            </a:r>
            <a:endParaRPr kumimoji="0" lang="en-US" altLang="en-US" sz="13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4" name="Group 3">
            <a:extLst>
              <a:ext uri="{FF2B5EF4-FFF2-40B4-BE49-F238E27FC236}">
                <a16:creationId xmlns:a16="http://schemas.microsoft.com/office/drawing/2014/main" id="{A248965E-8BAE-4C12-BCFF-6911C08CCC98}"/>
              </a:ext>
            </a:extLst>
          </p:cNvPr>
          <p:cNvGrpSpPr/>
          <p:nvPr/>
        </p:nvGrpSpPr>
        <p:grpSpPr>
          <a:xfrm>
            <a:off x="414336" y="1828800"/>
            <a:ext cx="5681664" cy="4375150"/>
            <a:chOff x="1524000" y="1828800"/>
            <a:chExt cx="5681664" cy="4375150"/>
          </a:xfrm>
        </p:grpSpPr>
        <p:pic>
          <p:nvPicPr>
            <p:cNvPr id="19460" name="Picture 6" descr="cme-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828800"/>
              <a:ext cx="5681663"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4"/>
            <p:cNvSpPr txBox="1">
              <a:spLocks noChangeArrowheads="1"/>
            </p:cNvSpPr>
            <p:nvPr/>
          </p:nvSpPr>
          <p:spPr bwMode="auto">
            <a:xfrm>
              <a:off x="1524000" y="5514975"/>
              <a:ext cx="5681662" cy="688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4138" tIns="41275" rIns="84138" bIns="41275">
              <a:spAutoFit/>
            </a:bodyPr>
            <a:lstStyle>
              <a:lvl1pPr defTabSz="755650">
                <a:spcBef>
                  <a:spcPct val="20000"/>
                </a:spcBef>
                <a:buChar char="•"/>
                <a:defRPr sz="3600" b="1">
                  <a:solidFill>
                    <a:schemeClr val="tx1"/>
                  </a:solidFill>
                  <a:latin typeface="Arial" panose="020B0604020202020204" pitchFamily="34" charset="0"/>
                </a:defRPr>
              </a:lvl1pPr>
              <a:lvl2pPr marL="742950" indent="-285750" defTabSz="755650">
                <a:spcBef>
                  <a:spcPct val="20000"/>
                </a:spcBef>
                <a:buChar char="–"/>
                <a:defRPr sz="2800" b="1">
                  <a:solidFill>
                    <a:schemeClr val="tx1"/>
                  </a:solidFill>
                  <a:latin typeface="Arial" panose="020B0604020202020204" pitchFamily="34" charset="0"/>
                </a:defRPr>
              </a:lvl2pPr>
              <a:lvl3pPr marL="1143000" indent="-228600" defTabSz="755650">
                <a:spcBef>
                  <a:spcPct val="20000"/>
                </a:spcBef>
                <a:buChar char="•"/>
                <a:defRPr sz="2400" b="1">
                  <a:solidFill>
                    <a:schemeClr val="tx1"/>
                  </a:solidFill>
                  <a:latin typeface="Arial" panose="020B0604020202020204" pitchFamily="34" charset="0"/>
                </a:defRPr>
              </a:lvl3pPr>
              <a:lvl4pPr marL="1600200" indent="-228600" defTabSz="755650">
                <a:spcBef>
                  <a:spcPct val="20000"/>
                </a:spcBef>
                <a:buChar char="•"/>
                <a:defRPr sz="2000" b="1">
                  <a:solidFill>
                    <a:schemeClr val="tx1"/>
                  </a:solidFill>
                  <a:latin typeface="Arial" panose="020B0604020202020204" pitchFamily="34" charset="0"/>
                </a:defRPr>
              </a:lvl4pPr>
              <a:lvl5pPr marL="2057400" indent="-228600" defTabSz="755650">
                <a:spcBef>
                  <a:spcPct val="20000"/>
                </a:spcBef>
                <a:buChar char="•"/>
                <a:defRPr sz="2000" b="1">
                  <a:solidFill>
                    <a:schemeClr val="tx1"/>
                  </a:solidFill>
                  <a:latin typeface="Arial" panose="020B0604020202020204" pitchFamily="34" charset="0"/>
                </a:defRPr>
              </a:lvl5pPr>
              <a:lvl6pPr marL="2514600" indent="-228600" defTabSz="75565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defTabSz="75565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defTabSz="75565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defTabSz="755650" eaLnBrk="0" fontAlgn="base" hangingPunct="0">
                <a:spcBef>
                  <a:spcPct val="20000"/>
                </a:spcBef>
                <a:spcAft>
                  <a:spcPct val="0"/>
                </a:spcAft>
                <a:buChar char="•"/>
                <a:defRPr sz="2000" b="1">
                  <a:solidFill>
                    <a:schemeClr val="tx1"/>
                  </a:solidFill>
                  <a:latin typeface="Arial" panose="020B0604020202020204" pitchFamily="34" charset="0"/>
                </a:defRPr>
              </a:lvl9pPr>
            </a:lstStyle>
            <a:p>
              <a:pPr marL="0" marR="0" lvl="0" indent="0" algn="ctr" defTabSz="755650" rtl="0" eaLnBrk="1" fontAlgn="auto" latinLnBrk="0" hangingPunct="1">
                <a:lnSpc>
                  <a:spcPct val="90000"/>
                </a:lnSpc>
                <a:spcBef>
                  <a:spcPct val="50000"/>
                </a:spcBef>
                <a:spcAft>
                  <a:spcPts val="0"/>
                </a:spcAft>
                <a:buClrTx/>
                <a:buSzTx/>
                <a:buFontTx/>
                <a:buNone/>
                <a:tabLst/>
                <a:defRPr/>
              </a:pPr>
              <a:r>
                <a:rPr kumimoji="0" lang="en-US" alt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altLang="en-US" sz="1600" b="1" i="0" u="none" strike="noStrike" kern="1200" cap="none" spc="0" normalizeH="0" baseline="0" noProof="0" dirty="0">
                  <a:ln>
                    <a:noFill/>
                  </a:ln>
                  <a:solidFill>
                    <a:prstClr val="white"/>
                  </a:solidFill>
                  <a:effectLst/>
                  <a:uLnTx/>
                  <a:uFillTx/>
                  <a:latin typeface="Century Gothic" panose="020B0502020202020204"/>
                  <a:ea typeface="+mn-ea"/>
                  <a:cs typeface="+mn-cs"/>
                </a:rPr>
                <a:t>Above</a:t>
              </a:r>
              <a:r>
                <a:rPr kumimoji="0" lang="en-US" alt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altLang="en-US" sz="1600" b="1" i="0" u="none" strike="noStrike" kern="1200" cap="none" spc="0" normalizeH="0" baseline="0" noProof="0" dirty="0">
                  <a:ln>
                    <a:noFill/>
                  </a:ln>
                  <a:solidFill>
                    <a:prstClr val="white"/>
                  </a:solidFill>
                  <a:effectLst/>
                  <a:uLnTx/>
                  <a:uFillTx/>
                  <a:latin typeface="Century Gothic" panose="020B0502020202020204"/>
                  <a:ea typeface="+mn-ea"/>
                  <a:cs typeface="+mn-cs"/>
                </a:rPr>
                <a:t>Graphic of a CME interacting with the earth’s magnetosphere</a:t>
              </a:r>
              <a:br>
                <a:rPr kumimoji="0" lang="en-US" alt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alt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altLang="en-US" sz="1200" b="0" i="0" u="none" strike="noStrike" kern="1200" cap="none" spc="0" normalizeH="0" baseline="0" noProof="0" dirty="0">
                  <a:ln>
                    <a:noFill/>
                  </a:ln>
                  <a:solidFill>
                    <a:srgbClr val="000099"/>
                  </a:solidFill>
                  <a:effectLst/>
                  <a:uLnTx/>
                  <a:uFillTx/>
                  <a:latin typeface="Century Gothic" panose="020B0502020202020204"/>
                  <a:ea typeface="+mn-ea"/>
                  <a:cs typeface="+mn-cs"/>
                </a:rPr>
                <a:t> </a:t>
              </a:r>
            </a:p>
          </p:txBody>
        </p:sp>
      </p:grpSp>
      <p:sp>
        <p:nvSpPr>
          <p:cNvPr id="8" name="Rectangle 7"/>
          <p:cNvSpPr/>
          <p:nvPr/>
        </p:nvSpPr>
        <p:spPr>
          <a:xfrm>
            <a:off x="6543675" y="1889144"/>
            <a:ext cx="4867275" cy="452431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Impacts Earth’s magnetic Field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Geomagnetic induced currents (GIC) flows into power lines and transformers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causing transformer saturation, overheating, false relay trips, harmonics increase, voltage drops, cascading damage, grid collapse…..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1859 Carrington Event</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1989 Quebec electric grid</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July 2012 Super storm</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 NOT IF, BUT WHEN”</a:t>
            </a:r>
          </a:p>
        </p:txBody>
      </p:sp>
      <p:sp>
        <p:nvSpPr>
          <p:cNvPr id="2" name="Rectangle 1">
            <a:extLst>
              <a:ext uri="{FF2B5EF4-FFF2-40B4-BE49-F238E27FC236}">
                <a16:creationId xmlns:a16="http://schemas.microsoft.com/office/drawing/2014/main" id="{6E07B999-9707-40B6-93DB-6995F32C8108}"/>
              </a:ext>
            </a:extLst>
          </p:cNvPr>
          <p:cNvSpPr/>
          <p:nvPr/>
        </p:nvSpPr>
        <p:spPr>
          <a:xfrm>
            <a:off x="1981200" y="838201"/>
            <a:ext cx="8305800" cy="767518"/>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Calibri" panose="020F0502020204030204" pitchFamily="34" charset="0"/>
                <a:cs typeface="Times New Roman" panose="02020603050405020304" pitchFamily="18" charset="0"/>
              </a:rPr>
              <a:t>U.S. Rep Yevette Clark, “The likelihood of a geomagnetic disturbance Event crippling our electric grid affecting the United States is </a:t>
            </a:r>
            <a:r>
              <a:rPr kumimoji="0" lang="en-US" sz="2400" b="1" i="0" u="none" strike="noStrike" kern="1200" cap="none" spc="0" normalizeH="0" baseline="0" noProof="0" dirty="0">
                <a:ln>
                  <a:noFill/>
                </a:ln>
                <a:solidFill>
                  <a:prstClr val="white"/>
                </a:solidFill>
                <a:effectLst/>
                <a:uLnTx/>
                <a:uFillTx/>
                <a:latin typeface="Century Gothic" panose="020B0502020202020204"/>
                <a:ea typeface="Calibri" panose="020F0502020204030204" pitchFamily="34" charset="0"/>
                <a:cs typeface="Times New Roman" panose="02020603050405020304" pitchFamily="18" charset="0"/>
              </a:rPr>
              <a:t>100%</a:t>
            </a:r>
            <a:r>
              <a:rPr kumimoji="0" lang="en-US" sz="1800" b="1" i="0" u="none" strike="noStrike" kern="1200" cap="none" spc="0" normalizeH="0" baseline="0" noProof="0" dirty="0">
                <a:ln>
                  <a:noFill/>
                </a:ln>
                <a:solidFill>
                  <a:prstClr val="white"/>
                </a:solidFill>
                <a:effectLst/>
                <a:uLnTx/>
                <a:uFillTx/>
                <a:latin typeface="Century Gothic" panose="020B0502020202020204"/>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Century Gothic" panose="020B0502020202020204"/>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082C3EA-EFA5-4C1F-824D-42BFAEE46F17}"/>
              </a:ext>
            </a:extLst>
          </p:cNvPr>
          <p:cNvSpPr/>
          <p:nvPr/>
        </p:nvSpPr>
        <p:spPr>
          <a:xfrm>
            <a:off x="3693740" y="191155"/>
            <a:ext cx="4804520"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Century Gothic" panose="020B0502020202020204"/>
                <a:ea typeface="+mn-ea"/>
                <a:cs typeface="+mn-cs"/>
              </a:rPr>
              <a:t>Solar Disturbance –E3 Pulse</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1661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343" y="1584770"/>
            <a:ext cx="8077200" cy="496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1">
            <a:extLst>
              <a:ext uri="{FF2B5EF4-FFF2-40B4-BE49-F238E27FC236}">
                <a16:creationId xmlns:a16="http://schemas.microsoft.com/office/drawing/2014/main" id="{DE045ADE-4DE6-46C8-BE7D-1D8DAC995E6B}"/>
              </a:ext>
            </a:extLst>
          </p:cNvPr>
          <p:cNvSpPr/>
          <p:nvPr/>
        </p:nvSpPr>
        <p:spPr>
          <a:xfrm>
            <a:off x="1972022" y="307529"/>
            <a:ext cx="7805024"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Century Gothic" panose="020B0502020202020204"/>
                <a:ea typeface="+mn-ea"/>
                <a:cs typeface="+mn-cs"/>
              </a:rPr>
              <a:t>Salem Nuclear Power Transformer Damaged During 1989 Geomagnetic Storm</a:t>
            </a:r>
            <a:endPar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308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96925B-3406-4863-AEDE-A574A349A5E1}"/>
              </a:ext>
            </a:extLst>
          </p:cNvPr>
          <p:cNvSpPr txBox="1"/>
          <p:nvPr/>
        </p:nvSpPr>
        <p:spPr>
          <a:xfrm>
            <a:off x="5179512" y="2517731"/>
            <a:ext cx="1828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CYBER</a:t>
            </a:r>
          </a:p>
        </p:txBody>
      </p:sp>
      <p:pic>
        <p:nvPicPr>
          <p:cNvPr id="3" name="Picture 2">
            <a:extLst>
              <a:ext uri="{FF2B5EF4-FFF2-40B4-BE49-F238E27FC236}">
                <a16:creationId xmlns:a16="http://schemas.microsoft.com/office/drawing/2014/main" id="{DBE40CCB-04F1-4655-A32B-D3B310B6C86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560F12B9-0B16-4B22-84C8-15670D6A9A2B}"/>
              </a:ext>
            </a:extLst>
          </p:cNvPr>
          <p:cNvSpPr/>
          <p:nvPr/>
        </p:nvSpPr>
        <p:spPr>
          <a:xfrm>
            <a:off x="319041" y="932681"/>
            <a:ext cx="11549741" cy="5324535"/>
          </a:xfrm>
          <a:prstGeom prst="rect">
            <a:avLst/>
          </a:prstGeom>
          <a:ln>
            <a:noFill/>
          </a:ln>
        </p:spPr>
        <p:txBody>
          <a:bodyPr wrap="square">
            <a:spAutoFit/>
          </a:bodyPr>
          <a:lstStyle/>
          <a:p>
            <a:pPr marL="285750" lvl="0" indent="-285750" algn="just">
              <a:buFont typeface="Arial" panose="020B0604020202020204" pitchFamily="34" charset="0"/>
              <a:buChar char="•"/>
              <a:defRPr/>
            </a:pPr>
            <a:r>
              <a:rPr lang="en-US" sz="2000" b="1" dirty="0"/>
              <a:t>Able to destroy an electric generator or transformer using nothing but a keyboard and a mouse. </a:t>
            </a:r>
          </a:p>
          <a:p>
            <a:pPr marL="285750" lvl="0" indent="-285750" algn="just">
              <a:buFont typeface="Arial" panose="020B0604020202020204" pitchFamily="34" charset="0"/>
              <a:buChar char="•"/>
              <a:defRPr/>
            </a:pPr>
            <a:endParaRPr lang="en-US" sz="2000" b="1" dirty="0"/>
          </a:p>
          <a:p>
            <a:pPr marL="285750" lvl="0" indent="-285750" algn="just">
              <a:buFont typeface="Arial" panose="020B0604020202020204" pitchFamily="34" charset="0"/>
              <a:buChar char="•"/>
              <a:defRPr/>
            </a:pPr>
            <a:endParaRPr lang="en-US" sz="2000" b="1" dirty="0"/>
          </a:p>
          <a:p>
            <a:pPr lvl="0" algn="just">
              <a:defRPr/>
            </a:pPr>
            <a:endParaRPr lang="en-US" sz="2000" b="1" dirty="0"/>
          </a:p>
          <a:p>
            <a:pPr marL="285750" lvl="0" indent="-285750" algn="just">
              <a:buFont typeface="Arial" panose="020B0604020202020204" pitchFamily="34" charset="0"/>
              <a:buChar char="•"/>
              <a:defRPr/>
            </a:pPr>
            <a:r>
              <a:rPr lang="en-US" sz="2000" b="1" dirty="0"/>
              <a:t>Can initiate a chemical plant explosion, train derailment, Air Traffic Control downage, ‘ungraceful’ Nuclear Power Plant and fuel refinery shutdown to name a few….  </a:t>
            </a:r>
          </a:p>
          <a:p>
            <a:pPr marL="285750" lvl="0" indent="-285750" algn="just">
              <a:buFont typeface="Arial" panose="020B0604020202020204" pitchFamily="34" charset="0"/>
              <a:buChar char="•"/>
              <a:defRPr/>
            </a:pPr>
            <a:endParaRPr lang="en-US" sz="2000" b="1" dirty="0"/>
          </a:p>
          <a:p>
            <a:pPr marL="285750" lvl="0" indent="-285750" algn="just">
              <a:buFont typeface="Arial" panose="020B0604020202020204" pitchFamily="34" charset="0"/>
              <a:buChar char="•"/>
              <a:defRPr/>
            </a:pPr>
            <a:endParaRPr lang="en-US" sz="2000" b="1" dirty="0"/>
          </a:p>
          <a:p>
            <a:pPr marL="285750" lvl="0" indent="-285750" algn="just">
              <a:buFont typeface="Arial" panose="020B0604020202020204" pitchFamily="34" charset="0"/>
              <a:buChar char="•"/>
              <a:defRPr/>
            </a:pPr>
            <a:endParaRPr lang="en-US" sz="2000" b="1" dirty="0"/>
          </a:p>
          <a:p>
            <a:pPr marL="285750" lvl="0" indent="-285750" algn="just">
              <a:buFont typeface="Arial" panose="020B0604020202020204" pitchFamily="34" charset="0"/>
              <a:buChar char="•"/>
              <a:defRPr/>
            </a:pPr>
            <a:r>
              <a:rPr lang="en-US" sz="2000" b="1" dirty="0"/>
              <a:t>Vulnerability increased as grid operators (and Hackers) can access remote operational field equipment (SCADA) via connections to the Internet.</a:t>
            </a:r>
          </a:p>
          <a:p>
            <a:pPr marL="285750" lvl="0" indent="-285750" algn="just">
              <a:buFont typeface="Arial" panose="020B0604020202020204" pitchFamily="34" charset="0"/>
              <a:buChar char="•"/>
              <a:defRPr/>
            </a:pPr>
            <a:endParaRPr lang="en-US" sz="2000" b="1" dirty="0"/>
          </a:p>
          <a:p>
            <a:pPr marL="285750" lvl="0" indent="-285750" algn="just">
              <a:buFont typeface="Arial" panose="020B0604020202020204" pitchFamily="34" charset="0"/>
              <a:buChar char="•"/>
              <a:defRPr/>
            </a:pPr>
            <a:endParaRPr lang="en-US" sz="2000" b="1" dirty="0"/>
          </a:p>
          <a:p>
            <a:pPr marL="285750" lvl="0" indent="-285750" algn="just">
              <a:buFont typeface="Arial" panose="020B0604020202020204" pitchFamily="34" charset="0"/>
              <a:buChar char="•"/>
              <a:defRPr/>
            </a:pPr>
            <a:endParaRPr lang="en-US" sz="2000" b="1" dirty="0"/>
          </a:p>
          <a:p>
            <a:pPr marL="285750" lvl="0" indent="-285750" algn="just">
              <a:buFont typeface="Arial" panose="020B0604020202020204" pitchFamily="34" charset="0"/>
              <a:buChar char="•"/>
              <a:defRPr/>
            </a:pPr>
            <a:r>
              <a:rPr lang="en-US" sz="2000" b="1" dirty="0"/>
              <a:t>North America’s electric Smart Grid operating systems are exposed to the public Internet, and therefore penetrable.</a:t>
            </a:r>
          </a:p>
        </p:txBody>
      </p:sp>
      <p:sp>
        <p:nvSpPr>
          <p:cNvPr id="5" name="Rectangle 4">
            <a:extLst>
              <a:ext uri="{FF2B5EF4-FFF2-40B4-BE49-F238E27FC236}">
                <a16:creationId xmlns:a16="http://schemas.microsoft.com/office/drawing/2014/main" id="{7183C8C4-DB4D-4BCF-8035-111A4294E18D}"/>
              </a:ext>
            </a:extLst>
          </p:cNvPr>
          <p:cNvSpPr/>
          <p:nvPr/>
        </p:nvSpPr>
        <p:spPr>
          <a:xfrm>
            <a:off x="5289845" y="287055"/>
            <a:ext cx="1608134" cy="646331"/>
          </a:xfrm>
          <a:prstGeom prst="rect">
            <a:avLst/>
          </a:prstGeom>
        </p:spPr>
        <p:txBody>
          <a:bodyPr wrap="none">
            <a:spAutoFit/>
          </a:bodyPr>
          <a:lstStyle/>
          <a:p>
            <a:pPr lvl="0" algn="ctr">
              <a:defRPr/>
            </a:pPr>
            <a:r>
              <a:rPr lang="en-US" sz="3600" b="1" dirty="0">
                <a:solidFill>
                  <a:srgbClr val="FFFF00"/>
                </a:solidFill>
              </a:rPr>
              <a:t>CYBER</a:t>
            </a:r>
          </a:p>
        </p:txBody>
      </p:sp>
      <p:pic>
        <p:nvPicPr>
          <p:cNvPr id="6" name="Picture 5">
            <a:extLst>
              <a:ext uri="{FF2B5EF4-FFF2-40B4-BE49-F238E27FC236}">
                <a16:creationId xmlns:a16="http://schemas.microsoft.com/office/drawing/2014/main" id="{A21F16CC-87F6-447B-AFF0-D3DEDE912BE2}"/>
              </a:ext>
            </a:extLst>
          </p:cNvPr>
          <p:cNvPicPr>
            <a:picLocks noChangeAspect="1"/>
          </p:cNvPicPr>
          <p:nvPr/>
        </p:nvPicPr>
        <p:blipFill>
          <a:blip r:embed="rId5"/>
          <a:stretch>
            <a:fillRect/>
          </a:stretch>
        </p:blipFill>
        <p:spPr>
          <a:xfrm>
            <a:off x="0" y="6009"/>
            <a:ext cx="1371719" cy="926672"/>
          </a:xfrm>
          <a:prstGeom prst="rect">
            <a:avLst/>
          </a:prstGeom>
        </p:spPr>
      </p:pic>
    </p:spTree>
    <p:extLst>
      <p:ext uri="{BB962C8B-B14F-4D97-AF65-F5344CB8AC3E}">
        <p14:creationId xmlns:p14="http://schemas.microsoft.com/office/powerpoint/2010/main" val="261712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a:extLst>
              <a:ext uri="{FF2B5EF4-FFF2-40B4-BE49-F238E27FC236}">
                <a16:creationId xmlns:a16="http://schemas.microsoft.com/office/drawing/2014/main" id="{31AA715A-F80A-4805-AE67-B38B14BA3AF9}"/>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Marlett" pitchFamily="2" charset="2"/>
              <a:buChar char="g"/>
              <a:defRPr sz="2400" b="1">
                <a:solidFill>
                  <a:schemeClr val="tx1"/>
                </a:solidFill>
                <a:latin typeface="Times New Roman" panose="02020603050405020304" pitchFamily="18" charset="0"/>
              </a:defRPr>
            </a:lvl1pPr>
            <a:lvl2pPr marL="742950" indent="-285750">
              <a:spcBef>
                <a:spcPct val="20000"/>
              </a:spcBef>
              <a:buChar char="–"/>
              <a:defRPr sz="2000" b="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fld id="{E79A5F8E-459F-4C62-B04B-B945CF3280C6}" type="slidenum">
              <a:rPr lang="en-US" altLang="en-US" sz="1400" b="0"/>
              <a:pPr>
                <a:spcBef>
                  <a:spcPct val="0"/>
                </a:spcBef>
                <a:buClrTx/>
                <a:buSzTx/>
                <a:buFontTx/>
                <a:buNone/>
              </a:pPr>
              <a:t>47</a:t>
            </a:fld>
            <a:endParaRPr lang="en-US" altLang="en-US" sz="1400" b="0" dirty="0"/>
          </a:p>
        </p:txBody>
      </p:sp>
      <p:pic>
        <p:nvPicPr>
          <p:cNvPr id="30723" name="Picture 2">
            <a:extLst>
              <a:ext uri="{FF2B5EF4-FFF2-40B4-BE49-F238E27FC236}">
                <a16:creationId xmlns:a16="http://schemas.microsoft.com/office/drawing/2014/main" id="{F8A66A05-F7DA-46C5-93D3-42228EA786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1">
            <a:extLst>
              <a:ext uri="{FF2B5EF4-FFF2-40B4-BE49-F238E27FC236}">
                <a16:creationId xmlns:a16="http://schemas.microsoft.com/office/drawing/2014/main" id="{CA3EA2AC-4C3D-4267-94AB-5CCD91AC56AE}"/>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Marlett" pitchFamily="2" charset="2"/>
              <a:buChar char="g"/>
              <a:defRPr sz="2400" b="1">
                <a:solidFill>
                  <a:schemeClr val="tx1"/>
                </a:solidFill>
                <a:latin typeface="Times New Roman" panose="02020603050405020304" pitchFamily="18" charset="0"/>
              </a:defRPr>
            </a:lvl1pPr>
            <a:lvl2pPr marL="742950" indent="-285750">
              <a:spcBef>
                <a:spcPct val="20000"/>
              </a:spcBef>
              <a:buChar char="–"/>
              <a:defRPr sz="2000" b="1">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466F80A-1D03-46F9-A80A-32D37E165998}"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48</a:t>
            </a:fld>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1747" name="Picture 2">
            <a:extLst>
              <a:ext uri="{FF2B5EF4-FFF2-40B4-BE49-F238E27FC236}">
                <a16:creationId xmlns:a16="http://schemas.microsoft.com/office/drawing/2014/main" id="{6D31A376-7AC7-4B12-99A9-CB05A10BF6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83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FC5C6-7068-4873-9B3F-F55CD94B2311}"/>
              </a:ext>
            </a:extLst>
          </p:cNvPr>
          <p:cNvSpPr txBox="1"/>
          <p:nvPr/>
        </p:nvSpPr>
        <p:spPr>
          <a:xfrm>
            <a:off x="712322" y="2281570"/>
            <a:ext cx="10491537" cy="4093428"/>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US" sz="2000" b="1" i="0" u="none" strike="noStrike" kern="0" cap="none" spc="0" normalizeH="0" baseline="0" noProof="0" dirty="0">
                <a:ln>
                  <a:noFill/>
                </a:ln>
                <a:effectLst/>
                <a:uLnTx/>
                <a:uFillTx/>
                <a:ea typeface="Quattrocento"/>
                <a:cs typeface="Quattrocento"/>
                <a:sym typeface="Quattrocento"/>
                <a:rtl val="0"/>
              </a:rPr>
              <a:t>The cyber threat is serious and insidious: the adversary is presently in our networks.</a:t>
            </a: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endParaRPr kumimoji="0" lang="en-US" sz="2000" b="1" i="0" u="none" strike="noStrike" kern="0" cap="none" spc="0" normalizeH="0" baseline="0" noProof="0" dirty="0">
              <a:ln>
                <a:noFill/>
              </a:ln>
              <a:effectLst/>
              <a:uLnTx/>
              <a:uFillTx/>
              <a:ea typeface="Quattrocento"/>
              <a:cs typeface="Quattrocento"/>
              <a:sym typeface="Quattrocento"/>
              <a:rtl val="0"/>
            </a:endParaRP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US" sz="2000" b="1" i="0" u="none" strike="noStrike" kern="0" cap="none" spc="0" normalizeH="0" baseline="0" noProof="0" dirty="0">
                <a:ln>
                  <a:noFill/>
                </a:ln>
                <a:effectLst/>
                <a:uLnTx/>
                <a:uFillTx/>
                <a:ea typeface="Quattrocento"/>
                <a:cs typeface="Quattrocento"/>
                <a:sym typeface="Quattrocento"/>
                <a:rtl val="0"/>
              </a:rPr>
              <a:t>Current DoD actions, though numerous, are fragmented.   DoD not prepared to defend against this threat.</a:t>
            </a: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endParaRPr kumimoji="0" lang="en-US" sz="2000" b="1" i="0" u="none" strike="noStrike" kern="0" cap="none" spc="0" normalizeH="0" baseline="0" noProof="0" dirty="0">
              <a:ln>
                <a:noFill/>
              </a:ln>
              <a:effectLst/>
              <a:uLnTx/>
              <a:uFillTx/>
              <a:ea typeface="Quattrocento"/>
              <a:cs typeface="Quattrocento"/>
              <a:sym typeface="Quattrocento"/>
              <a:rtl val="0"/>
            </a:endParaRP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US" sz="2000" b="1" i="0" u="none" strike="noStrike" kern="0" cap="none" spc="0" normalizeH="0" baseline="0" noProof="0" dirty="0">
                <a:ln>
                  <a:noFill/>
                </a:ln>
                <a:effectLst/>
                <a:uLnTx/>
                <a:uFillTx/>
                <a:ea typeface="Quattrocento"/>
                <a:cs typeface="Quattrocento"/>
                <a:sym typeface="Quattrocento"/>
                <a:rtl val="0"/>
              </a:rPr>
              <a:t>U.S. networks are built on inherently insecure architectures, with foreign components</a:t>
            </a: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endParaRPr kumimoji="0" lang="en-US" sz="2000" b="1" i="0" u="none" strike="noStrike" kern="0" cap="none" spc="0" normalizeH="0" baseline="0" noProof="0" dirty="0">
              <a:ln>
                <a:noFill/>
              </a:ln>
              <a:effectLst/>
              <a:uLnTx/>
              <a:uFillTx/>
              <a:ea typeface="Quattrocento"/>
              <a:cs typeface="Quattrocento"/>
              <a:sym typeface="Quattrocento"/>
              <a:rtl val="0"/>
            </a:endParaRP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US" sz="2000" b="1" i="0" u="none" strike="noStrike" kern="0" cap="none" spc="0" normalizeH="0" baseline="0" noProof="0" dirty="0">
                <a:ln>
                  <a:noFill/>
                </a:ln>
                <a:effectLst/>
                <a:uLnTx/>
                <a:uFillTx/>
                <a:ea typeface="Quattrocento"/>
                <a:cs typeface="Quattrocento"/>
                <a:sym typeface="Quattrocento"/>
                <a:rtl val="0"/>
              </a:rPr>
              <a:t>U.S. intelligence against peer threats is inadequate.</a:t>
            </a: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endParaRPr kumimoji="0" lang="en-US" sz="2000" b="1" i="0" u="none" strike="noStrike" kern="0" cap="none" spc="0" normalizeH="0" baseline="0" noProof="0" dirty="0">
              <a:ln>
                <a:noFill/>
              </a:ln>
              <a:effectLst/>
              <a:uLnTx/>
              <a:uFillTx/>
              <a:ea typeface="Quattrocento"/>
              <a:cs typeface="Quattrocento"/>
              <a:sym typeface="Quattrocento"/>
              <a:rtl val="0"/>
            </a:endParaRP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US" sz="2000" b="1" i="0" u="none" strike="noStrike" kern="0" cap="none" spc="0" normalizeH="0" baseline="0" noProof="0" dirty="0">
                <a:ln>
                  <a:noFill/>
                </a:ln>
                <a:effectLst/>
                <a:uLnTx/>
                <a:uFillTx/>
                <a:ea typeface="Quattrocento"/>
                <a:cs typeface="Quattrocento"/>
                <a:sym typeface="Quattrocento"/>
                <a:rtl val="0"/>
              </a:rPr>
              <a:t>With present capabilities and technology, it is NOT possible to defend with confidence against most sophisticated attacks.</a:t>
            </a:r>
            <a:endParaRPr lang="en-US" b="1" dirty="0"/>
          </a:p>
        </p:txBody>
      </p:sp>
      <p:sp>
        <p:nvSpPr>
          <p:cNvPr id="4" name="TextBox 3">
            <a:extLst>
              <a:ext uri="{FF2B5EF4-FFF2-40B4-BE49-F238E27FC236}">
                <a16:creationId xmlns:a16="http://schemas.microsoft.com/office/drawing/2014/main" id="{A0DF8498-4111-4FD9-841F-5C9374238D02}"/>
              </a:ext>
            </a:extLst>
          </p:cNvPr>
          <p:cNvSpPr txBox="1"/>
          <p:nvPr/>
        </p:nvSpPr>
        <p:spPr>
          <a:xfrm>
            <a:off x="1017639" y="309285"/>
            <a:ext cx="10618838" cy="1384995"/>
          </a:xfrm>
          <a:prstGeom prst="rect">
            <a:avLst/>
          </a:prstGeom>
          <a:noFill/>
        </p:spPr>
        <p:txBody>
          <a:bodyPr wrap="square">
            <a:spAutoFit/>
          </a:bodyPr>
          <a:lstStyle/>
          <a:p>
            <a:pPr algn="ctr"/>
            <a:r>
              <a:rPr kumimoji="0" lang="en-US" sz="2800" b="1" i="0" u="none" strike="noStrike" kern="1200" cap="none" spc="0" normalizeH="0" baseline="0" noProof="0" dirty="0">
                <a:ln>
                  <a:noFill/>
                </a:ln>
                <a:solidFill>
                  <a:schemeClr val="accent2">
                    <a:lumMod val="75000"/>
                  </a:schemeClr>
                </a:solidFill>
                <a:effectLst/>
                <a:uLnTx/>
                <a:uFillTx/>
                <a:ea typeface="+mn-ea"/>
                <a:cs typeface="+mn-cs"/>
              </a:rPr>
              <a:t>Defense Science Board Task Force </a:t>
            </a:r>
          </a:p>
          <a:p>
            <a:pPr algn="ctr"/>
            <a:r>
              <a:rPr kumimoji="0" lang="en-US" sz="2800" b="1" i="0" u="none" strike="noStrike" kern="1200" cap="none" spc="0" normalizeH="0" baseline="0" noProof="0" dirty="0">
                <a:ln>
                  <a:noFill/>
                </a:ln>
                <a:solidFill>
                  <a:schemeClr val="accent2">
                    <a:lumMod val="75000"/>
                  </a:schemeClr>
                </a:solidFill>
                <a:effectLst/>
                <a:uLnTx/>
                <a:uFillTx/>
              </a:rPr>
              <a:t>Report on Resilient Military Systems and Advanced Cyber Threat (January 2013)</a:t>
            </a:r>
            <a:endParaRPr lang="en-US" sz="2800" b="1" dirty="0">
              <a:solidFill>
                <a:schemeClr val="accent2">
                  <a:lumMod val="75000"/>
                </a:schemeClr>
              </a:solidFill>
            </a:endParaRPr>
          </a:p>
        </p:txBody>
      </p:sp>
    </p:spTree>
    <p:extLst>
      <p:ext uri="{BB962C8B-B14F-4D97-AF65-F5344CB8AC3E}">
        <p14:creationId xmlns:p14="http://schemas.microsoft.com/office/powerpoint/2010/main" val="291537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srcRect/>
          <a:stretch>
            <a:fillRect/>
          </a:stretch>
        </p:blipFill>
        <p:spPr bwMode="auto">
          <a:xfrm>
            <a:off x="0" y="-51816"/>
            <a:ext cx="12192000" cy="7225523"/>
          </a:xfrm>
          <a:prstGeom prst="rect">
            <a:avLst/>
          </a:prstGeom>
          <a:noFill/>
          <a:ln w="9525">
            <a:noFill/>
            <a:miter lim="800000"/>
            <a:headEnd/>
            <a:tailEnd/>
          </a:ln>
        </p:spPr>
      </p:pic>
      <p:sp>
        <p:nvSpPr>
          <p:cNvPr id="20483" name="Text Box 4"/>
          <p:cNvSpPr txBox="1">
            <a:spLocks noChangeArrowheads="1"/>
          </p:cNvSpPr>
          <p:nvPr/>
        </p:nvSpPr>
        <p:spPr bwMode="auto">
          <a:xfrm>
            <a:off x="2667000" y="4800600"/>
            <a:ext cx="6324600" cy="369332"/>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TextBox 3"/>
          <p:cNvSpPr txBox="1"/>
          <p:nvPr/>
        </p:nvSpPr>
        <p:spPr>
          <a:xfrm>
            <a:off x="1828800" y="228601"/>
            <a:ext cx="8534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rPr>
              <a:t>           CLEAR AND PRESENT DANGER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1676400" y="76200"/>
            <a:ext cx="8991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00"/>
                </a:solidFill>
                <a:effectLst/>
                <a:uLnTx/>
                <a:uFillTx/>
                <a:latin typeface="Calibri" panose="020F0502020204030204"/>
                <a:ea typeface="+mn-ea"/>
                <a:cs typeface="+mn-cs"/>
              </a:rPr>
              <a:t>BLUF</a:t>
            </a: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8" name="Rectangle 7"/>
          <p:cNvSpPr/>
          <p:nvPr/>
        </p:nvSpPr>
        <p:spPr>
          <a:xfrm>
            <a:off x="2133600" y="762000"/>
            <a:ext cx="79248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Our nation is not prepared to survive</a:t>
            </a:r>
          </a:p>
        </p:txBody>
      </p:sp>
      <p:sp>
        <p:nvSpPr>
          <p:cNvPr id="9" name="Rectangle 8"/>
          <p:cNvSpPr/>
          <p:nvPr/>
        </p:nvSpPr>
        <p:spPr>
          <a:xfrm>
            <a:off x="536447" y="762000"/>
            <a:ext cx="11544183"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uLnTx/>
                <a:uFillTx/>
                <a:latin typeface="Calibri" panose="020F0502020204030204"/>
                <a:ea typeface="+mn-ea"/>
                <a:cs typeface="+mn-cs"/>
              </a:rPr>
              <a:t>TRUTHS</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You can’t </a:t>
            </a:r>
            <a:r>
              <a:rPr kumimoji="0" lang="en-US" sz="2000" b="1" i="0" u="sng"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sell</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disaster readiness, -  can’t </a:t>
            </a:r>
            <a:r>
              <a:rPr kumimoji="0" lang="en-US" sz="2000" b="1" i="0" u="sng"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scare</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people and businesses to 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Citizens </a:t>
            </a:r>
            <a:r>
              <a:rPr kumimoji="0" lang="en-US" sz="2000" b="1" i="0" u="sng"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must be informed </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 the condition of their community and Homeland.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People most are frightened when they sense their </a:t>
            </a:r>
            <a:r>
              <a:rPr kumimoji="0" lang="en-US" sz="2000" b="1" i="0" u="sng"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vulnerability</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to threats,  but feel powerless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People will band together in </a:t>
            </a:r>
            <a:r>
              <a:rPr kumimoji="0" lang="en-US" sz="2000" b="1" i="0" u="sng"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mutual support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 to a point.</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1524000" y="2779430"/>
            <a:ext cx="8915400" cy="4154984"/>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While we so far have the best offensive military in the world, we have the worst defense of our own Homeland at the Catastrophic level.</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a:rPr>
              <a:t>  -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If you say you plan for All Hazard’s, - then do it!</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a:rPr>
              <a:t>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a:rPr>
              <a:t> -  ALWAYS, ALWAYS PLAN FOR THE WORST-CASE SITUATION</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WE SUFFER FROM A FAILURE TO IMAGINE</a:t>
            </a:r>
          </a:p>
        </p:txBody>
      </p:sp>
      <p:grpSp>
        <p:nvGrpSpPr>
          <p:cNvPr id="16" name="Group 15">
            <a:extLst>
              <a:ext uri="{FF2B5EF4-FFF2-40B4-BE49-F238E27FC236}">
                <a16:creationId xmlns:a16="http://schemas.microsoft.com/office/drawing/2014/main" id="{F5E6E85C-4A03-4366-ADC2-F85B952C3B2E}"/>
              </a:ext>
            </a:extLst>
          </p:cNvPr>
          <p:cNvGrpSpPr/>
          <p:nvPr/>
        </p:nvGrpSpPr>
        <p:grpSpPr>
          <a:xfrm>
            <a:off x="7233480" y="3833760"/>
            <a:ext cx="143280" cy="27720"/>
            <a:chOff x="7233480" y="3833760"/>
            <a:chExt cx="143280" cy="27720"/>
          </a:xfrm>
        </p:grpSpPr>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F5EC9AE-C5EB-47FA-A457-07FFF91B9544}"/>
                    </a:ext>
                  </a:extLst>
                </p14:cNvPr>
                <p14:cNvContentPartPr/>
                <p14:nvPr/>
              </p14:nvContentPartPr>
              <p14:xfrm>
                <a:off x="7233480" y="3833760"/>
                <a:ext cx="38160" cy="15480"/>
              </p14:xfrm>
            </p:contentPart>
          </mc:Choice>
          <mc:Fallback xmlns="">
            <p:pic>
              <p:nvPicPr>
                <p:cNvPr id="2" name="Ink 1">
                  <a:extLst>
                    <a:ext uri="{FF2B5EF4-FFF2-40B4-BE49-F238E27FC236}">
                      <a16:creationId xmlns:a16="http://schemas.microsoft.com/office/drawing/2014/main" id="{4F5EC9AE-C5EB-47FA-A457-07FFF91B9544}"/>
                    </a:ext>
                  </a:extLst>
                </p:cNvPr>
                <p:cNvPicPr/>
                <p:nvPr/>
              </p:nvPicPr>
              <p:blipFill>
                <a:blip r:embed="rId5"/>
                <a:stretch>
                  <a:fillRect/>
                </a:stretch>
              </p:blipFill>
              <p:spPr>
                <a:xfrm>
                  <a:off x="7224480" y="3825120"/>
                  <a:ext cx="5580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325A09A4-6A63-48BE-BCAE-94BEEE92F945}"/>
                    </a:ext>
                  </a:extLst>
                </p14:cNvPr>
                <p14:cNvContentPartPr/>
                <p14:nvPr/>
              </p14:nvContentPartPr>
              <p14:xfrm>
                <a:off x="7360560" y="3858600"/>
                <a:ext cx="16200" cy="2880"/>
              </p14:xfrm>
            </p:contentPart>
          </mc:Choice>
          <mc:Fallback xmlns="">
            <p:pic>
              <p:nvPicPr>
                <p:cNvPr id="3" name="Ink 2">
                  <a:extLst>
                    <a:ext uri="{FF2B5EF4-FFF2-40B4-BE49-F238E27FC236}">
                      <a16:creationId xmlns:a16="http://schemas.microsoft.com/office/drawing/2014/main" id="{325A09A4-6A63-48BE-BCAE-94BEEE92F945}"/>
                    </a:ext>
                  </a:extLst>
                </p:cNvPr>
                <p:cNvPicPr/>
                <p:nvPr/>
              </p:nvPicPr>
              <p:blipFill>
                <a:blip r:embed="rId7"/>
                <a:stretch>
                  <a:fillRect/>
                </a:stretch>
              </p:blipFill>
              <p:spPr>
                <a:xfrm>
                  <a:off x="7351920" y="3849600"/>
                  <a:ext cx="33840" cy="20520"/>
                </a:xfrm>
                <a:prstGeom prst="rect">
                  <a:avLst/>
                </a:prstGeom>
              </p:spPr>
            </p:pic>
          </mc:Fallback>
        </mc:AlternateContent>
      </p:grpSp>
      <p:grpSp>
        <p:nvGrpSpPr>
          <p:cNvPr id="15" name="Group 14">
            <a:extLst>
              <a:ext uri="{FF2B5EF4-FFF2-40B4-BE49-F238E27FC236}">
                <a16:creationId xmlns:a16="http://schemas.microsoft.com/office/drawing/2014/main" id="{30F6DA19-5A2B-4605-B8FC-CC3076874455}"/>
              </a:ext>
            </a:extLst>
          </p:cNvPr>
          <p:cNvGrpSpPr/>
          <p:nvPr/>
        </p:nvGrpSpPr>
        <p:grpSpPr>
          <a:xfrm>
            <a:off x="7464960" y="3965520"/>
            <a:ext cx="93240" cy="24120"/>
            <a:chOff x="7464960" y="3965520"/>
            <a:chExt cx="93240" cy="2412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FA3EF1FF-584D-4DB5-95B0-CCED10E024C9}"/>
                    </a:ext>
                  </a:extLst>
                </p14:cNvPr>
                <p14:cNvContentPartPr/>
                <p14:nvPr/>
              </p14:nvContentPartPr>
              <p14:xfrm>
                <a:off x="7464960" y="3965520"/>
                <a:ext cx="16200" cy="12960"/>
              </p14:xfrm>
            </p:contentPart>
          </mc:Choice>
          <mc:Fallback xmlns="">
            <p:pic>
              <p:nvPicPr>
                <p:cNvPr id="6" name="Ink 5">
                  <a:extLst>
                    <a:ext uri="{FF2B5EF4-FFF2-40B4-BE49-F238E27FC236}">
                      <a16:creationId xmlns:a16="http://schemas.microsoft.com/office/drawing/2014/main" id="{FA3EF1FF-584D-4DB5-95B0-CCED10E024C9}"/>
                    </a:ext>
                  </a:extLst>
                </p:cNvPr>
                <p:cNvPicPr/>
                <p:nvPr/>
              </p:nvPicPr>
              <p:blipFill>
                <a:blip r:embed="rId9"/>
                <a:stretch>
                  <a:fillRect/>
                </a:stretch>
              </p:blipFill>
              <p:spPr>
                <a:xfrm>
                  <a:off x="7456320" y="3956880"/>
                  <a:ext cx="3384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AC5673A3-05C1-4C85-B57E-A71334F224D7}"/>
                    </a:ext>
                  </a:extLst>
                </p14:cNvPr>
                <p14:cNvContentPartPr/>
                <p14:nvPr/>
              </p14:nvContentPartPr>
              <p14:xfrm>
                <a:off x="7539480" y="3969480"/>
                <a:ext cx="18720" cy="20160"/>
              </p14:xfrm>
            </p:contentPart>
          </mc:Choice>
          <mc:Fallback xmlns="">
            <p:pic>
              <p:nvPicPr>
                <p:cNvPr id="12" name="Ink 11">
                  <a:extLst>
                    <a:ext uri="{FF2B5EF4-FFF2-40B4-BE49-F238E27FC236}">
                      <a16:creationId xmlns:a16="http://schemas.microsoft.com/office/drawing/2014/main" id="{AC5673A3-05C1-4C85-B57E-A71334F224D7}"/>
                    </a:ext>
                  </a:extLst>
                </p:cNvPr>
                <p:cNvPicPr/>
                <p:nvPr/>
              </p:nvPicPr>
              <p:blipFill>
                <a:blip r:embed="rId11"/>
                <a:stretch>
                  <a:fillRect/>
                </a:stretch>
              </p:blipFill>
              <p:spPr>
                <a:xfrm>
                  <a:off x="7530480" y="3960840"/>
                  <a:ext cx="36360" cy="37800"/>
                </a:xfrm>
                <a:prstGeom prst="rect">
                  <a:avLst/>
                </a:prstGeom>
              </p:spPr>
            </p:pic>
          </mc:Fallback>
        </mc:AlternateContent>
      </p:grpSp>
      <p:pic>
        <p:nvPicPr>
          <p:cNvPr id="17" name="Picture 16">
            <a:extLst>
              <a:ext uri="{FF2B5EF4-FFF2-40B4-BE49-F238E27FC236}">
                <a16:creationId xmlns:a16="http://schemas.microsoft.com/office/drawing/2014/main" id="{AF0BE289-AEEF-4C41-9A42-CDD04633E256}"/>
              </a:ext>
            </a:extLst>
          </p:cNvPr>
          <p:cNvPicPr>
            <a:picLocks noChangeAspect="1"/>
          </p:cNvPicPr>
          <p:nvPr/>
        </p:nvPicPr>
        <p:blipFill>
          <a:blip r:embed="rId12"/>
          <a:stretch>
            <a:fillRect/>
          </a:stretch>
        </p:blipFill>
        <p:spPr>
          <a:xfrm>
            <a:off x="9331" y="-46655"/>
            <a:ext cx="1371719" cy="92667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5"/>
          <p:cNvPicPr>
            <a:picLocks noChangeAspect="1" noChangeArrowheads="1"/>
          </p:cNvPicPr>
          <p:nvPr/>
        </p:nvPicPr>
        <p:blipFill>
          <a:blip r:embed="rId3"/>
          <a:srcRect/>
          <a:stretch>
            <a:fillRect/>
          </a:stretch>
        </p:blipFill>
        <p:spPr bwMode="auto">
          <a:xfrm>
            <a:off x="590550" y="988451"/>
            <a:ext cx="11010900" cy="5325558"/>
          </a:xfrm>
          <a:prstGeom prst="rect">
            <a:avLst/>
          </a:prstGeom>
          <a:noFill/>
          <a:ln w="9525">
            <a:noFill/>
            <a:miter lim="800000"/>
            <a:headEnd/>
            <a:tailEnd/>
          </a:ln>
        </p:spPr>
      </p:pic>
      <p:sp>
        <p:nvSpPr>
          <p:cNvPr id="2" name="Rectangle 1">
            <a:extLst>
              <a:ext uri="{FF2B5EF4-FFF2-40B4-BE49-F238E27FC236}">
                <a16:creationId xmlns:a16="http://schemas.microsoft.com/office/drawing/2014/main" id="{0B555D50-8B67-4EF6-9360-6EBC6236B057}"/>
              </a:ext>
            </a:extLst>
          </p:cNvPr>
          <p:cNvSpPr/>
          <p:nvPr/>
        </p:nvSpPr>
        <p:spPr>
          <a:xfrm>
            <a:off x="2540378" y="235970"/>
            <a:ext cx="7111242" cy="523220"/>
          </a:xfrm>
          <a:prstGeom prst="rect">
            <a:avLst/>
          </a:prstGeom>
        </p:spPr>
        <p:txBody>
          <a:bodyPr wrap="none">
            <a:spAutoFit/>
          </a:bodyPr>
          <a:lstStyle/>
          <a:p>
            <a:pPr algn="ctr"/>
            <a:r>
              <a:rPr lang="en-US" sz="2800" b="1" dirty="0">
                <a:solidFill>
                  <a:schemeClr val="accent2">
                    <a:lumMod val="75000"/>
                  </a:schemeClr>
                </a:solidFill>
                <a:cs typeface="Arial" charset="0"/>
              </a:rPr>
              <a:t>Cascading Critical Infrastructure Effects </a:t>
            </a:r>
            <a:endParaRPr lang="en-US" sz="2800" dirty="0">
              <a:solidFill>
                <a:schemeClr val="accent2">
                  <a:lumMod val="75000"/>
                </a:schemeClr>
              </a:solidFill>
            </a:endParaRPr>
          </a:p>
        </p:txBody>
      </p:sp>
      <p:sp>
        <p:nvSpPr>
          <p:cNvPr id="6" name="TextBox 5">
            <a:extLst>
              <a:ext uri="{FF2B5EF4-FFF2-40B4-BE49-F238E27FC236}">
                <a16:creationId xmlns:a16="http://schemas.microsoft.com/office/drawing/2014/main" id="{4AD81A31-DCD8-4E52-9CDF-2208C3E59E3A}"/>
              </a:ext>
            </a:extLst>
          </p:cNvPr>
          <p:cNvSpPr txBox="1"/>
          <p:nvPr/>
        </p:nvSpPr>
        <p:spPr>
          <a:xfrm>
            <a:off x="403123" y="6423047"/>
            <a:ext cx="6921909" cy="338554"/>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600" b="0" i="0" u="none" strike="noStrike" kern="1200" cap="none" spc="0" normalizeH="0" baseline="0" noProof="0" dirty="0">
                <a:ln>
                  <a:noFill/>
                </a:ln>
                <a:effectLst/>
                <a:uLnTx/>
                <a:uFillTx/>
                <a:latin typeface="Arial" charset="0"/>
                <a:ea typeface="+mn-ea"/>
                <a:cs typeface="Arial" charset="0"/>
              </a:rPr>
              <a:t>Matrix created by Dr, George Baker,  James  Madison University  2012</a:t>
            </a:r>
          </a:p>
        </p:txBody>
      </p:sp>
    </p:spTree>
    <p:extLst>
      <p:ext uri="{BB962C8B-B14F-4D97-AF65-F5344CB8AC3E}">
        <p14:creationId xmlns:p14="http://schemas.microsoft.com/office/powerpoint/2010/main" val="383332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555D50-8B67-4EF6-9360-6EBC6236B057}"/>
              </a:ext>
            </a:extLst>
          </p:cNvPr>
          <p:cNvSpPr/>
          <p:nvPr/>
        </p:nvSpPr>
        <p:spPr>
          <a:xfrm>
            <a:off x="999104" y="154196"/>
            <a:ext cx="10193816" cy="2123658"/>
          </a:xfrm>
          <a:prstGeom prst="rect">
            <a:avLst/>
          </a:prstGeom>
        </p:spPr>
        <p:txBody>
          <a:bodyPr wrap="none">
            <a:spAutoFit/>
          </a:bodyPr>
          <a:lstStyle/>
          <a:p>
            <a:pPr algn="ctr"/>
            <a:r>
              <a:rPr lang="en-US" sz="2800" b="1" dirty="0">
                <a:solidFill>
                  <a:schemeClr val="accent2">
                    <a:lumMod val="75000"/>
                  </a:schemeClr>
                </a:solidFill>
                <a:cs typeface="Arial" charset="0"/>
              </a:rPr>
              <a:t>CENTER OF GRAVITY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entury Gothic" panose="020B0502020202020204"/>
                <a:ea typeface="+mn-ea"/>
                <a:cs typeface="+mn-cs"/>
              </a:rPr>
              <a:t>The weakest and most vulnerable point of the enemy, that will ensure destruction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srgbClr val="FFFF00"/>
                </a:solidFill>
                <a:cs typeface="Arial" charset="0"/>
              </a:rPr>
              <a:t> </a:t>
            </a:r>
            <a:r>
              <a:rPr kumimoji="0" lang="en-US" sz="2000" b="1" i="0" u="none" strike="noStrike" kern="1200" cap="none" spc="0" normalizeH="0" baseline="0" noProof="0" dirty="0">
                <a:ln>
                  <a:noFill/>
                </a:ln>
                <a:solidFill>
                  <a:srgbClr val="FFFF00"/>
                </a:solidFill>
                <a:effectLst/>
                <a:uLnTx/>
                <a:uFillTx/>
                <a:latin typeface="Century Gothic" panose="020B0502020202020204"/>
                <a:ea typeface="+mn-ea"/>
                <a:cs typeface="Times New Roman" panose="02020603050405020304" pitchFamily="18" charset="0"/>
              </a:rPr>
              <a:t>There can only be ONE COG and ours is ELECTRICITY </a:t>
            </a:r>
          </a:p>
          <a:p>
            <a:pPr algn="ctr"/>
            <a:endParaRPr lang="en-US" sz="2800" b="1" dirty="0">
              <a:solidFill>
                <a:srgbClr val="FFFF00"/>
              </a:solidFill>
              <a:cs typeface="Arial" charset="0"/>
            </a:endParaRPr>
          </a:p>
          <a:p>
            <a:pPr algn="ctr"/>
            <a:r>
              <a:rPr lang="en-US" sz="2800" b="1" dirty="0">
                <a:solidFill>
                  <a:srgbClr val="FFFF00"/>
                </a:solidFill>
                <a:cs typeface="Arial" charset="0"/>
              </a:rPr>
              <a:t>SINGLE POINTS OF FAILURE</a:t>
            </a:r>
            <a:endParaRPr lang="en-US" sz="2800" dirty="0"/>
          </a:p>
        </p:txBody>
      </p:sp>
      <p:sp>
        <p:nvSpPr>
          <p:cNvPr id="3" name="Rectangle 2">
            <a:extLst>
              <a:ext uri="{FF2B5EF4-FFF2-40B4-BE49-F238E27FC236}">
                <a16:creationId xmlns:a16="http://schemas.microsoft.com/office/drawing/2014/main" id="{AA2E1896-DE66-4750-A061-6E2186B9B36F}"/>
              </a:ext>
            </a:extLst>
          </p:cNvPr>
          <p:cNvSpPr/>
          <p:nvPr/>
        </p:nvSpPr>
        <p:spPr>
          <a:xfrm>
            <a:off x="145025" y="1705824"/>
            <a:ext cx="11901949" cy="4708981"/>
          </a:xfrm>
          <a:prstGeom prst="rect">
            <a:avLst/>
          </a:prstGeom>
        </p:spPr>
        <p:txBody>
          <a:bodyPr wrap="square">
            <a:spAutoFit/>
          </a:bodyPr>
          <a:lstStyle/>
          <a:p>
            <a:pPr algn="ctr"/>
            <a:endParaRPr lang="en-US" sz="2000" b="1" dirty="0"/>
          </a:p>
          <a:p>
            <a:pPr algn="ctr"/>
            <a:endParaRPr lang="en-US" sz="2000" b="1" u="sng" dirty="0"/>
          </a:p>
          <a:p>
            <a:pPr algn="ctr"/>
            <a:endParaRPr lang="en-US" sz="2000" b="1" u="sng" dirty="0">
              <a:solidFill>
                <a:srgbClr val="FFFF00"/>
              </a:solidFill>
            </a:endParaRPr>
          </a:p>
          <a:p>
            <a:pPr algn="just"/>
            <a:r>
              <a:rPr lang="en-US" sz="2000" b="1" i="1" u="sng" dirty="0">
                <a:solidFill>
                  <a:schemeClr val="accent2">
                    <a:lumMod val="75000"/>
                  </a:schemeClr>
                </a:solidFill>
              </a:rPr>
              <a:t>FUEL</a:t>
            </a:r>
            <a:r>
              <a:rPr lang="en-US" sz="2000" b="1" i="1" dirty="0">
                <a:solidFill>
                  <a:schemeClr val="accent2">
                    <a:lumMod val="75000"/>
                  </a:schemeClr>
                </a:solidFill>
              </a:rPr>
              <a:t>:</a:t>
            </a:r>
            <a:r>
              <a:rPr lang="en-US" sz="2000" b="1" i="1" dirty="0">
                <a:solidFill>
                  <a:srgbClr val="FFFF00"/>
                </a:solidFill>
              </a:rPr>
              <a:t>  Degraded/Destroyed refinery production and delivery</a:t>
            </a:r>
          </a:p>
          <a:p>
            <a:pPr algn="just"/>
            <a:endParaRPr lang="en-US" sz="2000" b="1" i="1" u="sng" dirty="0"/>
          </a:p>
          <a:p>
            <a:pPr algn="just"/>
            <a:r>
              <a:rPr lang="en-US" sz="2000" b="1" i="1" u="sng" dirty="0">
                <a:solidFill>
                  <a:schemeClr val="accent2">
                    <a:lumMod val="75000"/>
                  </a:schemeClr>
                </a:solidFill>
              </a:rPr>
              <a:t>COMMUNICATIONS</a:t>
            </a:r>
            <a:r>
              <a:rPr lang="en-US" sz="2000" b="1" i="1" dirty="0">
                <a:solidFill>
                  <a:schemeClr val="accent2">
                    <a:lumMod val="75000"/>
                  </a:schemeClr>
                </a:solidFill>
              </a:rPr>
              <a:t>:</a:t>
            </a:r>
            <a:r>
              <a:rPr lang="en-US" sz="2000" b="1" i="1" dirty="0">
                <a:solidFill>
                  <a:srgbClr val="FFFF00"/>
                </a:solidFill>
              </a:rPr>
              <a:t> Degraded/Denied/Destroyed MILSATCOM, COMSATCOM, Internet, (NIMS and FirstNet highly questionable)</a:t>
            </a:r>
          </a:p>
          <a:p>
            <a:pPr algn="just"/>
            <a:endParaRPr lang="en-US" sz="2000" b="1" i="1" u="sng" dirty="0"/>
          </a:p>
          <a:p>
            <a:pPr algn="just"/>
            <a:r>
              <a:rPr lang="en-US" sz="2000" b="1" i="1" u="sng" dirty="0">
                <a:solidFill>
                  <a:schemeClr val="accent2">
                    <a:lumMod val="75000"/>
                  </a:schemeClr>
                </a:solidFill>
              </a:rPr>
              <a:t>PERSONNEL</a:t>
            </a:r>
            <a:r>
              <a:rPr lang="en-US" sz="2000" b="1" i="1" dirty="0">
                <a:solidFill>
                  <a:schemeClr val="accent2">
                    <a:lumMod val="75000"/>
                  </a:schemeClr>
                </a:solidFill>
              </a:rPr>
              <a:t>:  </a:t>
            </a:r>
            <a:r>
              <a:rPr lang="en-US" sz="2000" b="1" i="1" dirty="0">
                <a:solidFill>
                  <a:srgbClr val="FFFF00"/>
                </a:solidFill>
              </a:rPr>
              <a:t>Availability of trained technicians, first responders, military, FEMA, farmers…..</a:t>
            </a:r>
          </a:p>
          <a:p>
            <a:pPr algn="just"/>
            <a:r>
              <a:rPr lang="en-US" sz="2000" b="1" i="1" dirty="0">
                <a:solidFill>
                  <a:srgbClr val="FFFF00"/>
                </a:solidFill>
              </a:rPr>
              <a:t>       </a:t>
            </a:r>
          </a:p>
          <a:p>
            <a:pPr algn="just"/>
            <a:r>
              <a:rPr lang="en-US" sz="2000" b="1" i="1" dirty="0">
                <a:solidFill>
                  <a:srgbClr val="FFFF00"/>
                </a:solidFill>
              </a:rPr>
              <a:t>      </a:t>
            </a:r>
          </a:p>
          <a:p>
            <a:pPr algn="just"/>
            <a:r>
              <a:rPr lang="en-US" sz="2000" b="1" i="1" u="sng" dirty="0">
                <a:solidFill>
                  <a:schemeClr val="accent2">
                    <a:lumMod val="75000"/>
                  </a:schemeClr>
                </a:solidFill>
              </a:rPr>
              <a:t>TIME</a:t>
            </a:r>
            <a:r>
              <a:rPr lang="en-US" sz="2000" b="1" i="1" dirty="0">
                <a:solidFill>
                  <a:schemeClr val="accent2">
                    <a:lumMod val="75000"/>
                  </a:schemeClr>
                </a:solidFill>
              </a:rPr>
              <a:t>:  </a:t>
            </a:r>
            <a:r>
              <a:rPr lang="en-US" sz="2000" b="1" i="1" dirty="0">
                <a:solidFill>
                  <a:srgbClr val="FFFF00"/>
                </a:solidFill>
              </a:rPr>
              <a:t>Time is of the essence, ~3-4 weeks at most ‘Golden Time’ to establish a sense of hope, recovery</a:t>
            </a:r>
          </a:p>
          <a:p>
            <a:pPr algn="just"/>
            <a:r>
              <a:rPr lang="en-US" sz="2000" b="1" i="1" dirty="0">
                <a:solidFill>
                  <a:srgbClr val="FFFF00"/>
                </a:solidFill>
              </a:rPr>
              <a:t>       </a:t>
            </a:r>
          </a:p>
          <a:p>
            <a:pPr algn="just"/>
            <a:r>
              <a:rPr lang="en-US" sz="2000" b="1" u="sng" dirty="0">
                <a:solidFill>
                  <a:srgbClr val="FFFF00"/>
                </a:solidFill>
              </a:rPr>
              <a:t>Vital Critical Risk Factor is</a:t>
            </a:r>
            <a:r>
              <a:rPr lang="en-US" sz="2000" b="1" dirty="0">
                <a:solidFill>
                  <a:srgbClr val="FFFF00"/>
                </a:solidFill>
              </a:rPr>
              <a:t>  </a:t>
            </a:r>
            <a:r>
              <a:rPr lang="en-US" sz="2000" b="1" i="1" dirty="0">
                <a:solidFill>
                  <a:srgbClr val="FF0000"/>
                </a:solidFill>
              </a:rPr>
              <a:t>FOOD</a:t>
            </a:r>
            <a:r>
              <a:rPr lang="en-US" sz="2000" b="1" i="1" dirty="0">
                <a:solidFill>
                  <a:srgbClr val="FFFF00"/>
                </a:solidFill>
              </a:rPr>
              <a:t> </a:t>
            </a:r>
            <a:r>
              <a:rPr lang="en-US" sz="2000" b="1" dirty="0">
                <a:solidFill>
                  <a:srgbClr val="FFFF00"/>
                </a:solidFill>
              </a:rPr>
              <a:t>  </a:t>
            </a:r>
            <a:r>
              <a:rPr lang="en-US" sz="2000" b="1" i="1" dirty="0">
                <a:solidFill>
                  <a:srgbClr val="FFFF00"/>
                </a:solidFill>
              </a:rPr>
              <a:t>Start thinking 332 million Urban, Suburban and Rural souls </a:t>
            </a:r>
            <a:endParaRPr lang="en-US" sz="2000" i="1" dirty="0">
              <a:solidFill>
                <a:srgbClr val="FFFF00"/>
              </a:solidFill>
            </a:endParaRPr>
          </a:p>
        </p:txBody>
      </p:sp>
    </p:spTree>
    <p:extLst>
      <p:ext uri="{BB962C8B-B14F-4D97-AF65-F5344CB8AC3E}">
        <p14:creationId xmlns:p14="http://schemas.microsoft.com/office/powerpoint/2010/main" val="326436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12192000" cy="6912864"/>
          </a:xfrm>
          <a:prstGeom prst="rect">
            <a:avLst/>
          </a:prstGeom>
          <a:noFill/>
          <a:ln w="9525">
            <a:noFill/>
            <a:miter lim="800000"/>
            <a:headEnd/>
            <a:tailEnd/>
          </a:ln>
        </p:spPr>
      </p:pic>
      <p:sp>
        <p:nvSpPr>
          <p:cNvPr id="5" name="Oval 4"/>
          <p:cNvSpPr/>
          <p:nvPr/>
        </p:nvSpPr>
        <p:spPr>
          <a:xfrm>
            <a:off x="8915400" y="2133600"/>
            <a:ext cx="1752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38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 y="87551"/>
            <a:ext cx="12192002" cy="6844624"/>
          </a:xfrm>
          <a:prstGeom prst="rect">
            <a:avLst/>
          </a:prstGeom>
        </p:spPr>
      </p:pic>
      <p:sp>
        <p:nvSpPr>
          <p:cNvPr id="2" name="TextBox 1"/>
          <p:cNvSpPr txBox="1"/>
          <p:nvPr/>
        </p:nvSpPr>
        <p:spPr>
          <a:xfrm>
            <a:off x="4887416" y="371475"/>
            <a:ext cx="2575932" cy="584775"/>
          </a:xfrm>
          <a:prstGeom prst="rect">
            <a:avLst/>
          </a:prstGeom>
          <a:noFill/>
        </p:spPr>
        <p:txBody>
          <a:bodyPr wrap="square" rtlCol="0">
            <a:spAutoFit/>
          </a:bodyPr>
          <a:lstStyle/>
          <a:p>
            <a:pPr algn="ctr"/>
            <a:r>
              <a:rPr lang="en-US" sz="3200" b="1" u="sng" dirty="0">
                <a:solidFill>
                  <a:schemeClr val="accent2">
                    <a:lumMod val="75000"/>
                  </a:schemeClr>
                </a:solidFill>
              </a:rPr>
              <a:t>SPOF: FUEL</a:t>
            </a:r>
          </a:p>
        </p:txBody>
      </p:sp>
      <p:sp>
        <p:nvSpPr>
          <p:cNvPr id="3" name="Rectangle 2">
            <a:extLst>
              <a:ext uri="{FF2B5EF4-FFF2-40B4-BE49-F238E27FC236}">
                <a16:creationId xmlns:a16="http://schemas.microsoft.com/office/drawing/2014/main" id="{005DCC9F-E78B-4DAD-9770-2B1C0216B342}"/>
              </a:ext>
            </a:extLst>
          </p:cNvPr>
          <p:cNvSpPr/>
          <p:nvPr/>
        </p:nvSpPr>
        <p:spPr>
          <a:xfrm>
            <a:off x="2273313" y="1647125"/>
            <a:ext cx="9595225" cy="4924425"/>
          </a:xfrm>
          <a:prstGeom prst="rect">
            <a:avLst/>
          </a:prstGeom>
        </p:spPr>
        <p:txBody>
          <a:bodyPr wrap="square">
            <a:spAutoFit/>
          </a:bodyPr>
          <a:lstStyle/>
          <a:p>
            <a:pPr algn="ctr"/>
            <a:endParaRPr lang="en-US" sz="2000" b="1" dirty="0">
              <a:solidFill>
                <a:srgbClr val="FFFF00"/>
              </a:solidFill>
            </a:endParaRPr>
          </a:p>
          <a:p>
            <a:pPr algn="ctr"/>
            <a:r>
              <a:rPr lang="en-US" sz="2000" b="1" dirty="0">
                <a:solidFill>
                  <a:srgbClr val="FFFF00"/>
                </a:solidFill>
              </a:rPr>
              <a:t>Failure of Oil and Gas supplies due to pump and valve control destruction</a:t>
            </a:r>
          </a:p>
          <a:p>
            <a:pPr algn="ctr"/>
            <a:endParaRPr lang="en-US" sz="2000" b="1" dirty="0">
              <a:solidFill>
                <a:srgbClr val="FFFF00"/>
              </a:solidFill>
            </a:endParaRPr>
          </a:p>
          <a:p>
            <a:pPr algn="ctr"/>
            <a:r>
              <a:rPr lang="en-US" sz="2000" b="1" dirty="0">
                <a:solidFill>
                  <a:srgbClr val="FFFF00"/>
                </a:solidFill>
              </a:rPr>
              <a:t>Intricate operation, - must be selectively hardened and dedicated to crucial/critical points of need such as hospital centers, nuclear power plants, fuel transportation re-fueling points, generator resupply….. </a:t>
            </a:r>
          </a:p>
          <a:p>
            <a:pPr algn="ctr"/>
            <a:endParaRPr lang="en-US" sz="2000" b="1" dirty="0"/>
          </a:p>
          <a:p>
            <a:pPr algn="ctr"/>
            <a:endParaRPr lang="en-US" sz="2000" b="1" dirty="0"/>
          </a:p>
          <a:p>
            <a:pPr algn="ctr"/>
            <a:endParaRPr lang="en-US" sz="2000" b="1" dirty="0"/>
          </a:p>
          <a:p>
            <a:pPr algn="ctr"/>
            <a:r>
              <a:rPr lang="en-US" sz="2000" b="1" dirty="0"/>
              <a:t> None protected at the present time.  </a:t>
            </a:r>
          </a:p>
          <a:p>
            <a:pPr algn="ctr"/>
            <a:endParaRPr lang="en-US" sz="2000" b="1" dirty="0">
              <a:solidFill>
                <a:srgbClr val="FFFF00"/>
              </a:solidFill>
            </a:endParaRPr>
          </a:p>
          <a:p>
            <a:pPr algn="ctr"/>
            <a:endParaRPr lang="en-US" sz="2000" b="1" dirty="0">
              <a:solidFill>
                <a:srgbClr val="FFFF00"/>
              </a:solidFill>
            </a:endParaRPr>
          </a:p>
          <a:p>
            <a:pPr algn="ctr"/>
            <a:endParaRPr lang="en-US" sz="2000" b="1" dirty="0">
              <a:solidFill>
                <a:srgbClr val="FFFF00"/>
              </a:solidFill>
            </a:endParaRPr>
          </a:p>
          <a:p>
            <a:pPr algn="ctr"/>
            <a:r>
              <a:rPr lang="en-US" sz="2000" b="1" dirty="0">
                <a:solidFill>
                  <a:srgbClr val="FFFF00"/>
                </a:solidFill>
              </a:rPr>
              <a:t>‘Preplanned’ assurances of raw oil supply to remaining functional refineries by supportive countries.</a:t>
            </a:r>
          </a:p>
          <a:p>
            <a:endParaRPr lang="en-US" sz="1400" b="1" dirty="0">
              <a:solidFill>
                <a:srgbClr val="FFFF00"/>
              </a:solidFill>
            </a:endParaRPr>
          </a:p>
        </p:txBody>
      </p:sp>
    </p:spTree>
    <p:extLst>
      <p:ext uri="{BB962C8B-B14F-4D97-AF65-F5344CB8AC3E}">
        <p14:creationId xmlns:p14="http://schemas.microsoft.com/office/powerpoint/2010/main" val="273387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42"/>
        <p:cNvGrpSpPr/>
        <p:nvPr/>
      </p:nvGrpSpPr>
      <p:grpSpPr>
        <a:xfrm>
          <a:off x="0" y="0"/>
          <a:ext cx="0" cy="0"/>
          <a:chOff x="0" y="0"/>
          <a:chExt cx="0" cy="0"/>
        </a:xfrm>
      </p:grpSpPr>
      <p:grpSp>
        <p:nvGrpSpPr>
          <p:cNvPr id="144" name="Shape 144"/>
          <p:cNvGrpSpPr/>
          <p:nvPr/>
        </p:nvGrpSpPr>
        <p:grpSpPr>
          <a:xfrm>
            <a:off x="3335750" y="4357219"/>
            <a:ext cx="6429558" cy="2388681"/>
            <a:chOff x="1150" y="2671"/>
            <a:chExt cx="4050" cy="1504"/>
          </a:xfrm>
        </p:grpSpPr>
        <p:sp>
          <p:nvSpPr>
            <p:cNvPr id="145" name="Shape 145"/>
            <p:cNvSpPr/>
            <p:nvPr/>
          </p:nvSpPr>
          <p:spPr>
            <a:xfrm>
              <a:off x="1552" y="2671"/>
              <a:ext cx="3010" cy="1389"/>
            </a:xfrm>
            <a:custGeom>
              <a:avLst/>
              <a:gdLst/>
              <a:ahLst/>
              <a:cxnLst/>
              <a:rect l="0" t="0" r="0" b="0"/>
              <a:pathLst>
                <a:path w="120000" h="120000" extrusionOk="0">
                  <a:moveTo>
                    <a:pt x="373" y="48101"/>
                  </a:moveTo>
                  <a:cubicBezTo>
                    <a:pt x="186" y="55088"/>
                    <a:pt x="0" y="62177"/>
                    <a:pt x="373" y="68556"/>
                  </a:cubicBezTo>
                  <a:cubicBezTo>
                    <a:pt x="747" y="74936"/>
                    <a:pt x="1775" y="80607"/>
                    <a:pt x="2757" y="86278"/>
                  </a:cubicBezTo>
                  <a:cubicBezTo>
                    <a:pt x="3738" y="91949"/>
                    <a:pt x="4766" y="98531"/>
                    <a:pt x="6401" y="102683"/>
                  </a:cubicBezTo>
                  <a:cubicBezTo>
                    <a:pt x="8037" y="106835"/>
                    <a:pt x="9672" y="109063"/>
                    <a:pt x="12663" y="111493"/>
                  </a:cubicBezTo>
                  <a:cubicBezTo>
                    <a:pt x="15654" y="113924"/>
                    <a:pt x="20280" y="116151"/>
                    <a:pt x="24485" y="117569"/>
                  </a:cubicBezTo>
                  <a:cubicBezTo>
                    <a:pt x="28691" y="118987"/>
                    <a:pt x="32850" y="120000"/>
                    <a:pt x="37850" y="119898"/>
                  </a:cubicBezTo>
                  <a:cubicBezTo>
                    <a:pt x="42850" y="119797"/>
                    <a:pt x="47710" y="118582"/>
                    <a:pt x="54439" y="117063"/>
                  </a:cubicBezTo>
                  <a:cubicBezTo>
                    <a:pt x="61168" y="115544"/>
                    <a:pt x="71448" y="113012"/>
                    <a:pt x="78130" y="110582"/>
                  </a:cubicBezTo>
                  <a:cubicBezTo>
                    <a:pt x="84813" y="108151"/>
                    <a:pt x="89439" y="105822"/>
                    <a:pt x="94485" y="102683"/>
                  </a:cubicBezTo>
                  <a:cubicBezTo>
                    <a:pt x="99532" y="99544"/>
                    <a:pt x="104532" y="96101"/>
                    <a:pt x="108457" y="91443"/>
                  </a:cubicBezTo>
                  <a:cubicBezTo>
                    <a:pt x="112383" y="86784"/>
                    <a:pt x="116355" y="79797"/>
                    <a:pt x="118177" y="74632"/>
                  </a:cubicBezTo>
                  <a:cubicBezTo>
                    <a:pt x="120000" y="69468"/>
                    <a:pt x="119579" y="65417"/>
                    <a:pt x="119439" y="60151"/>
                  </a:cubicBezTo>
                  <a:cubicBezTo>
                    <a:pt x="119299" y="54886"/>
                    <a:pt x="118457" y="47594"/>
                    <a:pt x="117289" y="42936"/>
                  </a:cubicBezTo>
                  <a:cubicBezTo>
                    <a:pt x="116121" y="38278"/>
                    <a:pt x="114112" y="36658"/>
                    <a:pt x="112336" y="32202"/>
                  </a:cubicBezTo>
                  <a:cubicBezTo>
                    <a:pt x="110560" y="27746"/>
                    <a:pt x="108317" y="21670"/>
                    <a:pt x="106542" y="16303"/>
                  </a:cubicBezTo>
                  <a:cubicBezTo>
                    <a:pt x="104766" y="10936"/>
                    <a:pt x="103271" y="5468"/>
                    <a:pt x="101775" y="0"/>
                  </a:cubicBezTo>
                </a:path>
              </a:pathLst>
            </a:custGeom>
            <a:noFill/>
            <a:ln w="19050" cap="flat" cmpd="sng">
              <a:solidFill>
                <a:srgbClr val="0000CC"/>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46" name="Shape 146"/>
            <p:cNvSpPr txBox="1"/>
            <p:nvPr/>
          </p:nvSpPr>
          <p:spPr>
            <a:xfrm rot="-307837" flipH="1">
              <a:off x="1662" y="4024"/>
              <a:ext cx="2552" cy="14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000" b="1" i="1" u="none" strike="noStrike" kern="0" cap="none" spc="0" normalizeH="0" baseline="0" noProof="0" dirty="0">
                  <a:ln>
                    <a:noFill/>
                  </a:ln>
                  <a:solidFill>
                    <a:srgbClr val="0000CC"/>
                  </a:solidFill>
                  <a:effectLst/>
                  <a:uLnTx/>
                  <a:uFillTx/>
                  <a:latin typeface="Arial"/>
                  <a:ea typeface="Arial"/>
                  <a:cs typeface="Arial"/>
                  <a:sym typeface="Arial"/>
                  <a:rtl val="0"/>
                </a:rPr>
                <a:t>Production, </a:t>
              </a:r>
            </a:p>
          </p:txBody>
        </p:sp>
        <p:sp>
          <p:nvSpPr>
            <p:cNvPr id="147" name="Shape 147"/>
            <p:cNvSpPr txBox="1"/>
            <p:nvPr/>
          </p:nvSpPr>
          <p:spPr>
            <a:xfrm rot="-553391" flipH="1">
              <a:off x="2059" y="3976"/>
              <a:ext cx="2554" cy="14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000" b="1" i="1" u="none" strike="noStrike" kern="0" cap="none" spc="0" normalizeH="0" baseline="0" noProof="0" dirty="0">
                  <a:ln>
                    <a:noFill/>
                  </a:ln>
                  <a:solidFill>
                    <a:srgbClr val="0000CC"/>
                  </a:solidFill>
                  <a:effectLst/>
                  <a:uLnTx/>
                  <a:uFillTx/>
                  <a:latin typeface="Arial"/>
                  <a:ea typeface="Arial"/>
                  <a:cs typeface="Arial"/>
                  <a:sym typeface="Arial"/>
                  <a:rtl val="0"/>
                </a:rPr>
                <a:t>Cooling, </a:t>
              </a:r>
            </a:p>
          </p:txBody>
        </p:sp>
        <p:sp>
          <p:nvSpPr>
            <p:cNvPr id="148" name="Shape 148"/>
            <p:cNvSpPr txBox="1"/>
            <p:nvPr/>
          </p:nvSpPr>
          <p:spPr>
            <a:xfrm rot="-792653" flipH="1">
              <a:off x="2647" y="3858"/>
              <a:ext cx="2553" cy="14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000" b="1" i="1" u="none" strike="noStrike" kern="0" cap="none" spc="0" normalizeH="0" baseline="0" noProof="0" dirty="0">
                  <a:ln>
                    <a:noFill/>
                  </a:ln>
                  <a:effectLst/>
                  <a:uLnTx/>
                  <a:uFillTx/>
                  <a:latin typeface="Arial"/>
                  <a:ea typeface="Arial"/>
                  <a:cs typeface="Arial"/>
                  <a:sym typeface="Arial"/>
                  <a:rtl val="0"/>
                </a:rPr>
                <a:t>Emissions</a:t>
              </a:r>
              <a:r>
                <a:rPr kumimoji="0" lang="en-GB" sz="1000" b="1" i="1" u="none" strike="noStrike" kern="0" cap="none" spc="0" normalizeH="0" baseline="0" noProof="0" dirty="0">
                  <a:ln>
                    <a:noFill/>
                  </a:ln>
                  <a:solidFill>
                    <a:srgbClr val="0000CC"/>
                  </a:solidFill>
                  <a:effectLst/>
                  <a:uLnTx/>
                  <a:uFillTx/>
                  <a:latin typeface="Arial"/>
                  <a:ea typeface="Arial"/>
                  <a:cs typeface="Arial"/>
                  <a:sym typeface="Arial"/>
                  <a:rtl val="0"/>
                </a:rPr>
                <a:t> </a:t>
              </a:r>
              <a:r>
                <a:rPr kumimoji="0" lang="en-GB" sz="1000" b="1" i="1" u="none" strike="noStrike" kern="0" cap="none" spc="0" normalizeH="0" baseline="0" noProof="0" dirty="0">
                  <a:ln>
                    <a:noFill/>
                  </a:ln>
                  <a:effectLst/>
                  <a:uLnTx/>
                  <a:uFillTx/>
                  <a:latin typeface="Arial"/>
                  <a:ea typeface="Arial"/>
                  <a:cs typeface="Arial"/>
                  <a:sym typeface="Arial"/>
                  <a:rtl val="0"/>
                </a:rPr>
                <a:t>Reduction</a:t>
              </a:r>
            </a:p>
          </p:txBody>
        </p:sp>
        <p:sp>
          <p:nvSpPr>
            <p:cNvPr id="149" name="Shape 149"/>
            <p:cNvSpPr txBox="1"/>
            <p:nvPr/>
          </p:nvSpPr>
          <p:spPr>
            <a:xfrm rot="21577017" flipH="1">
              <a:off x="1150" y="4031"/>
              <a:ext cx="2553" cy="144"/>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000" b="1" i="1" u="none" strike="noStrike" kern="0" cap="none" spc="0" normalizeH="0" baseline="0" noProof="0" dirty="0">
                  <a:ln>
                    <a:noFill/>
                  </a:ln>
                  <a:effectLst/>
                  <a:uLnTx/>
                  <a:uFillTx/>
                  <a:latin typeface="Arial"/>
                  <a:ea typeface="Arial"/>
                  <a:cs typeface="Arial"/>
                  <a:sym typeface="Arial"/>
                  <a:rtl val="0"/>
                </a:rPr>
                <a:t>Water</a:t>
              </a:r>
              <a:r>
                <a:rPr kumimoji="0" lang="en-GB" sz="1000" b="1" i="1" u="none" strike="noStrike" kern="0" cap="none" spc="0" normalizeH="0" baseline="0" noProof="0" dirty="0">
                  <a:ln>
                    <a:noFill/>
                  </a:ln>
                  <a:solidFill>
                    <a:srgbClr val="0000CC"/>
                  </a:solidFill>
                  <a:effectLst/>
                  <a:uLnTx/>
                  <a:uFillTx/>
                  <a:latin typeface="Arial"/>
                  <a:ea typeface="Arial"/>
                  <a:cs typeface="Arial"/>
                  <a:sym typeface="Arial"/>
                  <a:rtl val="0"/>
                </a:rPr>
                <a:t> </a:t>
              </a:r>
              <a:r>
                <a:rPr kumimoji="0" lang="en-GB" sz="1000" b="1" i="1" u="none" strike="noStrike" kern="0" cap="none" spc="0" normalizeH="0" baseline="0" noProof="0" dirty="0">
                  <a:ln>
                    <a:noFill/>
                  </a:ln>
                  <a:effectLst/>
                  <a:uLnTx/>
                  <a:uFillTx/>
                  <a:latin typeface="Arial"/>
                  <a:ea typeface="Arial"/>
                  <a:cs typeface="Arial"/>
                  <a:sym typeface="Arial"/>
                  <a:rtl val="0"/>
                </a:rPr>
                <a:t>for</a:t>
              </a:r>
            </a:p>
          </p:txBody>
        </p:sp>
      </p:grpSp>
      <p:grpSp>
        <p:nvGrpSpPr>
          <p:cNvPr id="150" name="Shape 150"/>
          <p:cNvGrpSpPr/>
          <p:nvPr/>
        </p:nvGrpSpPr>
        <p:grpSpPr>
          <a:xfrm>
            <a:off x="6035676" y="3423086"/>
            <a:ext cx="1376117" cy="892888"/>
            <a:chOff x="2842" y="2094"/>
            <a:chExt cx="866" cy="562"/>
          </a:xfrm>
        </p:grpSpPr>
        <p:sp>
          <p:nvSpPr>
            <p:cNvPr id="151" name="Shape 151"/>
            <p:cNvSpPr/>
            <p:nvPr/>
          </p:nvSpPr>
          <p:spPr>
            <a:xfrm>
              <a:off x="2842" y="2115"/>
              <a:ext cx="853" cy="310"/>
            </a:xfrm>
            <a:custGeom>
              <a:avLst/>
              <a:gdLst/>
              <a:ahLst/>
              <a:cxnLst/>
              <a:rect l="0" t="0" r="0" b="0"/>
              <a:pathLst>
                <a:path w="120000" h="120000" extrusionOk="0">
                  <a:moveTo>
                    <a:pt x="0" y="120000"/>
                  </a:moveTo>
                  <a:cubicBezTo>
                    <a:pt x="2469" y="100981"/>
                    <a:pt x="4938" y="82415"/>
                    <a:pt x="7901" y="67471"/>
                  </a:cubicBezTo>
                  <a:cubicBezTo>
                    <a:pt x="10864" y="52528"/>
                    <a:pt x="12839" y="41207"/>
                    <a:pt x="18106" y="30792"/>
                  </a:cubicBezTo>
                  <a:cubicBezTo>
                    <a:pt x="23374" y="20377"/>
                    <a:pt x="32098" y="9056"/>
                    <a:pt x="40164" y="4528"/>
                  </a:cubicBezTo>
                  <a:cubicBezTo>
                    <a:pt x="48230" y="0"/>
                    <a:pt x="57613" y="905"/>
                    <a:pt x="66337" y="2264"/>
                  </a:cubicBezTo>
                  <a:cubicBezTo>
                    <a:pt x="75061" y="3622"/>
                    <a:pt x="85102" y="6339"/>
                    <a:pt x="92345" y="13132"/>
                  </a:cubicBezTo>
                  <a:cubicBezTo>
                    <a:pt x="99588" y="19924"/>
                    <a:pt x="105185" y="33962"/>
                    <a:pt x="109794" y="43924"/>
                  </a:cubicBezTo>
                  <a:cubicBezTo>
                    <a:pt x="114403" y="53886"/>
                    <a:pt x="117201" y="63849"/>
                    <a:pt x="120000" y="74264"/>
                  </a:cubicBezTo>
                </a:path>
              </a:pathLst>
            </a:custGeom>
            <a:noFill/>
            <a:ln w="19050" cap="flat" cmpd="sng">
              <a:solidFill>
                <a:srgbClr val="990000"/>
              </a:solidFill>
              <a:prstDash val="dash"/>
              <a:round/>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52" name="Shape 152"/>
            <p:cNvSpPr txBox="1"/>
            <p:nvPr/>
          </p:nvSpPr>
          <p:spPr>
            <a:xfrm rot="130688" flipH="1">
              <a:off x="2914" y="2108"/>
              <a:ext cx="784" cy="53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100" b="1" i="1" u="none" strike="noStrike" kern="0" cap="none" spc="0" normalizeH="0" baseline="0" noProof="0" dirty="0">
                  <a:ln>
                    <a:noFill/>
                  </a:ln>
                  <a:solidFill>
                    <a:srgbClr val="FFFF00"/>
                  </a:solidFill>
                  <a:effectLst/>
                  <a:uLnTx/>
                  <a:uFillTx/>
                  <a:latin typeface="Arial"/>
                  <a:ea typeface="Arial"/>
                  <a:cs typeface="Arial"/>
                  <a:sym typeface="Arial"/>
                  <a:rtl val="0"/>
                </a:rPr>
                <a:t>Power for Compressors, Storage, Control Systems</a:t>
              </a:r>
            </a:p>
          </p:txBody>
        </p:sp>
      </p:grpSp>
      <p:grpSp>
        <p:nvGrpSpPr>
          <p:cNvPr id="153" name="Shape 153"/>
          <p:cNvGrpSpPr/>
          <p:nvPr/>
        </p:nvGrpSpPr>
        <p:grpSpPr>
          <a:xfrm>
            <a:off x="6270624" y="4085809"/>
            <a:ext cx="1471300" cy="632656"/>
            <a:chOff x="3005" y="2511"/>
            <a:chExt cx="926" cy="398"/>
          </a:xfrm>
        </p:grpSpPr>
        <p:sp>
          <p:nvSpPr>
            <p:cNvPr id="154" name="Shape 154"/>
            <p:cNvSpPr/>
            <p:nvPr/>
          </p:nvSpPr>
          <p:spPr>
            <a:xfrm>
              <a:off x="3005" y="2646"/>
              <a:ext cx="857" cy="203"/>
            </a:xfrm>
            <a:custGeom>
              <a:avLst/>
              <a:gdLst/>
              <a:ahLst/>
              <a:cxnLst/>
              <a:rect l="0" t="0" r="0" b="0"/>
              <a:pathLst>
                <a:path w="120000" h="120000" extrusionOk="0">
                  <a:moveTo>
                    <a:pt x="120000" y="0"/>
                  </a:moveTo>
                  <a:cubicBezTo>
                    <a:pt x="117868" y="18034"/>
                    <a:pt x="115901" y="36069"/>
                    <a:pt x="112131" y="49942"/>
                  </a:cubicBezTo>
                  <a:cubicBezTo>
                    <a:pt x="108360" y="63815"/>
                    <a:pt x="105081" y="72832"/>
                    <a:pt x="97377" y="83236"/>
                  </a:cubicBezTo>
                  <a:cubicBezTo>
                    <a:pt x="89672" y="93641"/>
                    <a:pt x="75081" y="108901"/>
                    <a:pt x="65901" y="112369"/>
                  </a:cubicBezTo>
                  <a:cubicBezTo>
                    <a:pt x="56721" y="115838"/>
                    <a:pt x="53278" y="120000"/>
                    <a:pt x="42295" y="104046"/>
                  </a:cubicBezTo>
                  <a:cubicBezTo>
                    <a:pt x="31311" y="88092"/>
                    <a:pt x="15573" y="52023"/>
                    <a:pt x="0" y="16647"/>
                  </a:cubicBezTo>
                </a:path>
              </a:pathLst>
            </a:custGeom>
            <a:noFill/>
            <a:ln w="19050" cap="flat" cmpd="sng">
              <a:solidFill>
                <a:srgbClr val="006666"/>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55" name="Shape 155"/>
            <p:cNvSpPr txBox="1"/>
            <p:nvPr/>
          </p:nvSpPr>
          <p:spPr>
            <a:xfrm rot="-686169" flipH="1">
              <a:off x="3132" y="2587"/>
              <a:ext cx="783" cy="24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6666"/>
                </a:buClr>
                <a:buSzPct val="25000"/>
                <a:buFontTx/>
                <a:buNone/>
                <a:tabLst/>
                <a:defRPr/>
              </a:pPr>
              <a:r>
                <a:rPr kumimoji="0" lang="en-GB" sz="1100" b="1" i="1" u="none" strike="noStrike" kern="0" cap="none" spc="0" normalizeH="0" baseline="0" noProof="0" dirty="0">
                  <a:ln>
                    <a:noFill/>
                  </a:ln>
                  <a:solidFill>
                    <a:schemeClr val="accent2">
                      <a:lumMod val="75000"/>
                    </a:schemeClr>
                  </a:solidFill>
                  <a:effectLst/>
                  <a:uLnTx/>
                  <a:uFillTx/>
                  <a:latin typeface="Arial"/>
                  <a:ea typeface="Arial"/>
                  <a:cs typeface="Arial"/>
                  <a:sym typeface="Arial"/>
                  <a:rtl val="0"/>
                </a:rPr>
                <a:t>Fuel for Generators</a:t>
              </a:r>
            </a:p>
          </p:txBody>
        </p:sp>
      </p:grpSp>
      <p:grpSp>
        <p:nvGrpSpPr>
          <p:cNvPr id="156" name="Shape 156"/>
          <p:cNvGrpSpPr/>
          <p:nvPr/>
        </p:nvGrpSpPr>
        <p:grpSpPr>
          <a:xfrm>
            <a:off x="4025140" y="3647926"/>
            <a:ext cx="1706497" cy="965349"/>
            <a:chOff x="1575" y="2235"/>
            <a:chExt cx="1074" cy="608"/>
          </a:xfrm>
        </p:grpSpPr>
        <p:sp>
          <p:nvSpPr>
            <p:cNvPr id="157" name="Shape 157"/>
            <p:cNvSpPr/>
            <p:nvPr/>
          </p:nvSpPr>
          <p:spPr>
            <a:xfrm>
              <a:off x="1647" y="2500"/>
              <a:ext cx="999" cy="344"/>
            </a:xfrm>
            <a:custGeom>
              <a:avLst/>
              <a:gdLst/>
              <a:ahLst/>
              <a:cxnLst/>
              <a:rect l="0" t="0" r="0" b="0"/>
              <a:pathLst>
                <a:path w="120000" h="120000" extrusionOk="0">
                  <a:moveTo>
                    <a:pt x="119999" y="0"/>
                  </a:moveTo>
                  <a:cubicBezTo>
                    <a:pt x="111830" y="1224"/>
                    <a:pt x="103661" y="2857"/>
                    <a:pt x="92957" y="4897"/>
                  </a:cubicBezTo>
                  <a:cubicBezTo>
                    <a:pt x="82253" y="6938"/>
                    <a:pt x="66338" y="11020"/>
                    <a:pt x="55774" y="12244"/>
                  </a:cubicBezTo>
                  <a:cubicBezTo>
                    <a:pt x="45211" y="13469"/>
                    <a:pt x="36760" y="9795"/>
                    <a:pt x="29577" y="12244"/>
                  </a:cubicBezTo>
                  <a:cubicBezTo>
                    <a:pt x="22394" y="14693"/>
                    <a:pt x="17183" y="16326"/>
                    <a:pt x="12676" y="26938"/>
                  </a:cubicBezTo>
                  <a:cubicBezTo>
                    <a:pt x="8169" y="37551"/>
                    <a:pt x="4647" y="60408"/>
                    <a:pt x="2535" y="75918"/>
                  </a:cubicBezTo>
                  <a:cubicBezTo>
                    <a:pt x="422" y="91428"/>
                    <a:pt x="140" y="105714"/>
                    <a:pt x="0" y="120000"/>
                  </a:cubicBezTo>
                </a:path>
              </a:pathLst>
            </a:custGeom>
            <a:noFill/>
            <a:ln w="19050" cap="flat" cmpd="sng">
              <a:solidFill>
                <a:srgbClr val="9900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58" name="Shape 158"/>
            <p:cNvSpPr txBox="1"/>
            <p:nvPr/>
          </p:nvSpPr>
          <p:spPr>
            <a:xfrm rot="-32720" flipH="1">
              <a:off x="1577" y="2240"/>
              <a:ext cx="1072" cy="31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000" b="1" i="1" u="none" strike="noStrike" kern="0" cap="none" spc="0" normalizeH="0" baseline="0" noProof="0" dirty="0">
                  <a:ln>
                    <a:noFill/>
                  </a:ln>
                  <a:solidFill>
                    <a:srgbClr val="FFFF00"/>
                  </a:solidFill>
                  <a:effectLst/>
                  <a:uLnTx/>
                  <a:uFillTx/>
                  <a:latin typeface="Arial"/>
                  <a:ea typeface="Arial"/>
                  <a:cs typeface="Arial"/>
                  <a:sym typeface="Arial"/>
                  <a:rtl val="0"/>
                </a:rPr>
                <a:t>Power for Pump</a:t>
              </a:r>
            </a:p>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000" b="1" i="1" u="none" strike="noStrike" kern="0" cap="none" spc="0" normalizeH="0" baseline="0" noProof="0" dirty="0">
                  <a:ln>
                    <a:noFill/>
                  </a:ln>
                  <a:solidFill>
                    <a:srgbClr val="FFFF00"/>
                  </a:solidFill>
                  <a:effectLst/>
                  <a:uLnTx/>
                  <a:uFillTx/>
                  <a:latin typeface="Arial"/>
                  <a:ea typeface="Arial"/>
                  <a:cs typeface="Arial"/>
                  <a:sym typeface="Arial"/>
                  <a:rtl val="0"/>
                </a:rPr>
                <a:t> and Lift Stations,</a:t>
              </a:r>
            </a:p>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000" b="1" i="1" u="none" strike="noStrike" kern="0" cap="none" spc="0" normalizeH="0" baseline="0" noProof="0" dirty="0">
                  <a:ln>
                    <a:noFill/>
                  </a:ln>
                  <a:solidFill>
                    <a:srgbClr val="FFFF00"/>
                  </a:solidFill>
                  <a:effectLst/>
                  <a:uLnTx/>
                  <a:uFillTx/>
                  <a:latin typeface="Arial"/>
                  <a:ea typeface="Arial"/>
                  <a:cs typeface="Arial"/>
                  <a:sym typeface="Arial"/>
                  <a:rtl val="0"/>
                </a:rPr>
                <a:t>Control Systems</a:t>
              </a:r>
            </a:p>
          </p:txBody>
        </p:sp>
      </p:grpSp>
      <p:grpSp>
        <p:nvGrpSpPr>
          <p:cNvPr id="159" name="Shape 159"/>
          <p:cNvGrpSpPr/>
          <p:nvPr/>
        </p:nvGrpSpPr>
        <p:grpSpPr>
          <a:xfrm>
            <a:off x="5371703" y="4457699"/>
            <a:ext cx="1266030" cy="1433004"/>
            <a:chOff x="2423" y="2745"/>
            <a:chExt cx="797" cy="902"/>
          </a:xfrm>
        </p:grpSpPr>
        <p:sp>
          <p:nvSpPr>
            <p:cNvPr id="160" name="Shape 160"/>
            <p:cNvSpPr/>
            <p:nvPr/>
          </p:nvSpPr>
          <p:spPr>
            <a:xfrm>
              <a:off x="2677" y="2745"/>
              <a:ext cx="479" cy="646"/>
            </a:xfrm>
            <a:custGeom>
              <a:avLst/>
              <a:gdLst/>
              <a:ahLst/>
              <a:cxnLst/>
              <a:rect l="0" t="0" r="0" b="0"/>
              <a:pathLst>
                <a:path w="120000" h="120000" extrusionOk="0">
                  <a:moveTo>
                    <a:pt x="12401" y="0"/>
                  </a:moveTo>
                  <a:cubicBezTo>
                    <a:pt x="6113" y="26969"/>
                    <a:pt x="0" y="53939"/>
                    <a:pt x="17991" y="73939"/>
                  </a:cubicBezTo>
                  <a:cubicBezTo>
                    <a:pt x="35982" y="93939"/>
                    <a:pt x="77903" y="106969"/>
                    <a:pt x="120000" y="119999"/>
                  </a:cubicBezTo>
                </a:path>
              </a:pathLst>
            </a:custGeom>
            <a:noFill/>
            <a:ln w="19050" cap="flat" cmpd="sng">
              <a:solidFill>
                <a:srgbClr val="9900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61" name="Shape 161"/>
            <p:cNvSpPr txBox="1"/>
            <p:nvPr/>
          </p:nvSpPr>
          <p:spPr>
            <a:xfrm rot="1913939" flipH="1">
              <a:off x="2429" y="3211"/>
              <a:ext cx="785" cy="24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100" b="1" i="1" u="none" strike="noStrike" kern="0" cap="none" spc="0" normalizeH="0" baseline="0" noProof="0" dirty="0">
                  <a:ln>
                    <a:noFill/>
                  </a:ln>
                  <a:solidFill>
                    <a:srgbClr val="FFFF00"/>
                  </a:solidFill>
                  <a:effectLst/>
                  <a:uLnTx/>
                  <a:uFillTx/>
                  <a:latin typeface="Arial"/>
                  <a:ea typeface="Arial"/>
                  <a:cs typeface="Arial"/>
                  <a:sym typeface="Arial"/>
                  <a:rtl val="0"/>
                </a:rPr>
                <a:t>Power for Switches</a:t>
              </a:r>
            </a:p>
          </p:txBody>
        </p:sp>
      </p:grpSp>
      <p:grpSp>
        <p:nvGrpSpPr>
          <p:cNvPr id="162" name="Shape 162"/>
          <p:cNvGrpSpPr/>
          <p:nvPr/>
        </p:nvGrpSpPr>
        <p:grpSpPr>
          <a:xfrm>
            <a:off x="4178324" y="4137386"/>
            <a:ext cx="1509664" cy="910502"/>
            <a:chOff x="1672" y="2544"/>
            <a:chExt cx="950" cy="573"/>
          </a:xfrm>
        </p:grpSpPr>
        <p:sp>
          <p:nvSpPr>
            <p:cNvPr id="163" name="Shape 163"/>
            <p:cNvSpPr/>
            <p:nvPr/>
          </p:nvSpPr>
          <p:spPr>
            <a:xfrm>
              <a:off x="1781" y="2753"/>
              <a:ext cx="836" cy="337"/>
            </a:xfrm>
            <a:custGeom>
              <a:avLst/>
              <a:gdLst/>
              <a:ahLst/>
              <a:cxnLst/>
              <a:rect l="0" t="0" r="0" b="0"/>
              <a:pathLst>
                <a:path w="120000" h="120000" extrusionOk="0">
                  <a:moveTo>
                    <a:pt x="0" y="120000"/>
                  </a:moveTo>
                  <a:cubicBezTo>
                    <a:pt x="4873" y="118750"/>
                    <a:pt x="9747" y="117916"/>
                    <a:pt x="19159" y="115000"/>
                  </a:cubicBezTo>
                  <a:cubicBezTo>
                    <a:pt x="28571" y="112083"/>
                    <a:pt x="45210" y="107500"/>
                    <a:pt x="56470" y="102500"/>
                  </a:cubicBezTo>
                  <a:cubicBezTo>
                    <a:pt x="67731" y="97500"/>
                    <a:pt x="78151" y="94583"/>
                    <a:pt x="86722" y="85000"/>
                  </a:cubicBezTo>
                  <a:cubicBezTo>
                    <a:pt x="95294" y="75416"/>
                    <a:pt x="102352" y="59166"/>
                    <a:pt x="107899" y="45000"/>
                  </a:cubicBezTo>
                  <a:cubicBezTo>
                    <a:pt x="113445" y="30833"/>
                    <a:pt x="116638" y="15416"/>
                    <a:pt x="120000" y="0"/>
                  </a:cubicBezTo>
                </a:path>
              </a:pathLst>
            </a:custGeom>
            <a:noFill/>
            <a:ln w="19050" cap="flat" cmpd="sng">
              <a:solidFill>
                <a:srgbClr val="0000CC"/>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64" name="Shape 164"/>
            <p:cNvSpPr txBox="1"/>
            <p:nvPr/>
          </p:nvSpPr>
          <p:spPr>
            <a:xfrm rot="-545248" flipH="1">
              <a:off x="1700" y="2611"/>
              <a:ext cx="893" cy="43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100" b="1" i="1" u="none" strike="noStrike" kern="0" cap="none" spc="0" normalizeH="0" baseline="0" noProof="0" dirty="0">
                  <a:ln>
                    <a:noFill/>
                  </a:ln>
                  <a:effectLst/>
                  <a:uLnTx/>
                  <a:uFillTx/>
                  <a:latin typeface="Arial"/>
                  <a:ea typeface="Arial"/>
                  <a:cs typeface="Arial"/>
                  <a:sym typeface="Arial"/>
                  <a:rtl val="0"/>
                </a:rPr>
                <a:t>Water for</a:t>
              </a:r>
            </a:p>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100" b="1" i="1" u="none" strike="noStrike" kern="0" cap="none" spc="0" normalizeH="0" baseline="0" noProof="0" dirty="0">
                  <a:ln>
                    <a:noFill/>
                  </a:ln>
                  <a:effectLst/>
                  <a:uLnTx/>
                  <a:uFillTx/>
                  <a:latin typeface="Arial"/>
                  <a:ea typeface="Arial"/>
                  <a:cs typeface="Arial"/>
                  <a:sym typeface="Arial"/>
                  <a:rtl val="0"/>
                </a:rPr>
                <a:t>Cooling,</a:t>
              </a:r>
            </a:p>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100" b="1" i="1" u="none" strike="noStrike" kern="0" cap="none" spc="0" normalizeH="0" baseline="0" noProof="0" dirty="0">
                  <a:ln>
                    <a:noFill/>
                  </a:ln>
                  <a:effectLst/>
                  <a:uLnTx/>
                  <a:uFillTx/>
                  <a:latin typeface="Arial"/>
                  <a:ea typeface="Arial"/>
                  <a:cs typeface="Arial"/>
                  <a:sym typeface="Arial"/>
                  <a:rtl val="0"/>
                </a:rPr>
                <a:t>Emissions Reduction</a:t>
              </a:r>
            </a:p>
          </p:txBody>
        </p:sp>
      </p:grpSp>
      <p:grpSp>
        <p:nvGrpSpPr>
          <p:cNvPr id="165" name="Shape 165"/>
          <p:cNvGrpSpPr/>
          <p:nvPr/>
        </p:nvGrpSpPr>
        <p:grpSpPr>
          <a:xfrm>
            <a:off x="6780111" y="4341812"/>
            <a:ext cx="1263855" cy="882650"/>
            <a:chOff x="3310" y="2672"/>
            <a:chExt cx="796" cy="556"/>
          </a:xfrm>
        </p:grpSpPr>
        <p:sp>
          <p:nvSpPr>
            <p:cNvPr id="166" name="Shape 166"/>
            <p:cNvSpPr/>
            <p:nvPr/>
          </p:nvSpPr>
          <p:spPr>
            <a:xfrm>
              <a:off x="3472" y="2672"/>
              <a:ext cx="461" cy="556"/>
            </a:xfrm>
            <a:custGeom>
              <a:avLst/>
              <a:gdLst/>
              <a:ahLst/>
              <a:cxnLst/>
              <a:rect l="0" t="0" r="0" b="0"/>
              <a:pathLst>
                <a:path w="120000" h="120000" extrusionOk="0">
                  <a:moveTo>
                    <a:pt x="117129" y="0"/>
                  </a:moveTo>
                  <a:cubicBezTo>
                    <a:pt x="118564" y="13750"/>
                    <a:pt x="119999" y="27500"/>
                    <a:pt x="115406" y="39375"/>
                  </a:cubicBezTo>
                  <a:cubicBezTo>
                    <a:pt x="110813" y="51250"/>
                    <a:pt x="105071" y="62812"/>
                    <a:pt x="89569" y="71250"/>
                  </a:cubicBezTo>
                  <a:cubicBezTo>
                    <a:pt x="74066" y="79687"/>
                    <a:pt x="37320" y="81875"/>
                    <a:pt x="22392" y="90000"/>
                  </a:cubicBezTo>
                  <a:cubicBezTo>
                    <a:pt x="7464" y="98125"/>
                    <a:pt x="3732" y="109062"/>
                    <a:pt x="0" y="120000"/>
                  </a:cubicBezTo>
                </a:path>
              </a:pathLst>
            </a:custGeom>
            <a:noFill/>
            <a:ln w="19050" cap="flat" cmpd="sng">
              <a:solidFill>
                <a:srgbClr val="006666"/>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67" name="Shape 167"/>
            <p:cNvSpPr txBox="1"/>
            <p:nvPr/>
          </p:nvSpPr>
          <p:spPr>
            <a:xfrm rot="-943193" flipH="1">
              <a:off x="3317" y="2888"/>
              <a:ext cx="784" cy="15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6666"/>
                </a:buClr>
                <a:buSzPct val="25000"/>
                <a:buFontTx/>
                <a:buNone/>
                <a:tabLst/>
                <a:defRPr/>
              </a:pPr>
              <a:r>
                <a:rPr kumimoji="0" lang="en-GB" sz="1100" b="1" i="1" u="none" strike="noStrike" kern="0" cap="none" spc="0" normalizeH="0" baseline="0" noProof="0" dirty="0">
                  <a:ln>
                    <a:noFill/>
                  </a:ln>
                  <a:solidFill>
                    <a:schemeClr val="accent2">
                      <a:lumMod val="75000"/>
                    </a:schemeClr>
                  </a:solidFill>
                  <a:effectLst/>
                  <a:uLnTx/>
                  <a:uFillTx/>
                  <a:latin typeface="Arial"/>
                  <a:ea typeface="Arial"/>
                  <a:cs typeface="Arial"/>
                  <a:sym typeface="Arial"/>
                  <a:rtl val="0"/>
                </a:rPr>
                <a:t>Heat</a:t>
              </a:r>
            </a:p>
          </p:txBody>
        </p:sp>
      </p:grpSp>
      <p:grpSp>
        <p:nvGrpSpPr>
          <p:cNvPr id="168" name="Shape 168"/>
          <p:cNvGrpSpPr/>
          <p:nvPr/>
        </p:nvGrpSpPr>
        <p:grpSpPr>
          <a:xfrm>
            <a:off x="4113212" y="3001918"/>
            <a:ext cx="1685924" cy="831894"/>
            <a:chOff x="1630" y="1828"/>
            <a:chExt cx="1061" cy="524"/>
          </a:xfrm>
        </p:grpSpPr>
        <p:sp>
          <p:nvSpPr>
            <p:cNvPr id="169" name="Shape 169"/>
            <p:cNvSpPr/>
            <p:nvPr/>
          </p:nvSpPr>
          <p:spPr>
            <a:xfrm>
              <a:off x="1630" y="1854"/>
              <a:ext cx="1061" cy="497"/>
            </a:xfrm>
            <a:custGeom>
              <a:avLst/>
              <a:gdLst/>
              <a:ahLst/>
              <a:cxnLst/>
              <a:rect l="0" t="0" r="0" b="0"/>
              <a:pathLst>
                <a:path w="120000" h="120000" extrusionOk="0">
                  <a:moveTo>
                    <a:pt x="120000" y="120000"/>
                  </a:moveTo>
                  <a:cubicBezTo>
                    <a:pt x="119656" y="110400"/>
                    <a:pt x="119426" y="101000"/>
                    <a:pt x="114498" y="91200"/>
                  </a:cubicBezTo>
                  <a:cubicBezTo>
                    <a:pt x="109570" y="81400"/>
                    <a:pt x="103266" y="65200"/>
                    <a:pt x="90429" y="61200"/>
                  </a:cubicBezTo>
                  <a:cubicBezTo>
                    <a:pt x="77593" y="57200"/>
                    <a:pt x="51575" y="71200"/>
                    <a:pt x="37478" y="67200"/>
                  </a:cubicBezTo>
                  <a:cubicBezTo>
                    <a:pt x="23381" y="63200"/>
                    <a:pt x="11690" y="48400"/>
                    <a:pt x="5845" y="37200"/>
                  </a:cubicBezTo>
                  <a:cubicBezTo>
                    <a:pt x="0" y="26000"/>
                    <a:pt x="1146" y="13000"/>
                    <a:pt x="2406" y="0"/>
                  </a:cubicBezTo>
                </a:path>
              </a:pathLst>
            </a:custGeom>
            <a:noFill/>
            <a:ln w="19050" cap="flat" cmpd="sng">
              <a:solidFill>
                <a:srgbClr val="9900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70" name="Shape 170"/>
            <p:cNvSpPr txBox="1"/>
            <p:nvPr/>
          </p:nvSpPr>
          <p:spPr>
            <a:xfrm rot="-32720" flipH="1">
              <a:off x="1756" y="1833"/>
              <a:ext cx="848" cy="315"/>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000" b="1" i="1" u="none" strike="noStrike" kern="0" cap="none" spc="0" normalizeH="0" baseline="0" noProof="0" dirty="0">
                  <a:ln>
                    <a:noFill/>
                  </a:ln>
                  <a:solidFill>
                    <a:srgbClr val="FFFF00"/>
                  </a:solidFill>
                  <a:effectLst/>
                  <a:uLnTx/>
                  <a:uFillTx/>
                  <a:latin typeface="Arial"/>
                  <a:ea typeface="Arial"/>
                  <a:cs typeface="Arial"/>
                  <a:sym typeface="Arial"/>
                  <a:rtl val="0"/>
                </a:rPr>
                <a:t>Power for Pumping Stations, Storage, Control Systems</a:t>
              </a:r>
            </a:p>
          </p:txBody>
        </p:sp>
      </p:grpSp>
      <p:grpSp>
        <p:nvGrpSpPr>
          <p:cNvPr id="171" name="Shape 171"/>
          <p:cNvGrpSpPr/>
          <p:nvPr/>
        </p:nvGrpSpPr>
        <p:grpSpPr>
          <a:xfrm>
            <a:off x="4333251" y="2244336"/>
            <a:ext cx="1926884" cy="1460889"/>
            <a:chOff x="1769" y="1351"/>
            <a:chExt cx="1213" cy="920"/>
          </a:xfrm>
        </p:grpSpPr>
        <p:sp>
          <p:nvSpPr>
            <p:cNvPr id="172" name="Shape 172"/>
            <p:cNvSpPr/>
            <p:nvPr/>
          </p:nvSpPr>
          <p:spPr>
            <a:xfrm>
              <a:off x="1862" y="1526"/>
              <a:ext cx="1076" cy="746"/>
            </a:xfrm>
            <a:custGeom>
              <a:avLst/>
              <a:gdLst/>
              <a:ahLst/>
              <a:cxnLst/>
              <a:rect l="0" t="0" r="0" b="0"/>
              <a:pathLst>
                <a:path w="120000" h="120000" extrusionOk="0">
                  <a:moveTo>
                    <a:pt x="0" y="7036"/>
                  </a:moveTo>
                  <a:cubicBezTo>
                    <a:pt x="17018" y="6656"/>
                    <a:pt x="34161" y="6275"/>
                    <a:pt x="52919" y="7036"/>
                  </a:cubicBezTo>
                  <a:cubicBezTo>
                    <a:pt x="71677" y="7797"/>
                    <a:pt x="105093" y="0"/>
                    <a:pt x="112546" y="11600"/>
                  </a:cubicBezTo>
                  <a:cubicBezTo>
                    <a:pt x="120000" y="23201"/>
                    <a:pt x="100496" y="58573"/>
                    <a:pt x="97639" y="76640"/>
                  </a:cubicBezTo>
                  <a:cubicBezTo>
                    <a:pt x="94782" y="94706"/>
                    <a:pt x="95031" y="107258"/>
                    <a:pt x="95403" y="120000"/>
                  </a:cubicBezTo>
                </a:path>
              </a:pathLst>
            </a:custGeom>
            <a:noFill/>
            <a:ln w="19050" cap="flat" cmpd="sng">
              <a:solidFill>
                <a:srgbClr val="FF33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73" name="Shape 173"/>
            <p:cNvSpPr txBox="1"/>
            <p:nvPr/>
          </p:nvSpPr>
          <p:spPr>
            <a:xfrm rot="69787" flipH="1">
              <a:off x="1772" y="1364"/>
              <a:ext cx="1208" cy="24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3300"/>
                </a:buClr>
                <a:buSzPct val="25000"/>
                <a:buFontTx/>
                <a:buNone/>
                <a:tabLst/>
                <a:defRPr/>
              </a:pPr>
              <a:r>
                <a:rPr kumimoji="0" lang="en-GB" sz="1100" b="1" i="1" u="none" strike="noStrike" kern="0" cap="none" spc="0" normalizeH="0" baseline="0" noProof="0" dirty="0">
                  <a:ln>
                    <a:noFill/>
                  </a:ln>
                  <a:solidFill>
                    <a:srgbClr val="FF3300"/>
                  </a:solidFill>
                  <a:effectLst/>
                  <a:uLnTx/>
                  <a:uFillTx/>
                  <a:latin typeface="Arial"/>
                  <a:ea typeface="Arial"/>
                  <a:cs typeface="Arial"/>
                  <a:sym typeface="Arial"/>
                  <a:rtl val="0"/>
                </a:rPr>
                <a:t>Fuel for Generators, Lubricants</a:t>
              </a:r>
            </a:p>
          </p:txBody>
        </p:sp>
      </p:grpSp>
      <p:grpSp>
        <p:nvGrpSpPr>
          <p:cNvPr id="174" name="Shape 174"/>
          <p:cNvGrpSpPr/>
          <p:nvPr/>
        </p:nvGrpSpPr>
        <p:grpSpPr>
          <a:xfrm>
            <a:off x="3214615" y="2770586"/>
            <a:ext cx="5138461" cy="3339953"/>
            <a:chOff x="1064" y="1745"/>
            <a:chExt cx="3236" cy="2103"/>
          </a:xfrm>
        </p:grpSpPr>
        <p:grpSp>
          <p:nvGrpSpPr>
            <p:cNvPr id="175" name="Shape 175"/>
            <p:cNvGrpSpPr/>
            <p:nvPr/>
          </p:nvGrpSpPr>
          <p:grpSpPr>
            <a:xfrm>
              <a:off x="2642" y="2794"/>
              <a:ext cx="967" cy="543"/>
              <a:chOff x="2642" y="2732"/>
              <a:chExt cx="967" cy="543"/>
            </a:xfrm>
          </p:grpSpPr>
          <p:sp>
            <p:nvSpPr>
              <p:cNvPr id="176" name="Shape 176"/>
              <p:cNvSpPr/>
              <p:nvPr/>
            </p:nvSpPr>
            <p:spPr>
              <a:xfrm>
                <a:off x="2762" y="2806"/>
                <a:ext cx="652" cy="469"/>
              </a:xfrm>
              <a:custGeom>
                <a:avLst/>
                <a:gdLst/>
                <a:ahLst/>
                <a:cxnLst/>
                <a:rect l="0" t="0" r="0" b="0"/>
                <a:pathLst>
                  <a:path w="120000" h="120000" extrusionOk="0">
                    <a:moveTo>
                      <a:pt x="120000" y="120000"/>
                    </a:moveTo>
                    <a:cubicBezTo>
                      <a:pt x="120000" y="111562"/>
                      <a:pt x="120000" y="103437"/>
                      <a:pt x="118061" y="97500"/>
                    </a:cubicBezTo>
                    <a:cubicBezTo>
                      <a:pt x="116122" y="91562"/>
                      <a:pt x="119569" y="89375"/>
                      <a:pt x="108581" y="84062"/>
                    </a:cubicBezTo>
                    <a:cubicBezTo>
                      <a:pt x="97594" y="78750"/>
                      <a:pt x="66786" y="70312"/>
                      <a:pt x="51705" y="64687"/>
                    </a:cubicBezTo>
                    <a:cubicBezTo>
                      <a:pt x="36624" y="59062"/>
                      <a:pt x="25852" y="55312"/>
                      <a:pt x="17666" y="49687"/>
                    </a:cubicBezTo>
                    <a:cubicBezTo>
                      <a:pt x="9479" y="44062"/>
                      <a:pt x="4308" y="39687"/>
                      <a:pt x="2154" y="31562"/>
                    </a:cubicBezTo>
                    <a:cubicBezTo>
                      <a:pt x="0" y="23437"/>
                      <a:pt x="2154" y="11562"/>
                      <a:pt x="4308" y="0"/>
                    </a:cubicBezTo>
                  </a:path>
                </a:pathLst>
              </a:custGeom>
              <a:noFill/>
              <a:ln w="19050" cap="flat" cmpd="sng">
                <a:solidFill>
                  <a:schemeClr val="lt1"/>
                </a:solidFill>
                <a:prstDash val="dash"/>
                <a:round/>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77" name="Shape 177"/>
              <p:cNvSpPr txBox="1"/>
              <p:nvPr/>
            </p:nvSpPr>
            <p:spPr>
              <a:xfrm rot="858347" flipH="1">
                <a:off x="2656" y="2845"/>
                <a:ext cx="939" cy="23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000" b="1" i="1" u="none" strike="noStrike" kern="0" cap="none" spc="0" normalizeH="0" baseline="0" noProof="0" dirty="0">
                    <a:ln>
                      <a:noFill/>
                    </a:ln>
                    <a:solidFill>
                      <a:schemeClr val="accent4">
                        <a:lumMod val="40000"/>
                        <a:lumOff val="60000"/>
                      </a:schemeClr>
                    </a:solidFill>
                    <a:effectLst/>
                    <a:uLnTx/>
                    <a:uFillTx/>
                    <a:latin typeface="Arial"/>
                    <a:ea typeface="Arial"/>
                    <a:cs typeface="Arial"/>
                    <a:sym typeface="Arial"/>
                    <a:rtl val="0"/>
                  </a:rPr>
                  <a:t>SCADA,</a:t>
                </a:r>
              </a:p>
              <a:p>
                <a:pPr marL="0" marR="0" lvl="0" indent="0" algn="ctr" defTabSz="914400" rtl="0" eaLnBrk="1" fontAlgn="auto" latinLnBrk="0" hangingPunct="1">
                  <a:lnSpc>
                    <a:spcPct val="90000"/>
                  </a:lnSpc>
                  <a:spcBef>
                    <a:spcPts val="0"/>
                  </a:spcBef>
                  <a:spcAft>
                    <a:spcPts val="0"/>
                  </a:spcAft>
                  <a:buClr>
                    <a:srgbClr val="FFFFFF"/>
                  </a:buClr>
                  <a:buSzPct val="25000"/>
                  <a:buFontTx/>
                  <a:buNone/>
                  <a:tabLst/>
                  <a:defRPr/>
                </a:pPr>
                <a:r>
                  <a:rPr kumimoji="0" lang="en-GB" sz="1000" b="1" i="1" u="none" strike="noStrike" kern="0" cap="none" spc="0" normalizeH="0" baseline="0" noProof="0" dirty="0">
                    <a:ln>
                      <a:noFill/>
                    </a:ln>
                    <a:solidFill>
                      <a:schemeClr val="accent4">
                        <a:lumMod val="40000"/>
                        <a:lumOff val="60000"/>
                      </a:schemeClr>
                    </a:solidFill>
                    <a:effectLst/>
                    <a:uLnTx/>
                    <a:uFillTx/>
                    <a:latin typeface="Arial"/>
                    <a:ea typeface="Arial"/>
                    <a:cs typeface="Arial"/>
                    <a:sym typeface="Arial"/>
                    <a:rtl val="0"/>
                  </a:rPr>
                  <a:t> Communications</a:t>
                </a:r>
              </a:p>
            </p:txBody>
          </p:sp>
        </p:grpSp>
        <p:grpSp>
          <p:nvGrpSpPr>
            <p:cNvPr id="178" name="Shape 178"/>
            <p:cNvGrpSpPr/>
            <p:nvPr/>
          </p:nvGrpSpPr>
          <p:grpSpPr>
            <a:xfrm>
              <a:off x="1064" y="1745"/>
              <a:ext cx="3236" cy="2103"/>
              <a:chOff x="1064" y="1683"/>
              <a:chExt cx="3236" cy="2103"/>
            </a:xfrm>
          </p:grpSpPr>
          <p:grpSp>
            <p:nvGrpSpPr>
              <p:cNvPr id="179" name="Shape 179"/>
              <p:cNvGrpSpPr/>
              <p:nvPr/>
            </p:nvGrpSpPr>
            <p:grpSpPr>
              <a:xfrm>
                <a:off x="1699" y="3201"/>
                <a:ext cx="1537" cy="585"/>
                <a:chOff x="1699" y="3201"/>
                <a:chExt cx="1537" cy="585"/>
              </a:xfrm>
            </p:grpSpPr>
            <p:sp>
              <p:nvSpPr>
                <p:cNvPr id="180" name="Shape 180"/>
                <p:cNvSpPr/>
                <p:nvPr/>
              </p:nvSpPr>
              <p:spPr>
                <a:xfrm rot="-154046">
                  <a:off x="1818" y="3232"/>
                  <a:ext cx="1409" cy="455"/>
                </a:xfrm>
                <a:custGeom>
                  <a:avLst/>
                  <a:gdLst/>
                  <a:ahLst/>
                  <a:cxnLst/>
                  <a:rect l="0" t="0" r="0" b="0"/>
                  <a:pathLst>
                    <a:path w="120000" h="120000" extrusionOk="0">
                      <a:moveTo>
                        <a:pt x="0" y="0"/>
                      </a:moveTo>
                      <a:cubicBezTo>
                        <a:pt x="3294" y="8969"/>
                        <a:pt x="6688" y="18247"/>
                        <a:pt x="10083" y="25979"/>
                      </a:cubicBezTo>
                      <a:cubicBezTo>
                        <a:pt x="13477" y="33711"/>
                        <a:pt x="14575" y="39278"/>
                        <a:pt x="20066" y="46701"/>
                      </a:cubicBezTo>
                      <a:cubicBezTo>
                        <a:pt x="25557" y="54123"/>
                        <a:pt x="36539" y="64639"/>
                        <a:pt x="43327" y="71443"/>
                      </a:cubicBezTo>
                      <a:cubicBezTo>
                        <a:pt x="50116" y="78247"/>
                        <a:pt x="54409" y="81340"/>
                        <a:pt x="60798" y="86907"/>
                      </a:cubicBezTo>
                      <a:cubicBezTo>
                        <a:pt x="67188" y="92474"/>
                        <a:pt x="75873" y="100515"/>
                        <a:pt x="81663" y="105463"/>
                      </a:cubicBezTo>
                      <a:cubicBezTo>
                        <a:pt x="87454" y="110412"/>
                        <a:pt x="91048" y="114742"/>
                        <a:pt x="95341" y="117216"/>
                      </a:cubicBezTo>
                      <a:cubicBezTo>
                        <a:pt x="99633" y="119690"/>
                        <a:pt x="103227" y="120000"/>
                        <a:pt x="107321" y="119690"/>
                      </a:cubicBezTo>
                      <a:cubicBezTo>
                        <a:pt x="111414" y="119381"/>
                        <a:pt x="115707" y="117216"/>
                        <a:pt x="120000" y="115051"/>
                      </a:cubicBezTo>
                    </a:path>
                  </a:pathLst>
                </a:custGeom>
                <a:noFill/>
                <a:ln w="19050" cap="flat" cmpd="sng">
                  <a:solidFill>
                    <a:schemeClr val="lt1"/>
                  </a:solidFill>
                  <a:prstDash val="dash"/>
                  <a:round/>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81" name="Shape 181"/>
                <p:cNvSpPr txBox="1"/>
                <p:nvPr/>
              </p:nvSpPr>
              <p:spPr>
                <a:xfrm rot="887628" flipH="1">
                  <a:off x="1696" y="3487"/>
                  <a:ext cx="1233" cy="14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000" b="1" i="1" u="none" strike="noStrike" kern="0" cap="none" spc="0" normalizeH="0" baseline="0" noProof="0" dirty="0">
                      <a:ln>
                        <a:noFill/>
                      </a:ln>
                      <a:solidFill>
                        <a:schemeClr val="accent3">
                          <a:lumMod val="60000"/>
                          <a:lumOff val="40000"/>
                        </a:schemeClr>
                      </a:solidFill>
                      <a:effectLst/>
                      <a:uLnTx/>
                      <a:uFillTx/>
                      <a:latin typeface="Arial"/>
                      <a:ea typeface="Arial"/>
                      <a:cs typeface="Arial"/>
                      <a:sym typeface="Arial"/>
                      <a:rtl val="0"/>
                    </a:rPr>
                    <a:t>SCADA, Communications</a:t>
                  </a:r>
                </a:p>
              </p:txBody>
            </p:sp>
          </p:grpSp>
          <p:grpSp>
            <p:nvGrpSpPr>
              <p:cNvPr id="182" name="Shape 182"/>
              <p:cNvGrpSpPr/>
              <p:nvPr/>
            </p:nvGrpSpPr>
            <p:grpSpPr>
              <a:xfrm>
                <a:off x="3400" y="2706"/>
                <a:ext cx="901" cy="746"/>
                <a:chOff x="3400" y="2706"/>
                <a:chExt cx="901" cy="746"/>
              </a:xfrm>
            </p:grpSpPr>
            <p:sp>
              <p:nvSpPr>
                <p:cNvPr id="183" name="Shape 183"/>
                <p:cNvSpPr/>
                <p:nvPr/>
              </p:nvSpPr>
              <p:spPr>
                <a:xfrm>
                  <a:off x="3447" y="2706"/>
                  <a:ext cx="770" cy="746"/>
                </a:xfrm>
                <a:custGeom>
                  <a:avLst/>
                  <a:gdLst/>
                  <a:ahLst/>
                  <a:cxnLst/>
                  <a:rect l="0" t="0" r="0" b="0"/>
                  <a:pathLst>
                    <a:path w="120000" h="120000" extrusionOk="0">
                      <a:moveTo>
                        <a:pt x="0" y="120000"/>
                      </a:moveTo>
                      <a:cubicBezTo>
                        <a:pt x="14794" y="113396"/>
                        <a:pt x="29589" y="106981"/>
                        <a:pt x="41643" y="101886"/>
                      </a:cubicBezTo>
                      <a:cubicBezTo>
                        <a:pt x="53698" y="96792"/>
                        <a:pt x="60821" y="93962"/>
                        <a:pt x="72328" y="89433"/>
                      </a:cubicBezTo>
                      <a:cubicBezTo>
                        <a:pt x="83835" y="84905"/>
                        <a:pt x="102831" y="81132"/>
                        <a:pt x="110684" y="74716"/>
                      </a:cubicBezTo>
                      <a:cubicBezTo>
                        <a:pt x="118538" y="68301"/>
                        <a:pt x="120000" y="58867"/>
                        <a:pt x="119452" y="50943"/>
                      </a:cubicBezTo>
                      <a:cubicBezTo>
                        <a:pt x="118904" y="43018"/>
                        <a:pt x="110867" y="33207"/>
                        <a:pt x="107397" y="27169"/>
                      </a:cubicBezTo>
                      <a:cubicBezTo>
                        <a:pt x="103926" y="21132"/>
                        <a:pt x="101187" y="19245"/>
                        <a:pt x="98630" y="14716"/>
                      </a:cubicBezTo>
                      <a:cubicBezTo>
                        <a:pt x="96073" y="10188"/>
                        <a:pt x="94063" y="5094"/>
                        <a:pt x="92054" y="0"/>
                      </a:cubicBezTo>
                    </a:path>
                  </a:pathLst>
                </a:custGeom>
                <a:noFill/>
                <a:ln w="19050" cap="flat" cmpd="sng">
                  <a:solidFill>
                    <a:schemeClr val="lt1"/>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84" name="Shape 184"/>
                <p:cNvSpPr txBox="1"/>
                <p:nvPr/>
              </p:nvSpPr>
              <p:spPr>
                <a:xfrm rot="-1251205" flipH="1">
                  <a:off x="3412" y="3034"/>
                  <a:ext cx="875" cy="23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000" b="1" i="1" u="none" strike="noStrike" kern="0" cap="none" spc="0" normalizeH="0" baseline="0" noProof="0" dirty="0">
                      <a:ln>
                        <a:noFill/>
                      </a:ln>
                      <a:solidFill>
                        <a:schemeClr val="accent3">
                          <a:lumMod val="60000"/>
                          <a:lumOff val="40000"/>
                        </a:schemeClr>
                      </a:solidFill>
                      <a:effectLst/>
                      <a:uLnTx/>
                      <a:uFillTx/>
                      <a:latin typeface="Arial"/>
                      <a:ea typeface="Arial"/>
                      <a:cs typeface="Arial"/>
                      <a:sym typeface="Arial"/>
                      <a:rtl val="0"/>
                    </a:rPr>
                    <a:t>SCADA,</a:t>
                  </a:r>
                </a:p>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000" b="1" i="1" u="none" strike="noStrike" kern="0" cap="none" spc="0" normalizeH="0" baseline="0" noProof="0" dirty="0">
                      <a:ln>
                        <a:noFill/>
                      </a:ln>
                      <a:solidFill>
                        <a:schemeClr val="accent3">
                          <a:lumMod val="60000"/>
                          <a:lumOff val="40000"/>
                        </a:schemeClr>
                      </a:solidFill>
                      <a:effectLst/>
                      <a:uLnTx/>
                      <a:uFillTx/>
                      <a:latin typeface="Arial"/>
                      <a:ea typeface="Arial"/>
                      <a:cs typeface="Arial"/>
                      <a:sym typeface="Arial"/>
                      <a:rtl val="0"/>
                    </a:rPr>
                    <a:t> Communications</a:t>
                  </a:r>
                </a:p>
              </p:txBody>
            </p:sp>
          </p:grpSp>
          <p:grpSp>
            <p:nvGrpSpPr>
              <p:cNvPr id="185" name="Shape 185"/>
              <p:cNvGrpSpPr/>
              <p:nvPr/>
            </p:nvGrpSpPr>
            <p:grpSpPr>
              <a:xfrm>
                <a:off x="1064" y="1683"/>
                <a:ext cx="2299" cy="2096"/>
                <a:chOff x="1064" y="1683"/>
                <a:chExt cx="2299" cy="2096"/>
              </a:xfrm>
            </p:grpSpPr>
            <p:sp>
              <p:nvSpPr>
                <p:cNvPr id="186" name="Shape 186"/>
                <p:cNvSpPr/>
                <p:nvPr/>
              </p:nvSpPr>
              <p:spPr>
                <a:xfrm>
                  <a:off x="1185" y="1684"/>
                  <a:ext cx="2177" cy="2096"/>
                </a:xfrm>
                <a:custGeom>
                  <a:avLst/>
                  <a:gdLst/>
                  <a:ahLst/>
                  <a:cxnLst/>
                  <a:rect l="0" t="0" r="0" b="0"/>
                  <a:pathLst>
                    <a:path w="120000" h="120000" extrusionOk="0">
                      <a:moveTo>
                        <a:pt x="120000" y="110335"/>
                      </a:moveTo>
                      <a:cubicBezTo>
                        <a:pt x="119160" y="112416"/>
                        <a:pt x="118320" y="114496"/>
                        <a:pt x="115349" y="115973"/>
                      </a:cubicBezTo>
                      <a:cubicBezTo>
                        <a:pt x="112378" y="117449"/>
                        <a:pt x="105597" y="118590"/>
                        <a:pt x="102174" y="119194"/>
                      </a:cubicBezTo>
                      <a:cubicBezTo>
                        <a:pt x="98751" y="119798"/>
                        <a:pt x="98945" y="119463"/>
                        <a:pt x="94811" y="119597"/>
                      </a:cubicBezTo>
                      <a:cubicBezTo>
                        <a:pt x="90678" y="119731"/>
                        <a:pt x="82217" y="120000"/>
                        <a:pt x="77373" y="120000"/>
                      </a:cubicBezTo>
                      <a:cubicBezTo>
                        <a:pt x="72529" y="120000"/>
                        <a:pt x="69494" y="119731"/>
                        <a:pt x="65748" y="119597"/>
                      </a:cubicBezTo>
                      <a:cubicBezTo>
                        <a:pt x="62002" y="119463"/>
                        <a:pt x="59160" y="119932"/>
                        <a:pt x="54897" y="119194"/>
                      </a:cubicBezTo>
                      <a:cubicBezTo>
                        <a:pt x="50635" y="118456"/>
                        <a:pt x="45662" y="117114"/>
                        <a:pt x="40172" y="115167"/>
                      </a:cubicBezTo>
                      <a:cubicBezTo>
                        <a:pt x="34682" y="113221"/>
                        <a:pt x="27125" y="110604"/>
                        <a:pt x="21959" y="107516"/>
                      </a:cubicBezTo>
                      <a:cubicBezTo>
                        <a:pt x="16792" y="104429"/>
                        <a:pt x="12335" y="101140"/>
                        <a:pt x="9171" y="96644"/>
                      </a:cubicBezTo>
                      <a:cubicBezTo>
                        <a:pt x="6006" y="92147"/>
                        <a:pt x="4133" y="92617"/>
                        <a:pt x="2970" y="80536"/>
                      </a:cubicBezTo>
                      <a:cubicBezTo>
                        <a:pt x="1808" y="68456"/>
                        <a:pt x="0" y="37583"/>
                        <a:pt x="2195" y="24161"/>
                      </a:cubicBezTo>
                      <a:cubicBezTo>
                        <a:pt x="4391" y="10738"/>
                        <a:pt x="10269" y="5369"/>
                        <a:pt x="16146" y="0"/>
                      </a:cubicBezTo>
                    </a:path>
                  </a:pathLst>
                </a:custGeom>
                <a:noFill/>
                <a:ln w="19050" cap="flat" cmpd="sng">
                  <a:solidFill>
                    <a:schemeClr val="lt1"/>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87" name="Shape 187"/>
                <p:cNvSpPr txBox="1"/>
                <p:nvPr/>
              </p:nvSpPr>
              <p:spPr>
                <a:xfrm rot="-5502875" flipH="1">
                  <a:off x="258" y="2518"/>
                  <a:ext cx="1809" cy="14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000" b="1" i="1" u="none" strike="noStrike" kern="0" cap="none" spc="0" normalizeH="0" baseline="0" noProof="0" dirty="0">
                      <a:ln>
                        <a:noFill/>
                      </a:ln>
                      <a:solidFill>
                        <a:schemeClr val="accent3">
                          <a:lumMod val="60000"/>
                          <a:lumOff val="40000"/>
                        </a:schemeClr>
                      </a:solidFill>
                      <a:effectLst/>
                      <a:uLnTx/>
                      <a:uFillTx/>
                      <a:latin typeface="Arial"/>
                      <a:ea typeface="Arial"/>
                      <a:cs typeface="Arial"/>
                      <a:sym typeface="Arial"/>
                      <a:rtl val="0"/>
                    </a:rPr>
                    <a:t>SCADA, Communications</a:t>
                  </a:r>
                </a:p>
              </p:txBody>
            </p:sp>
          </p:grpSp>
        </p:grpSp>
      </p:grpSp>
      <p:grpSp>
        <p:nvGrpSpPr>
          <p:cNvPr id="188" name="Shape 188"/>
          <p:cNvGrpSpPr/>
          <p:nvPr/>
        </p:nvGrpSpPr>
        <p:grpSpPr>
          <a:xfrm>
            <a:off x="4300778" y="2714687"/>
            <a:ext cx="3404947" cy="893701"/>
            <a:chOff x="1749" y="1648"/>
            <a:chExt cx="2144" cy="562"/>
          </a:xfrm>
        </p:grpSpPr>
        <p:sp>
          <p:nvSpPr>
            <p:cNvPr id="189" name="Shape 189"/>
            <p:cNvSpPr/>
            <p:nvPr/>
          </p:nvSpPr>
          <p:spPr>
            <a:xfrm>
              <a:off x="1926" y="1661"/>
              <a:ext cx="1967" cy="550"/>
            </a:xfrm>
            <a:custGeom>
              <a:avLst/>
              <a:gdLst/>
              <a:ahLst/>
              <a:cxnLst/>
              <a:rect l="0" t="0" r="0" b="0"/>
              <a:pathLst>
                <a:path w="120000" h="120000" extrusionOk="0">
                  <a:moveTo>
                    <a:pt x="0" y="0"/>
                  </a:moveTo>
                  <a:cubicBezTo>
                    <a:pt x="4598" y="1333"/>
                    <a:pt x="9197" y="2666"/>
                    <a:pt x="16642" y="3200"/>
                  </a:cubicBezTo>
                  <a:cubicBezTo>
                    <a:pt x="24087" y="3733"/>
                    <a:pt x="37810" y="3200"/>
                    <a:pt x="44671" y="3200"/>
                  </a:cubicBezTo>
                  <a:cubicBezTo>
                    <a:pt x="51532" y="3200"/>
                    <a:pt x="51167" y="2666"/>
                    <a:pt x="57810" y="3200"/>
                  </a:cubicBezTo>
                  <a:cubicBezTo>
                    <a:pt x="64452" y="3733"/>
                    <a:pt x="77445" y="800"/>
                    <a:pt x="84525" y="6400"/>
                  </a:cubicBezTo>
                  <a:cubicBezTo>
                    <a:pt x="91605" y="12000"/>
                    <a:pt x="95912" y="26400"/>
                    <a:pt x="100291" y="36800"/>
                  </a:cubicBezTo>
                  <a:cubicBezTo>
                    <a:pt x="104671" y="47200"/>
                    <a:pt x="107518" y="54933"/>
                    <a:pt x="110802" y="68800"/>
                  </a:cubicBezTo>
                  <a:cubicBezTo>
                    <a:pt x="114087" y="82666"/>
                    <a:pt x="117007" y="101333"/>
                    <a:pt x="120000" y="120000"/>
                  </a:cubicBezTo>
                </a:path>
              </a:pathLst>
            </a:custGeom>
            <a:noFill/>
            <a:ln w="19050" cap="flat" cmpd="sng">
              <a:solidFill>
                <a:srgbClr val="FF33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90" name="Shape 190"/>
            <p:cNvSpPr txBox="1"/>
            <p:nvPr/>
          </p:nvSpPr>
          <p:spPr>
            <a:xfrm rot="39983" flipH="1">
              <a:off x="1750" y="1654"/>
              <a:ext cx="1198" cy="15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3300"/>
                </a:buClr>
                <a:buSzPct val="25000"/>
                <a:buFontTx/>
                <a:buNone/>
                <a:tabLst/>
                <a:defRPr/>
              </a:pPr>
              <a:r>
                <a:rPr kumimoji="0" lang="en-GB" sz="1100" b="1" i="1" u="none" strike="noStrike" kern="0" cap="none" spc="0" normalizeH="0" baseline="0" noProof="0" dirty="0">
                  <a:ln>
                    <a:noFill/>
                  </a:ln>
                  <a:solidFill>
                    <a:srgbClr val="FF3300"/>
                  </a:solidFill>
                  <a:effectLst/>
                  <a:uLnTx/>
                  <a:uFillTx/>
                  <a:latin typeface="Arial"/>
                  <a:ea typeface="Arial"/>
                  <a:cs typeface="Arial"/>
                  <a:sym typeface="Arial"/>
                  <a:rtl val="0"/>
                </a:rPr>
                <a:t>Fuels, Lubricants</a:t>
              </a:r>
            </a:p>
          </p:txBody>
        </p:sp>
      </p:grpSp>
      <p:grpSp>
        <p:nvGrpSpPr>
          <p:cNvPr id="191" name="Shape 191"/>
          <p:cNvGrpSpPr/>
          <p:nvPr/>
        </p:nvGrpSpPr>
        <p:grpSpPr>
          <a:xfrm>
            <a:off x="4156689" y="1511020"/>
            <a:ext cx="3437911" cy="792443"/>
            <a:chOff x="1658" y="889"/>
            <a:chExt cx="2165" cy="499"/>
          </a:xfrm>
        </p:grpSpPr>
        <p:sp>
          <p:nvSpPr>
            <p:cNvPr id="192" name="Shape 192"/>
            <p:cNvSpPr/>
            <p:nvPr/>
          </p:nvSpPr>
          <p:spPr>
            <a:xfrm>
              <a:off x="1671" y="1035"/>
              <a:ext cx="2152" cy="354"/>
            </a:xfrm>
            <a:custGeom>
              <a:avLst/>
              <a:gdLst/>
              <a:ahLst/>
              <a:cxnLst/>
              <a:rect l="0" t="0" r="0" b="0"/>
              <a:pathLst>
                <a:path w="120000" h="120000" extrusionOk="0">
                  <a:moveTo>
                    <a:pt x="0" y="120000"/>
                  </a:moveTo>
                  <a:cubicBezTo>
                    <a:pt x="588" y="108476"/>
                    <a:pt x="1176" y="97350"/>
                    <a:pt x="1830" y="86622"/>
                  </a:cubicBezTo>
                  <a:cubicBezTo>
                    <a:pt x="2483" y="75894"/>
                    <a:pt x="2745" y="66357"/>
                    <a:pt x="3921" y="56423"/>
                  </a:cubicBezTo>
                  <a:cubicBezTo>
                    <a:pt x="5098" y="46490"/>
                    <a:pt x="6993" y="33774"/>
                    <a:pt x="8888" y="26225"/>
                  </a:cubicBezTo>
                  <a:cubicBezTo>
                    <a:pt x="10784" y="18675"/>
                    <a:pt x="10784" y="14701"/>
                    <a:pt x="15424" y="10331"/>
                  </a:cubicBezTo>
                  <a:cubicBezTo>
                    <a:pt x="20065" y="5960"/>
                    <a:pt x="29084" y="1589"/>
                    <a:pt x="36601" y="794"/>
                  </a:cubicBezTo>
                  <a:cubicBezTo>
                    <a:pt x="44117" y="0"/>
                    <a:pt x="54379" y="3576"/>
                    <a:pt x="60392" y="5562"/>
                  </a:cubicBezTo>
                  <a:cubicBezTo>
                    <a:pt x="66405" y="7549"/>
                    <a:pt x="68692" y="3576"/>
                    <a:pt x="72679" y="11920"/>
                  </a:cubicBezTo>
                  <a:cubicBezTo>
                    <a:pt x="76666" y="20264"/>
                    <a:pt x="81111" y="44105"/>
                    <a:pt x="84444" y="54834"/>
                  </a:cubicBezTo>
                  <a:cubicBezTo>
                    <a:pt x="87777" y="65562"/>
                    <a:pt x="88496" y="69536"/>
                    <a:pt x="92549" y="75496"/>
                  </a:cubicBezTo>
                  <a:cubicBezTo>
                    <a:pt x="96601" y="81456"/>
                    <a:pt x="104183" y="87814"/>
                    <a:pt x="108758" y="91390"/>
                  </a:cubicBezTo>
                  <a:cubicBezTo>
                    <a:pt x="113333" y="94966"/>
                    <a:pt x="116666" y="95364"/>
                    <a:pt x="119999" y="96158"/>
                  </a:cubicBezTo>
                </a:path>
              </a:pathLst>
            </a:custGeom>
            <a:noFill/>
            <a:ln w="19050" cap="flat" cmpd="sng">
              <a:solidFill>
                <a:srgbClr val="FF33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93" name="Shape 193"/>
            <p:cNvSpPr txBox="1"/>
            <p:nvPr/>
          </p:nvSpPr>
          <p:spPr>
            <a:xfrm rot="82925" flipH="1">
              <a:off x="1660" y="908"/>
              <a:ext cx="1592" cy="15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3300"/>
                </a:buClr>
                <a:buSzPct val="25000"/>
                <a:buFontTx/>
                <a:buNone/>
                <a:tabLst/>
                <a:defRPr/>
              </a:pPr>
              <a:r>
                <a:rPr kumimoji="0" lang="en-GB" sz="1100" b="1" i="1" u="none" strike="noStrike" kern="0" cap="none" spc="0" normalizeH="0" baseline="0" noProof="0" dirty="0">
                  <a:ln>
                    <a:noFill/>
                  </a:ln>
                  <a:solidFill>
                    <a:srgbClr val="FF3300"/>
                  </a:solidFill>
                  <a:effectLst/>
                  <a:uLnTx/>
                  <a:uFillTx/>
                  <a:latin typeface="Arial"/>
                  <a:ea typeface="Arial"/>
                  <a:cs typeface="Arial"/>
                  <a:sym typeface="Arial"/>
                  <a:rtl val="0"/>
                </a:rPr>
                <a:t>Fuels, Lubricants</a:t>
              </a:r>
            </a:p>
          </p:txBody>
        </p:sp>
      </p:grpSp>
      <p:grpSp>
        <p:nvGrpSpPr>
          <p:cNvPr id="194" name="Shape 194"/>
          <p:cNvGrpSpPr/>
          <p:nvPr/>
        </p:nvGrpSpPr>
        <p:grpSpPr>
          <a:xfrm>
            <a:off x="7305674" y="2784475"/>
            <a:ext cx="1347484" cy="3041650"/>
            <a:chOff x="3641" y="1692"/>
            <a:chExt cx="848" cy="1916"/>
          </a:xfrm>
        </p:grpSpPr>
        <p:sp>
          <p:nvSpPr>
            <p:cNvPr id="195" name="Shape 195"/>
            <p:cNvSpPr/>
            <p:nvPr/>
          </p:nvSpPr>
          <p:spPr>
            <a:xfrm>
              <a:off x="3641" y="1692"/>
              <a:ext cx="844" cy="1916"/>
            </a:xfrm>
            <a:custGeom>
              <a:avLst/>
              <a:gdLst/>
              <a:ahLst/>
              <a:cxnLst/>
              <a:rect l="0" t="0" r="0" b="0"/>
              <a:pathLst>
                <a:path w="120000" h="120000" extrusionOk="0">
                  <a:moveTo>
                    <a:pt x="0" y="120000"/>
                  </a:moveTo>
                  <a:cubicBezTo>
                    <a:pt x="11500" y="120000"/>
                    <a:pt x="23166" y="120000"/>
                    <a:pt x="37000" y="118139"/>
                  </a:cubicBezTo>
                  <a:cubicBezTo>
                    <a:pt x="50833" y="116279"/>
                    <a:pt x="70166" y="114341"/>
                    <a:pt x="83000" y="108837"/>
                  </a:cubicBezTo>
                  <a:cubicBezTo>
                    <a:pt x="95833" y="103333"/>
                    <a:pt x="108333" y="94961"/>
                    <a:pt x="114000" y="85116"/>
                  </a:cubicBezTo>
                  <a:cubicBezTo>
                    <a:pt x="119666" y="75271"/>
                    <a:pt x="117000" y="59224"/>
                    <a:pt x="117000" y="49767"/>
                  </a:cubicBezTo>
                  <a:cubicBezTo>
                    <a:pt x="117000" y="40310"/>
                    <a:pt x="120000" y="36666"/>
                    <a:pt x="114000" y="28372"/>
                  </a:cubicBezTo>
                  <a:cubicBezTo>
                    <a:pt x="108000" y="20077"/>
                    <a:pt x="94500" y="10000"/>
                    <a:pt x="81000" y="0"/>
                  </a:cubicBezTo>
                </a:path>
              </a:pathLst>
            </a:custGeom>
            <a:noFill/>
            <a:ln w="19050" cap="flat" cmpd="sng">
              <a:solidFill>
                <a:schemeClr val="lt1"/>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96" name="Shape 196"/>
            <p:cNvSpPr txBox="1"/>
            <p:nvPr/>
          </p:nvSpPr>
          <p:spPr>
            <a:xfrm rot="-5438512" flipH="1">
              <a:off x="3931" y="2438"/>
              <a:ext cx="860" cy="24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100" b="1" i="1" u="none" strike="noStrike" kern="0" cap="none" spc="0" normalizeH="0" baseline="0" noProof="0" dirty="0">
                  <a:ln>
                    <a:noFill/>
                  </a:ln>
                  <a:solidFill>
                    <a:schemeClr val="accent3">
                      <a:lumMod val="60000"/>
                      <a:lumOff val="40000"/>
                    </a:schemeClr>
                  </a:solidFill>
                  <a:effectLst/>
                  <a:uLnTx/>
                  <a:uFillTx/>
                  <a:latin typeface="Arial"/>
                  <a:ea typeface="Arial"/>
                  <a:cs typeface="Arial"/>
                  <a:sym typeface="Arial"/>
                  <a:rtl val="0"/>
                </a:rPr>
                <a:t>SCADA,</a:t>
              </a:r>
            </a:p>
            <a:p>
              <a:pPr marL="0" marR="0" lvl="0" indent="0" algn="ctr" defTabSz="914400" rtl="0" eaLnBrk="1" fontAlgn="auto" latinLnBrk="0" hangingPunct="1">
                <a:lnSpc>
                  <a:spcPct val="90000"/>
                </a:lnSpc>
                <a:spcBef>
                  <a:spcPts val="0"/>
                </a:spcBef>
                <a:spcAft>
                  <a:spcPts val="0"/>
                </a:spcAft>
                <a:buClr>
                  <a:srgbClr val="FFFFFF"/>
                </a:buClr>
                <a:buSzPct val="25000"/>
                <a:buFontTx/>
                <a:buNone/>
                <a:tabLst/>
                <a:defRPr/>
              </a:pPr>
              <a:r>
                <a:rPr kumimoji="0" lang="en-GB" sz="1100" b="1" i="1" u="none" strike="noStrike" kern="0" cap="none" spc="0" normalizeH="0" baseline="0" noProof="0" dirty="0">
                  <a:ln>
                    <a:noFill/>
                  </a:ln>
                  <a:solidFill>
                    <a:schemeClr val="accent3">
                      <a:lumMod val="60000"/>
                      <a:lumOff val="40000"/>
                    </a:schemeClr>
                  </a:solidFill>
                  <a:effectLst/>
                  <a:uLnTx/>
                  <a:uFillTx/>
                  <a:latin typeface="Arial"/>
                  <a:ea typeface="Arial"/>
                  <a:cs typeface="Arial"/>
                  <a:sym typeface="Arial"/>
                  <a:rtl val="0"/>
                </a:rPr>
                <a:t> Communications</a:t>
              </a:r>
            </a:p>
          </p:txBody>
        </p:sp>
      </p:grpSp>
      <p:grpSp>
        <p:nvGrpSpPr>
          <p:cNvPr id="197" name="Shape 197"/>
          <p:cNvGrpSpPr/>
          <p:nvPr/>
        </p:nvGrpSpPr>
        <p:grpSpPr>
          <a:xfrm>
            <a:off x="4302125" y="5007947"/>
            <a:ext cx="2236788" cy="784840"/>
            <a:chOff x="1750" y="3092"/>
            <a:chExt cx="1409" cy="494"/>
          </a:xfrm>
        </p:grpSpPr>
        <p:sp>
          <p:nvSpPr>
            <p:cNvPr id="198" name="Shape 198"/>
            <p:cNvSpPr/>
            <p:nvPr/>
          </p:nvSpPr>
          <p:spPr>
            <a:xfrm>
              <a:off x="1750" y="3132"/>
              <a:ext cx="1409" cy="453"/>
            </a:xfrm>
            <a:custGeom>
              <a:avLst/>
              <a:gdLst/>
              <a:ahLst/>
              <a:cxnLst/>
              <a:rect l="0" t="0" r="0" b="0"/>
              <a:pathLst>
                <a:path w="120000" h="120000" extrusionOk="0">
                  <a:moveTo>
                    <a:pt x="0" y="0"/>
                  </a:moveTo>
                  <a:cubicBezTo>
                    <a:pt x="3294" y="8969"/>
                    <a:pt x="6688" y="18247"/>
                    <a:pt x="10083" y="25979"/>
                  </a:cubicBezTo>
                  <a:cubicBezTo>
                    <a:pt x="13477" y="33711"/>
                    <a:pt x="14575" y="39278"/>
                    <a:pt x="20066" y="46701"/>
                  </a:cubicBezTo>
                  <a:cubicBezTo>
                    <a:pt x="25557" y="54123"/>
                    <a:pt x="36539" y="64639"/>
                    <a:pt x="43327" y="71443"/>
                  </a:cubicBezTo>
                  <a:cubicBezTo>
                    <a:pt x="50116" y="78247"/>
                    <a:pt x="54409" y="81340"/>
                    <a:pt x="60798" y="86907"/>
                  </a:cubicBezTo>
                  <a:cubicBezTo>
                    <a:pt x="67188" y="92474"/>
                    <a:pt x="75873" y="100515"/>
                    <a:pt x="81663" y="105463"/>
                  </a:cubicBezTo>
                  <a:cubicBezTo>
                    <a:pt x="87454" y="110412"/>
                    <a:pt x="91048" y="114742"/>
                    <a:pt x="95341" y="117216"/>
                  </a:cubicBezTo>
                  <a:cubicBezTo>
                    <a:pt x="99633" y="119690"/>
                    <a:pt x="103227" y="120000"/>
                    <a:pt x="107321" y="119690"/>
                  </a:cubicBezTo>
                  <a:cubicBezTo>
                    <a:pt x="111414" y="119381"/>
                    <a:pt x="115707" y="117216"/>
                    <a:pt x="120000" y="115051"/>
                  </a:cubicBezTo>
                </a:path>
              </a:pathLst>
            </a:custGeom>
            <a:noFill/>
            <a:ln w="19050" cap="flat" cmpd="sng">
              <a:solidFill>
                <a:srgbClr val="0000CC"/>
              </a:solidFill>
              <a:prstDash val="dash"/>
              <a:round/>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199" name="Shape 199"/>
            <p:cNvSpPr txBox="1"/>
            <p:nvPr/>
          </p:nvSpPr>
          <p:spPr>
            <a:xfrm rot="1003176" flipH="1">
              <a:off x="1957" y="3200"/>
              <a:ext cx="782" cy="24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100" b="1" i="1" u="none" strike="noStrike" kern="0" cap="none" spc="0" normalizeH="0" baseline="0" noProof="0" dirty="0">
                  <a:ln>
                    <a:noFill/>
                  </a:ln>
                  <a:effectLst/>
                  <a:uLnTx/>
                  <a:uFillTx/>
                  <a:latin typeface="Arial"/>
                  <a:ea typeface="Arial"/>
                  <a:cs typeface="Arial"/>
                  <a:sym typeface="Arial"/>
                  <a:rtl val="0"/>
                </a:rPr>
                <a:t>Water for Cooling</a:t>
              </a:r>
            </a:p>
          </p:txBody>
        </p:sp>
      </p:grpSp>
      <p:grpSp>
        <p:nvGrpSpPr>
          <p:cNvPr id="200" name="Shape 200"/>
          <p:cNvGrpSpPr/>
          <p:nvPr/>
        </p:nvGrpSpPr>
        <p:grpSpPr>
          <a:xfrm>
            <a:off x="4051090" y="1848410"/>
            <a:ext cx="4723023" cy="4380977"/>
            <a:chOff x="1591" y="1102"/>
            <a:chExt cx="2975" cy="2759"/>
          </a:xfrm>
        </p:grpSpPr>
        <p:sp>
          <p:nvSpPr>
            <p:cNvPr id="201" name="Shape 201"/>
            <p:cNvSpPr txBox="1"/>
            <p:nvPr/>
          </p:nvSpPr>
          <p:spPr>
            <a:xfrm rot="-32402" flipH="1">
              <a:off x="1592" y="1110"/>
              <a:ext cx="1624" cy="247"/>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6600"/>
                </a:buClr>
                <a:buSzPct val="25000"/>
                <a:buFontTx/>
                <a:buNone/>
                <a:tabLst/>
                <a:defRPr/>
              </a:pPr>
              <a:r>
                <a:rPr kumimoji="0" lang="en-GB" sz="1100" b="1" i="1" u="none" strike="noStrike" kern="0" cap="none" spc="0" normalizeH="0" baseline="0" noProof="0" dirty="0">
                  <a:ln>
                    <a:noFill/>
                  </a:ln>
                  <a:solidFill>
                    <a:schemeClr val="accent2">
                      <a:lumMod val="75000"/>
                    </a:schemeClr>
                  </a:solidFill>
                  <a:effectLst/>
                  <a:uLnTx/>
                  <a:uFillTx/>
                  <a:latin typeface="Arial"/>
                  <a:ea typeface="Arial"/>
                  <a:cs typeface="Arial"/>
                  <a:sym typeface="Arial"/>
                  <a:rtl val="0"/>
                </a:rPr>
                <a:t>Fuel Transport,</a:t>
              </a:r>
            </a:p>
            <a:p>
              <a:pPr marL="0" marR="0" lvl="0" indent="0" algn="ctr" defTabSz="914400" rtl="0" eaLnBrk="1" fontAlgn="auto" latinLnBrk="0" hangingPunct="1">
                <a:lnSpc>
                  <a:spcPct val="90000"/>
                </a:lnSpc>
                <a:spcBef>
                  <a:spcPts val="0"/>
                </a:spcBef>
                <a:spcAft>
                  <a:spcPts val="0"/>
                </a:spcAft>
                <a:buClr>
                  <a:srgbClr val="006600"/>
                </a:buClr>
                <a:buSzPct val="25000"/>
                <a:buFontTx/>
                <a:buNone/>
                <a:tabLst/>
                <a:defRPr/>
              </a:pPr>
              <a:r>
                <a:rPr kumimoji="0" lang="en-GB" sz="1100" b="1" i="1" u="none" strike="noStrike" kern="0" cap="none" spc="0" normalizeH="0" baseline="0" noProof="0" dirty="0">
                  <a:ln>
                    <a:noFill/>
                  </a:ln>
                  <a:solidFill>
                    <a:schemeClr val="accent2">
                      <a:lumMod val="75000"/>
                    </a:schemeClr>
                  </a:solidFill>
                  <a:effectLst/>
                  <a:uLnTx/>
                  <a:uFillTx/>
                  <a:latin typeface="Arial"/>
                  <a:ea typeface="Arial"/>
                  <a:cs typeface="Arial"/>
                  <a:sym typeface="Arial"/>
                  <a:rtl val="0"/>
                </a:rPr>
                <a:t>Shipping</a:t>
              </a:r>
            </a:p>
          </p:txBody>
        </p:sp>
        <p:grpSp>
          <p:nvGrpSpPr>
            <p:cNvPr id="202" name="Shape 202"/>
            <p:cNvGrpSpPr/>
            <p:nvPr/>
          </p:nvGrpSpPr>
          <p:grpSpPr>
            <a:xfrm>
              <a:off x="1762" y="1118"/>
              <a:ext cx="2804" cy="2744"/>
              <a:chOff x="1762" y="1118"/>
              <a:chExt cx="2804" cy="2744"/>
            </a:xfrm>
          </p:grpSpPr>
          <p:sp>
            <p:nvSpPr>
              <p:cNvPr id="203" name="Shape 203"/>
              <p:cNvSpPr/>
              <p:nvPr/>
            </p:nvSpPr>
            <p:spPr>
              <a:xfrm>
                <a:off x="1762" y="1118"/>
                <a:ext cx="2091" cy="273"/>
              </a:xfrm>
              <a:custGeom>
                <a:avLst/>
                <a:gdLst/>
                <a:ahLst/>
                <a:cxnLst/>
                <a:rect l="0" t="0" r="0" b="0"/>
                <a:pathLst>
                  <a:path w="120000" h="120000" extrusionOk="0">
                    <a:moveTo>
                      <a:pt x="0" y="101290"/>
                    </a:moveTo>
                    <a:cubicBezTo>
                      <a:pt x="967" y="83225"/>
                      <a:pt x="1935" y="65806"/>
                      <a:pt x="3870" y="50967"/>
                    </a:cubicBezTo>
                    <a:cubicBezTo>
                      <a:pt x="5806" y="36129"/>
                      <a:pt x="6838" y="20645"/>
                      <a:pt x="11612" y="12258"/>
                    </a:cubicBezTo>
                    <a:cubicBezTo>
                      <a:pt x="16387" y="3870"/>
                      <a:pt x="23419" y="0"/>
                      <a:pt x="32516" y="645"/>
                    </a:cubicBezTo>
                    <a:cubicBezTo>
                      <a:pt x="41612" y="1290"/>
                      <a:pt x="57161" y="645"/>
                      <a:pt x="66193" y="16129"/>
                    </a:cubicBezTo>
                    <a:cubicBezTo>
                      <a:pt x="75225" y="31612"/>
                      <a:pt x="79483" y="76774"/>
                      <a:pt x="86709" y="93548"/>
                    </a:cubicBezTo>
                    <a:cubicBezTo>
                      <a:pt x="93935" y="110322"/>
                      <a:pt x="104000" y="113548"/>
                      <a:pt x="109548" y="116774"/>
                    </a:cubicBezTo>
                    <a:cubicBezTo>
                      <a:pt x="115096" y="120000"/>
                      <a:pt x="117548" y="116129"/>
                      <a:pt x="120000" y="112903"/>
                    </a:cubicBezTo>
                  </a:path>
                </a:pathLst>
              </a:custGeom>
              <a:noFill/>
              <a:ln w="19050" cap="flat" cmpd="sng">
                <a:solidFill>
                  <a:srgbClr val="0080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grpSp>
            <p:nvGrpSpPr>
              <p:cNvPr id="204" name="Shape 204"/>
              <p:cNvGrpSpPr/>
              <p:nvPr/>
            </p:nvGrpSpPr>
            <p:grpSpPr>
              <a:xfrm>
                <a:off x="2823" y="1682"/>
                <a:ext cx="984" cy="599"/>
                <a:chOff x="2823" y="1682"/>
                <a:chExt cx="984" cy="599"/>
              </a:xfrm>
            </p:grpSpPr>
            <p:sp>
              <p:nvSpPr>
                <p:cNvPr id="205" name="Shape 205"/>
                <p:cNvSpPr/>
                <p:nvPr/>
              </p:nvSpPr>
              <p:spPr>
                <a:xfrm>
                  <a:off x="2823" y="1682"/>
                  <a:ext cx="984" cy="599"/>
                </a:xfrm>
                <a:custGeom>
                  <a:avLst/>
                  <a:gdLst/>
                  <a:ahLst/>
                  <a:cxnLst/>
                  <a:rect l="0" t="0" r="0" b="0"/>
                  <a:pathLst>
                    <a:path w="120000" h="120000" extrusionOk="0">
                      <a:moveTo>
                        <a:pt x="120000" y="0"/>
                      </a:moveTo>
                      <a:cubicBezTo>
                        <a:pt x="115797" y="7826"/>
                        <a:pt x="111739" y="15652"/>
                        <a:pt x="104347" y="19130"/>
                      </a:cubicBezTo>
                      <a:cubicBezTo>
                        <a:pt x="96956" y="22608"/>
                        <a:pt x="85942" y="20000"/>
                        <a:pt x="75652" y="20869"/>
                      </a:cubicBezTo>
                      <a:cubicBezTo>
                        <a:pt x="65362" y="21739"/>
                        <a:pt x="53768" y="15652"/>
                        <a:pt x="42608" y="24347"/>
                      </a:cubicBezTo>
                      <a:cubicBezTo>
                        <a:pt x="31449" y="33043"/>
                        <a:pt x="15797" y="57101"/>
                        <a:pt x="8695" y="73043"/>
                      </a:cubicBezTo>
                      <a:cubicBezTo>
                        <a:pt x="1594" y="88985"/>
                        <a:pt x="724" y="104347"/>
                        <a:pt x="0" y="120000"/>
                      </a:cubicBezTo>
                    </a:path>
                  </a:pathLst>
                </a:custGeom>
                <a:noFill/>
                <a:ln w="19050" cap="flat" cmpd="sng">
                  <a:solidFill>
                    <a:srgbClr val="0080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206" name="Shape 206"/>
                <p:cNvSpPr txBox="1"/>
                <p:nvPr/>
              </p:nvSpPr>
              <p:spPr>
                <a:xfrm rot="-219485" flipH="1">
                  <a:off x="2962" y="1760"/>
                  <a:ext cx="722" cy="34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6600"/>
                    </a:buClr>
                    <a:buSzPct val="25000"/>
                    <a:buFontTx/>
                    <a:buNone/>
                    <a:tabLst/>
                    <a:defRPr/>
                  </a:pPr>
                  <a:r>
                    <a:rPr kumimoji="0" lang="en-GB" sz="1100" b="1" i="1" u="none" strike="noStrike" kern="0" cap="none" spc="0" normalizeH="0" baseline="0" noProof="0" dirty="0">
                      <a:ln>
                        <a:noFill/>
                      </a:ln>
                      <a:solidFill>
                        <a:schemeClr val="accent2">
                          <a:lumMod val="75000"/>
                        </a:schemeClr>
                      </a:solidFill>
                      <a:effectLst/>
                      <a:uLnTx/>
                      <a:uFillTx/>
                      <a:latin typeface="Arial"/>
                      <a:ea typeface="Arial"/>
                      <a:cs typeface="Arial"/>
                      <a:sym typeface="Arial"/>
                      <a:rtl val="0"/>
                    </a:rPr>
                    <a:t>Fuel</a:t>
                  </a:r>
                </a:p>
                <a:p>
                  <a:pPr marL="0" marR="0" lvl="0" indent="0" algn="ctr" defTabSz="914400" rtl="0" eaLnBrk="1" fontAlgn="auto" latinLnBrk="0" hangingPunct="1">
                    <a:lnSpc>
                      <a:spcPct val="90000"/>
                    </a:lnSpc>
                    <a:spcBef>
                      <a:spcPts val="0"/>
                    </a:spcBef>
                    <a:spcAft>
                      <a:spcPts val="0"/>
                    </a:spcAft>
                    <a:buClr>
                      <a:srgbClr val="006600"/>
                    </a:buClr>
                    <a:buSzPct val="25000"/>
                    <a:buFontTx/>
                    <a:buNone/>
                    <a:tabLst/>
                    <a:defRPr/>
                  </a:pPr>
                  <a:r>
                    <a:rPr kumimoji="0" lang="en-GB" sz="1100" b="1" i="1" u="none" strike="noStrike" kern="0" cap="none" spc="0" normalizeH="0" baseline="0" noProof="0" dirty="0">
                      <a:ln>
                        <a:noFill/>
                      </a:ln>
                      <a:solidFill>
                        <a:schemeClr val="accent2">
                          <a:lumMod val="75000"/>
                        </a:schemeClr>
                      </a:solidFill>
                      <a:effectLst/>
                      <a:uLnTx/>
                      <a:uFillTx/>
                      <a:latin typeface="Arial"/>
                      <a:ea typeface="Arial"/>
                      <a:cs typeface="Arial"/>
                      <a:sym typeface="Arial"/>
                      <a:rtl val="0"/>
                    </a:rPr>
                    <a:t>Transport, Shipping</a:t>
                  </a:r>
                </a:p>
              </p:txBody>
            </p:sp>
          </p:grpSp>
          <p:grpSp>
            <p:nvGrpSpPr>
              <p:cNvPr id="207" name="Shape 207"/>
              <p:cNvGrpSpPr/>
              <p:nvPr/>
            </p:nvGrpSpPr>
            <p:grpSpPr>
              <a:xfrm>
                <a:off x="3849" y="1636"/>
                <a:ext cx="516" cy="757"/>
                <a:chOff x="3849" y="1636"/>
                <a:chExt cx="516" cy="757"/>
              </a:xfrm>
            </p:grpSpPr>
            <p:sp>
              <p:nvSpPr>
                <p:cNvPr id="208" name="Shape 208"/>
                <p:cNvSpPr/>
                <p:nvPr/>
              </p:nvSpPr>
              <p:spPr>
                <a:xfrm>
                  <a:off x="3931" y="1729"/>
                  <a:ext cx="211" cy="479"/>
                </a:xfrm>
                <a:custGeom>
                  <a:avLst/>
                  <a:gdLst/>
                  <a:ahLst/>
                  <a:cxnLst/>
                  <a:rect l="0" t="0" r="0" b="0"/>
                  <a:pathLst>
                    <a:path w="120000" h="120000" extrusionOk="0">
                      <a:moveTo>
                        <a:pt x="72000" y="0"/>
                      </a:moveTo>
                      <a:cubicBezTo>
                        <a:pt x="96000" y="8627"/>
                        <a:pt x="120000" y="17647"/>
                        <a:pt x="108000" y="37647"/>
                      </a:cubicBezTo>
                      <a:cubicBezTo>
                        <a:pt x="96000" y="57647"/>
                        <a:pt x="48000" y="88627"/>
                        <a:pt x="0" y="120000"/>
                      </a:cubicBezTo>
                    </a:path>
                  </a:pathLst>
                </a:custGeom>
                <a:noFill/>
                <a:ln w="19050" cap="flat" cmpd="sng">
                  <a:solidFill>
                    <a:srgbClr val="0080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209" name="Shape 209"/>
                <p:cNvSpPr txBox="1"/>
                <p:nvPr/>
              </p:nvSpPr>
              <p:spPr>
                <a:xfrm rot="-3645381" flipH="1">
                  <a:off x="3715" y="1939"/>
                  <a:ext cx="783" cy="15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6600"/>
                    </a:buClr>
                    <a:buSzPct val="25000"/>
                    <a:buFontTx/>
                    <a:buNone/>
                    <a:tabLst/>
                    <a:defRPr/>
                  </a:pPr>
                  <a:r>
                    <a:rPr kumimoji="0" lang="en-GB" sz="1100" b="1" i="1" u="none" strike="noStrike" kern="0" cap="none" spc="0" normalizeH="0" baseline="0" noProof="0" dirty="0">
                      <a:ln>
                        <a:noFill/>
                      </a:ln>
                      <a:solidFill>
                        <a:schemeClr val="accent2">
                          <a:lumMod val="75000"/>
                        </a:schemeClr>
                      </a:solidFill>
                      <a:effectLst/>
                      <a:uLnTx/>
                      <a:uFillTx/>
                      <a:latin typeface="Arial"/>
                      <a:ea typeface="Arial"/>
                      <a:cs typeface="Arial"/>
                      <a:sym typeface="Arial"/>
                      <a:rtl val="0"/>
                    </a:rPr>
                    <a:t>Shipping</a:t>
                  </a:r>
                </a:p>
              </p:txBody>
            </p:sp>
          </p:grpSp>
          <p:grpSp>
            <p:nvGrpSpPr>
              <p:cNvPr id="210" name="Shape 210"/>
              <p:cNvGrpSpPr/>
              <p:nvPr/>
            </p:nvGrpSpPr>
            <p:grpSpPr>
              <a:xfrm>
                <a:off x="3602" y="1617"/>
                <a:ext cx="963" cy="2245"/>
                <a:chOff x="3602" y="1617"/>
                <a:chExt cx="963" cy="2245"/>
              </a:xfrm>
            </p:grpSpPr>
            <p:sp>
              <p:nvSpPr>
                <p:cNvPr id="211" name="Shape 211"/>
                <p:cNvSpPr txBox="1"/>
                <p:nvPr/>
              </p:nvSpPr>
              <p:spPr>
                <a:xfrm rot="-998148" flipH="1">
                  <a:off x="3672" y="3600"/>
                  <a:ext cx="783" cy="15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6600"/>
                    </a:buClr>
                    <a:buSzPct val="25000"/>
                    <a:buFontTx/>
                    <a:buNone/>
                    <a:tabLst/>
                    <a:defRPr/>
                  </a:pPr>
                  <a:r>
                    <a:rPr kumimoji="0" lang="en-GB" sz="1100" b="1" i="1" u="none" strike="noStrike" kern="0" cap="none" spc="0" normalizeH="0" baseline="0" noProof="0" dirty="0">
                      <a:ln>
                        <a:noFill/>
                      </a:ln>
                      <a:solidFill>
                        <a:schemeClr val="accent3">
                          <a:lumMod val="60000"/>
                          <a:lumOff val="40000"/>
                        </a:schemeClr>
                      </a:solidFill>
                      <a:effectLst/>
                      <a:uLnTx/>
                      <a:uFillTx/>
                      <a:latin typeface="Arial"/>
                      <a:ea typeface="Arial"/>
                      <a:cs typeface="Arial"/>
                      <a:sym typeface="Arial"/>
                      <a:rtl val="0"/>
                    </a:rPr>
                    <a:t>Shipping</a:t>
                  </a:r>
                </a:p>
              </p:txBody>
            </p:sp>
            <p:sp>
              <p:nvSpPr>
                <p:cNvPr id="212" name="Shape 212"/>
                <p:cNvSpPr/>
                <p:nvPr/>
              </p:nvSpPr>
              <p:spPr>
                <a:xfrm>
                  <a:off x="3602" y="1617"/>
                  <a:ext cx="963" cy="2081"/>
                </a:xfrm>
                <a:custGeom>
                  <a:avLst/>
                  <a:gdLst/>
                  <a:ahLst/>
                  <a:cxnLst/>
                  <a:rect l="0" t="0" r="0" b="0"/>
                  <a:pathLst>
                    <a:path w="120000" h="120000" extrusionOk="0">
                      <a:moveTo>
                        <a:pt x="0" y="120000"/>
                      </a:moveTo>
                      <a:cubicBezTo>
                        <a:pt x="11500" y="120000"/>
                        <a:pt x="23166" y="120000"/>
                        <a:pt x="37000" y="118139"/>
                      </a:cubicBezTo>
                      <a:cubicBezTo>
                        <a:pt x="50833" y="116279"/>
                        <a:pt x="70166" y="114341"/>
                        <a:pt x="83000" y="108837"/>
                      </a:cubicBezTo>
                      <a:cubicBezTo>
                        <a:pt x="95833" y="103333"/>
                        <a:pt x="108333" y="94961"/>
                        <a:pt x="114000" y="85116"/>
                      </a:cubicBezTo>
                      <a:cubicBezTo>
                        <a:pt x="119666" y="75271"/>
                        <a:pt x="117000" y="59224"/>
                        <a:pt x="117000" y="49767"/>
                      </a:cubicBezTo>
                      <a:cubicBezTo>
                        <a:pt x="117000" y="40310"/>
                        <a:pt x="120000" y="36666"/>
                        <a:pt x="114000" y="28372"/>
                      </a:cubicBezTo>
                      <a:cubicBezTo>
                        <a:pt x="108000" y="20077"/>
                        <a:pt x="94500" y="10000"/>
                        <a:pt x="81000" y="0"/>
                      </a:cubicBezTo>
                    </a:path>
                  </a:pathLst>
                </a:custGeom>
                <a:noFill/>
                <a:ln w="19050" cap="flat" cmpd="sng">
                  <a:solidFill>
                    <a:srgbClr val="0080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grpSp>
        </p:grpSp>
      </p:grpSp>
      <p:grpSp>
        <p:nvGrpSpPr>
          <p:cNvPr id="213" name="Shape 213"/>
          <p:cNvGrpSpPr/>
          <p:nvPr/>
        </p:nvGrpSpPr>
        <p:grpSpPr>
          <a:xfrm>
            <a:off x="5886313" y="2236995"/>
            <a:ext cx="1914799" cy="1688892"/>
            <a:chOff x="2747" y="1347"/>
            <a:chExt cx="1206" cy="1063"/>
          </a:xfrm>
        </p:grpSpPr>
        <p:sp>
          <p:nvSpPr>
            <p:cNvPr id="214" name="Shape 214"/>
            <p:cNvSpPr/>
            <p:nvPr/>
          </p:nvSpPr>
          <p:spPr>
            <a:xfrm>
              <a:off x="2756" y="1640"/>
              <a:ext cx="954" cy="770"/>
            </a:xfrm>
            <a:custGeom>
              <a:avLst/>
              <a:gdLst/>
              <a:ahLst/>
              <a:cxnLst/>
              <a:rect l="0" t="0" r="0" b="0"/>
              <a:pathLst>
                <a:path w="120000" h="120000" extrusionOk="0">
                  <a:moveTo>
                    <a:pt x="884" y="120000"/>
                  </a:moveTo>
                  <a:cubicBezTo>
                    <a:pt x="442" y="112146"/>
                    <a:pt x="0" y="104474"/>
                    <a:pt x="294" y="97351"/>
                  </a:cubicBezTo>
                  <a:cubicBezTo>
                    <a:pt x="589" y="90228"/>
                    <a:pt x="442" y="85844"/>
                    <a:pt x="2653" y="76894"/>
                  </a:cubicBezTo>
                  <a:cubicBezTo>
                    <a:pt x="4864" y="67945"/>
                    <a:pt x="9287" y="52602"/>
                    <a:pt x="13267" y="43287"/>
                  </a:cubicBezTo>
                  <a:cubicBezTo>
                    <a:pt x="17248" y="33972"/>
                    <a:pt x="21228" y="27397"/>
                    <a:pt x="26830" y="20639"/>
                  </a:cubicBezTo>
                  <a:cubicBezTo>
                    <a:pt x="32432" y="13881"/>
                    <a:pt x="38771" y="6210"/>
                    <a:pt x="46879" y="3105"/>
                  </a:cubicBezTo>
                  <a:cubicBezTo>
                    <a:pt x="54987" y="0"/>
                    <a:pt x="65159" y="1826"/>
                    <a:pt x="75773" y="1643"/>
                  </a:cubicBezTo>
                  <a:cubicBezTo>
                    <a:pt x="86388" y="1461"/>
                    <a:pt x="103194" y="1643"/>
                    <a:pt x="110565" y="1643"/>
                  </a:cubicBezTo>
                  <a:cubicBezTo>
                    <a:pt x="117936" y="1643"/>
                    <a:pt x="118968" y="1643"/>
                    <a:pt x="120000" y="1643"/>
                  </a:cubicBezTo>
                </a:path>
              </a:pathLst>
            </a:custGeom>
            <a:noFill/>
            <a:ln w="19050" cap="flat" cmpd="sng">
              <a:solidFill>
                <a:srgbClr val="9900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215" name="Shape 215"/>
            <p:cNvSpPr txBox="1"/>
            <p:nvPr/>
          </p:nvSpPr>
          <p:spPr>
            <a:xfrm rot="85649" flipH="1">
              <a:off x="2751" y="1362"/>
              <a:ext cx="1198" cy="34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100" b="1" i="1" u="none" strike="noStrike" kern="0" cap="none" spc="0" normalizeH="0" baseline="0" noProof="0" dirty="0">
                  <a:ln>
                    <a:noFill/>
                  </a:ln>
                  <a:solidFill>
                    <a:srgbClr val="FFFF00"/>
                  </a:solidFill>
                  <a:effectLst/>
                  <a:uLnTx/>
                  <a:uFillTx/>
                  <a:latin typeface="Arial"/>
                  <a:ea typeface="Arial"/>
                  <a:cs typeface="Arial"/>
                  <a:sym typeface="Arial"/>
                  <a:rtl val="0"/>
                </a:rPr>
                <a:t>Power for</a:t>
              </a:r>
            </a:p>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100" b="1" i="1" u="none" strike="noStrike" kern="0" cap="none" spc="0" normalizeH="0" baseline="0" noProof="0" dirty="0">
                  <a:ln>
                    <a:noFill/>
                  </a:ln>
                  <a:solidFill>
                    <a:srgbClr val="FFFF00"/>
                  </a:solidFill>
                  <a:effectLst/>
                  <a:uLnTx/>
                  <a:uFillTx/>
                  <a:latin typeface="Arial"/>
                  <a:ea typeface="Arial"/>
                  <a:cs typeface="Arial"/>
                  <a:sym typeface="Arial"/>
                  <a:rtl val="0"/>
                </a:rPr>
                <a:t>Signalling,</a:t>
              </a:r>
            </a:p>
            <a:p>
              <a:pPr marL="0" marR="0" lvl="0" indent="0" algn="ctr" defTabSz="914400" rtl="0" eaLnBrk="1" fontAlgn="auto" latinLnBrk="0" hangingPunct="1">
                <a:lnSpc>
                  <a:spcPct val="90000"/>
                </a:lnSpc>
                <a:spcBef>
                  <a:spcPts val="0"/>
                </a:spcBef>
                <a:spcAft>
                  <a:spcPts val="0"/>
                </a:spcAft>
                <a:buClr>
                  <a:srgbClr val="990000"/>
                </a:buClr>
                <a:buSzPct val="25000"/>
                <a:buFontTx/>
                <a:buNone/>
                <a:tabLst/>
                <a:defRPr/>
              </a:pPr>
              <a:r>
                <a:rPr kumimoji="0" lang="en-GB" sz="1100" b="1" i="1" u="none" strike="noStrike" kern="0" cap="none" spc="0" normalizeH="0" baseline="0" noProof="0" dirty="0">
                  <a:ln>
                    <a:noFill/>
                  </a:ln>
                  <a:solidFill>
                    <a:srgbClr val="FFFF00"/>
                  </a:solidFill>
                  <a:effectLst/>
                  <a:uLnTx/>
                  <a:uFillTx/>
                  <a:latin typeface="Arial"/>
                  <a:ea typeface="Arial"/>
                  <a:cs typeface="Arial"/>
                  <a:sym typeface="Arial"/>
                  <a:rtl val="0"/>
                </a:rPr>
                <a:t>Switches</a:t>
              </a:r>
            </a:p>
          </p:txBody>
        </p:sp>
      </p:grpSp>
      <p:grpSp>
        <p:nvGrpSpPr>
          <p:cNvPr id="216" name="Shape 216"/>
          <p:cNvGrpSpPr/>
          <p:nvPr/>
        </p:nvGrpSpPr>
        <p:grpSpPr>
          <a:xfrm>
            <a:off x="3187700" y="2581275"/>
            <a:ext cx="3652515" cy="3842392"/>
            <a:chOff x="1047" y="1564"/>
            <a:chExt cx="2300" cy="2420"/>
          </a:xfrm>
        </p:grpSpPr>
        <p:sp>
          <p:nvSpPr>
            <p:cNvPr id="217" name="Shape 217"/>
            <p:cNvSpPr/>
            <p:nvPr/>
          </p:nvSpPr>
          <p:spPr>
            <a:xfrm>
              <a:off x="1047" y="1564"/>
              <a:ext cx="2290" cy="2388"/>
            </a:xfrm>
            <a:custGeom>
              <a:avLst/>
              <a:gdLst/>
              <a:ahLst/>
              <a:cxnLst/>
              <a:rect l="0" t="0" r="0" b="0"/>
              <a:pathLst>
                <a:path w="120000" h="120000" extrusionOk="0">
                  <a:moveTo>
                    <a:pt x="120000" y="109614"/>
                  </a:moveTo>
                  <a:cubicBezTo>
                    <a:pt x="119483" y="110552"/>
                    <a:pt x="118967" y="111491"/>
                    <a:pt x="117290" y="112617"/>
                  </a:cubicBezTo>
                  <a:cubicBezTo>
                    <a:pt x="115612" y="113743"/>
                    <a:pt x="114774" y="115432"/>
                    <a:pt x="109935" y="116371"/>
                  </a:cubicBezTo>
                  <a:cubicBezTo>
                    <a:pt x="105096" y="117309"/>
                    <a:pt x="95870" y="117810"/>
                    <a:pt x="88258" y="118248"/>
                  </a:cubicBezTo>
                  <a:cubicBezTo>
                    <a:pt x="80645" y="118686"/>
                    <a:pt x="72903" y="120000"/>
                    <a:pt x="64258" y="118998"/>
                  </a:cubicBezTo>
                  <a:cubicBezTo>
                    <a:pt x="55612" y="117997"/>
                    <a:pt x="44129" y="115245"/>
                    <a:pt x="36387" y="112241"/>
                  </a:cubicBezTo>
                  <a:cubicBezTo>
                    <a:pt x="28645" y="109238"/>
                    <a:pt x="23419" y="106235"/>
                    <a:pt x="17806" y="100980"/>
                  </a:cubicBezTo>
                  <a:cubicBezTo>
                    <a:pt x="12193" y="95724"/>
                    <a:pt x="5419" y="87591"/>
                    <a:pt x="2709" y="80709"/>
                  </a:cubicBezTo>
                  <a:cubicBezTo>
                    <a:pt x="0" y="73826"/>
                    <a:pt x="1677" y="66319"/>
                    <a:pt x="1548" y="59687"/>
                  </a:cubicBezTo>
                  <a:cubicBezTo>
                    <a:pt x="1419" y="53055"/>
                    <a:pt x="1741" y="47674"/>
                    <a:pt x="1935" y="40917"/>
                  </a:cubicBezTo>
                  <a:cubicBezTo>
                    <a:pt x="2129" y="34160"/>
                    <a:pt x="1354" y="25401"/>
                    <a:pt x="2709" y="19144"/>
                  </a:cubicBezTo>
                  <a:cubicBezTo>
                    <a:pt x="4064" y="12888"/>
                    <a:pt x="7096" y="6569"/>
                    <a:pt x="10064" y="3378"/>
                  </a:cubicBezTo>
                  <a:cubicBezTo>
                    <a:pt x="13032" y="187"/>
                    <a:pt x="16774" y="62"/>
                    <a:pt x="20516" y="0"/>
                  </a:cubicBezTo>
                </a:path>
              </a:pathLst>
            </a:custGeom>
            <a:noFill/>
            <a:ln w="19050" cap="flat" cmpd="sng">
              <a:solidFill>
                <a:srgbClr val="FF3300"/>
              </a:solidFill>
              <a:prstDash val="dash"/>
              <a:round/>
              <a:headEnd type="none" w="med" len="med"/>
              <a:tailEnd type="none" w="med" len="med"/>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sp>
          <p:nvSpPr>
            <p:cNvPr id="218" name="Shape 218"/>
            <p:cNvSpPr txBox="1"/>
            <p:nvPr/>
          </p:nvSpPr>
          <p:spPr>
            <a:xfrm rot="-232487" flipH="1">
              <a:off x="2144" y="3791"/>
              <a:ext cx="1200" cy="15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3300"/>
                </a:buClr>
                <a:buSzPct val="25000"/>
                <a:buFontTx/>
                <a:buNone/>
                <a:tabLst/>
                <a:defRPr/>
              </a:pPr>
              <a:r>
                <a:rPr kumimoji="0" lang="en-GB" sz="1100" b="1" i="1" u="none" strike="noStrike" kern="0" cap="none" spc="0" normalizeH="0" baseline="0" noProof="0" dirty="0">
                  <a:ln>
                    <a:noFill/>
                  </a:ln>
                  <a:solidFill>
                    <a:srgbClr val="FF3300"/>
                  </a:solidFill>
                  <a:effectLst/>
                  <a:uLnTx/>
                  <a:uFillTx/>
                  <a:latin typeface="Arial"/>
                  <a:ea typeface="Arial"/>
                  <a:cs typeface="Arial"/>
                  <a:sym typeface="Arial"/>
                  <a:rtl val="0"/>
                </a:rPr>
                <a:t>Fuel for Generators</a:t>
              </a:r>
            </a:p>
          </p:txBody>
        </p:sp>
      </p:grpSp>
      <p:grpSp>
        <p:nvGrpSpPr>
          <p:cNvPr id="219" name="Shape 219"/>
          <p:cNvGrpSpPr/>
          <p:nvPr/>
        </p:nvGrpSpPr>
        <p:grpSpPr>
          <a:xfrm>
            <a:off x="3492929" y="2982249"/>
            <a:ext cx="565471" cy="2198687"/>
            <a:chOff x="1275" y="1779"/>
            <a:chExt cx="356" cy="1385"/>
          </a:xfrm>
        </p:grpSpPr>
        <p:sp>
          <p:nvSpPr>
            <p:cNvPr id="220" name="Shape 220"/>
            <p:cNvSpPr txBox="1"/>
            <p:nvPr/>
          </p:nvSpPr>
          <p:spPr>
            <a:xfrm rot="-5440380" flipH="1">
              <a:off x="891" y="2290"/>
              <a:ext cx="1125" cy="34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CC"/>
                </a:buClr>
                <a:buSzPct val="25000"/>
                <a:buFontTx/>
                <a:buNone/>
                <a:tabLst/>
                <a:defRPr/>
              </a:pPr>
              <a:r>
                <a:rPr kumimoji="0" lang="en-GB" sz="1100" b="1" i="1" u="none" strike="noStrike" kern="0" cap="none" spc="0" normalizeH="0" baseline="0" noProof="0" dirty="0">
                  <a:ln>
                    <a:noFill/>
                  </a:ln>
                  <a:effectLst/>
                  <a:uLnTx/>
                  <a:uFillTx/>
                  <a:latin typeface="Arial"/>
                  <a:ea typeface="Arial"/>
                  <a:cs typeface="Arial"/>
                  <a:sym typeface="Arial"/>
                  <a:rtl val="0"/>
                </a:rPr>
                <a:t>Water for Production, Cooling, Emissions Reduction</a:t>
              </a:r>
            </a:p>
          </p:txBody>
        </p:sp>
        <p:sp>
          <p:nvSpPr>
            <p:cNvPr id="221" name="Shape 221"/>
            <p:cNvSpPr/>
            <p:nvPr/>
          </p:nvSpPr>
          <p:spPr>
            <a:xfrm>
              <a:off x="1306" y="1779"/>
              <a:ext cx="219" cy="1385"/>
            </a:xfrm>
            <a:custGeom>
              <a:avLst/>
              <a:gdLst/>
              <a:ahLst/>
              <a:cxnLst/>
              <a:rect l="0" t="0" r="0" b="0"/>
              <a:pathLst>
                <a:path w="120000" h="120000" extrusionOk="0">
                  <a:moveTo>
                    <a:pt x="99563" y="120000"/>
                  </a:moveTo>
                  <a:cubicBezTo>
                    <a:pt x="85938" y="120000"/>
                    <a:pt x="72838" y="120000"/>
                    <a:pt x="59737" y="118400"/>
                  </a:cubicBezTo>
                  <a:cubicBezTo>
                    <a:pt x="46637" y="116800"/>
                    <a:pt x="28820" y="113600"/>
                    <a:pt x="19388" y="110400"/>
                  </a:cubicBezTo>
                  <a:cubicBezTo>
                    <a:pt x="9956" y="107200"/>
                    <a:pt x="5240" y="102200"/>
                    <a:pt x="2620" y="99200"/>
                  </a:cubicBezTo>
                  <a:cubicBezTo>
                    <a:pt x="0" y="96200"/>
                    <a:pt x="2620" y="95900"/>
                    <a:pt x="2620" y="92500"/>
                  </a:cubicBezTo>
                  <a:cubicBezTo>
                    <a:pt x="2620" y="89100"/>
                    <a:pt x="1048" y="83900"/>
                    <a:pt x="1048" y="78700"/>
                  </a:cubicBezTo>
                  <a:cubicBezTo>
                    <a:pt x="1048" y="73500"/>
                    <a:pt x="1048" y="67700"/>
                    <a:pt x="1048" y="61100"/>
                  </a:cubicBezTo>
                  <a:cubicBezTo>
                    <a:pt x="1048" y="54500"/>
                    <a:pt x="2620" y="44400"/>
                    <a:pt x="2620" y="39300"/>
                  </a:cubicBezTo>
                  <a:cubicBezTo>
                    <a:pt x="2620" y="34200"/>
                    <a:pt x="0" y="33800"/>
                    <a:pt x="2620" y="30400"/>
                  </a:cubicBezTo>
                  <a:cubicBezTo>
                    <a:pt x="5240" y="27000"/>
                    <a:pt x="13100" y="22200"/>
                    <a:pt x="19388" y="18900"/>
                  </a:cubicBezTo>
                  <a:cubicBezTo>
                    <a:pt x="25676" y="15600"/>
                    <a:pt x="29344" y="13600"/>
                    <a:pt x="39301" y="10900"/>
                  </a:cubicBezTo>
                  <a:cubicBezTo>
                    <a:pt x="49257" y="8200"/>
                    <a:pt x="64454" y="4700"/>
                    <a:pt x="78078" y="2900"/>
                  </a:cubicBezTo>
                  <a:cubicBezTo>
                    <a:pt x="91703" y="1100"/>
                    <a:pt x="105851" y="500"/>
                    <a:pt x="119999" y="0"/>
                  </a:cubicBezTo>
                </a:path>
              </a:pathLst>
            </a:custGeom>
            <a:noFill/>
            <a:ln w="19050" cap="flat" cmpd="sng">
              <a:solidFill>
                <a:srgbClr val="0000CC"/>
              </a:solidFill>
              <a:prstDash val="dash"/>
              <a:round/>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Quattrocento"/>
                <a:ea typeface="Quattrocento"/>
                <a:cs typeface="Quattrocento"/>
                <a:sym typeface="Quattrocento"/>
                <a:rtl val="0"/>
              </a:endParaRPr>
            </a:p>
          </p:txBody>
        </p:sp>
      </p:grpSp>
      <p:grpSp>
        <p:nvGrpSpPr>
          <p:cNvPr id="222" name="Shape 222"/>
          <p:cNvGrpSpPr/>
          <p:nvPr/>
        </p:nvGrpSpPr>
        <p:grpSpPr>
          <a:xfrm>
            <a:off x="3511551" y="4640264"/>
            <a:ext cx="1114425" cy="836611"/>
            <a:chOff x="1252" y="2861"/>
            <a:chExt cx="702" cy="526"/>
          </a:xfrm>
        </p:grpSpPr>
        <p:sp>
          <p:nvSpPr>
            <p:cNvPr id="223" name="Shape 223"/>
            <p:cNvSpPr/>
            <p:nvPr/>
          </p:nvSpPr>
          <p:spPr>
            <a:xfrm>
              <a:off x="1339" y="2861"/>
              <a:ext cx="526" cy="526"/>
            </a:xfrm>
            <a:prstGeom prst="ellipse">
              <a:avLst/>
            </a:prstGeom>
            <a:solidFill>
              <a:srgbClr val="99CCFF"/>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152400" algn="l" defTabSz="914400" rtl="0" eaLnBrk="1" fontAlgn="auto" latinLnBrk="0" hangingPunct="1">
                <a:lnSpc>
                  <a:spcPct val="100000"/>
                </a:lnSpc>
                <a:spcBef>
                  <a:spcPts val="0"/>
                </a:spcBef>
                <a:spcAft>
                  <a:spcPts val="600"/>
                </a:spcAft>
                <a:buClr>
                  <a:srgbClr val="FFFFFF"/>
                </a:buClr>
                <a:buSzTx/>
                <a:buFontTx/>
                <a:buNone/>
                <a:tabLst/>
                <a:defRPr/>
              </a:pPr>
              <a:endParaRPr kumimoji="0" sz="2400" b="0" i="0" u="none" strike="noStrike" kern="0" cap="none" spc="0" normalizeH="0" baseline="0" noProof="0" dirty="0">
                <a:ln>
                  <a:noFill/>
                </a:ln>
                <a:solidFill>
                  <a:srgbClr val="FFFFFF"/>
                </a:solidFill>
                <a:effectLst/>
                <a:uLnTx/>
                <a:uFillTx/>
                <a:latin typeface="Verdana"/>
                <a:ea typeface="Verdana"/>
                <a:cs typeface="Verdana"/>
                <a:sym typeface="Verdana"/>
                <a:rtl val="0"/>
              </a:endParaRPr>
            </a:p>
          </p:txBody>
        </p:sp>
        <p:sp>
          <p:nvSpPr>
            <p:cNvPr id="224" name="Shape 224"/>
            <p:cNvSpPr txBox="1"/>
            <p:nvPr/>
          </p:nvSpPr>
          <p:spPr>
            <a:xfrm>
              <a:off x="1252" y="3047"/>
              <a:ext cx="702" cy="17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Water</a:t>
              </a:r>
            </a:p>
          </p:txBody>
        </p:sp>
      </p:grpSp>
      <p:grpSp>
        <p:nvGrpSpPr>
          <p:cNvPr id="225" name="Shape 225"/>
          <p:cNvGrpSpPr/>
          <p:nvPr/>
        </p:nvGrpSpPr>
        <p:grpSpPr>
          <a:xfrm>
            <a:off x="7275513" y="2135187"/>
            <a:ext cx="1116011" cy="838200"/>
            <a:chOff x="3622" y="1282"/>
            <a:chExt cx="702" cy="528"/>
          </a:xfrm>
        </p:grpSpPr>
        <p:sp>
          <p:nvSpPr>
            <p:cNvPr id="226" name="Shape 226"/>
            <p:cNvSpPr/>
            <p:nvPr/>
          </p:nvSpPr>
          <p:spPr>
            <a:xfrm>
              <a:off x="3704" y="1282"/>
              <a:ext cx="528" cy="528"/>
            </a:xfrm>
            <a:prstGeom prst="ellipse">
              <a:avLst/>
            </a:prstGeom>
            <a:solidFill>
              <a:srgbClr val="3366FF"/>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152400" algn="l" defTabSz="914400" rtl="0" eaLnBrk="1" fontAlgn="auto" latinLnBrk="0" hangingPunct="1">
                <a:lnSpc>
                  <a:spcPct val="100000"/>
                </a:lnSpc>
                <a:spcBef>
                  <a:spcPts val="0"/>
                </a:spcBef>
                <a:spcAft>
                  <a:spcPts val="600"/>
                </a:spcAft>
                <a:buClr>
                  <a:srgbClr val="FFFFFF"/>
                </a:buClr>
                <a:buSzTx/>
                <a:buFontTx/>
                <a:buNone/>
                <a:tabLst/>
                <a:defRPr/>
              </a:pPr>
              <a:endParaRPr kumimoji="0" sz="2400" b="0" i="0" u="none" strike="noStrike" kern="0" cap="none" spc="0" normalizeH="0" baseline="0" noProof="0" dirty="0">
                <a:ln>
                  <a:noFill/>
                </a:ln>
                <a:solidFill>
                  <a:srgbClr val="FFFFFF"/>
                </a:solidFill>
                <a:effectLst/>
                <a:uLnTx/>
                <a:uFillTx/>
                <a:latin typeface="Verdana"/>
                <a:ea typeface="Verdana"/>
                <a:cs typeface="Verdana"/>
                <a:sym typeface="Verdana"/>
                <a:rtl val="0"/>
              </a:endParaRPr>
            </a:p>
          </p:txBody>
        </p:sp>
        <p:sp>
          <p:nvSpPr>
            <p:cNvPr id="227" name="Shape 227"/>
            <p:cNvSpPr txBox="1"/>
            <p:nvPr/>
          </p:nvSpPr>
          <p:spPr>
            <a:xfrm>
              <a:off x="3622" y="1411"/>
              <a:ext cx="702" cy="2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Transpor-</a:t>
              </a:r>
            </a:p>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tation</a:t>
              </a:r>
            </a:p>
          </p:txBody>
        </p:sp>
      </p:grpSp>
      <p:grpSp>
        <p:nvGrpSpPr>
          <p:cNvPr id="228" name="Shape 228"/>
          <p:cNvGrpSpPr/>
          <p:nvPr/>
        </p:nvGrpSpPr>
        <p:grpSpPr>
          <a:xfrm>
            <a:off x="3717359" y="2214395"/>
            <a:ext cx="1114425" cy="836612"/>
            <a:chOff x="1356" y="1327"/>
            <a:chExt cx="702" cy="526"/>
          </a:xfrm>
        </p:grpSpPr>
        <p:sp>
          <p:nvSpPr>
            <p:cNvPr id="229" name="Shape 229"/>
            <p:cNvSpPr/>
            <p:nvPr/>
          </p:nvSpPr>
          <p:spPr>
            <a:xfrm>
              <a:off x="1456" y="1327"/>
              <a:ext cx="528" cy="526"/>
            </a:xfrm>
            <a:prstGeom prst="ellipse">
              <a:avLst/>
            </a:prstGeom>
            <a:solidFill>
              <a:srgbClr val="FF3300"/>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152400" algn="l" defTabSz="914400" rtl="0" eaLnBrk="1" fontAlgn="auto" latinLnBrk="0" hangingPunct="1">
                <a:lnSpc>
                  <a:spcPct val="100000"/>
                </a:lnSpc>
                <a:spcBef>
                  <a:spcPts val="0"/>
                </a:spcBef>
                <a:spcAft>
                  <a:spcPts val="600"/>
                </a:spcAft>
                <a:buClr>
                  <a:srgbClr val="FFFFFF"/>
                </a:buClr>
                <a:buSzTx/>
                <a:buFontTx/>
                <a:buNone/>
                <a:tabLst/>
                <a:defRPr/>
              </a:pPr>
              <a:endParaRPr kumimoji="0" sz="2400" b="0" i="0" u="none" strike="noStrike" kern="0" cap="none" spc="0" normalizeH="0" baseline="0" noProof="0" dirty="0">
                <a:ln>
                  <a:noFill/>
                </a:ln>
                <a:solidFill>
                  <a:srgbClr val="FFFFFF"/>
                </a:solidFill>
                <a:effectLst/>
                <a:uLnTx/>
                <a:uFillTx/>
                <a:latin typeface="Verdana"/>
                <a:ea typeface="Verdana"/>
                <a:cs typeface="Verdana"/>
                <a:sym typeface="Verdana"/>
                <a:rtl val="0"/>
              </a:endParaRPr>
            </a:p>
          </p:txBody>
        </p:sp>
        <p:sp>
          <p:nvSpPr>
            <p:cNvPr id="230" name="Shape 230"/>
            <p:cNvSpPr txBox="1"/>
            <p:nvPr/>
          </p:nvSpPr>
          <p:spPr>
            <a:xfrm>
              <a:off x="1356" y="1502"/>
              <a:ext cx="702" cy="17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Oil</a:t>
              </a:r>
            </a:p>
          </p:txBody>
        </p:sp>
      </p:grpSp>
      <p:grpSp>
        <p:nvGrpSpPr>
          <p:cNvPr id="231" name="Shape 231"/>
          <p:cNvGrpSpPr/>
          <p:nvPr/>
        </p:nvGrpSpPr>
        <p:grpSpPr>
          <a:xfrm>
            <a:off x="6369051" y="5230813"/>
            <a:ext cx="1116013" cy="838200"/>
            <a:chOff x="3052" y="3233"/>
            <a:chExt cx="702" cy="528"/>
          </a:xfrm>
        </p:grpSpPr>
        <p:sp>
          <p:nvSpPr>
            <p:cNvPr id="232" name="Shape 232"/>
            <p:cNvSpPr/>
            <p:nvPr/>
          </p:nvSpPr>
          <p:spPr>
            <a:xfrm>
              <a:off x="3139" y="3233"/>
              <a:ext cx="528" cy="528"/>
            </a:xfrm>
            <a:prstGeom prst="ellipse">
              <a:avLst/>
            </a:prstGeom>
            <a:solidFill>
              <a:srgbClr val="B2B2B2"/>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152400" algn="l" defTabSz="914400" rtl="0" eaLnBrk="1" fontAlgn="auto" latinLnBrk="0" hangingPunct="1">
                <a:lnSpc>
                  <a:spcPct val="100000"/>
                </a:lnSpc>
                <a:spcBef>
                  <a:spcPts val="0"/>
                </a:spcBef>
                <a:spcAft>
                  <a:spcPts val="600"/>
                </a:spcAft>
                <a:buClr>
                  <a:srgbClr val="FFFFFF"/>
                </a:buClr>
                <a:buSzTx/>
                <a:buFontTx/>
                <a:buNone/>
                <a:tabLst/>
                <a:defRPr/>
              </a:pPr>
              <a:endParaRPr kumimoji="0" sz="2400" b="0" i="0" u="none" strike="noStrike" kern="0" cap="none" spc="0" normalizeH="0" baseline="0" noProof="0" dirty="0">
                <a:ln>
                  <a:noFill/>
                </a:ln>
                <a:solidFill>
                  <a:srgbClr val="FFFFFF"/>
                </a:solidFill>
                <a:effectLst/>
                <a:uLnTx/>
                <a:uFillTx/>
                <a:latin typeface="Verdana"/>
                <a:ea typeface="Verdana"/>
                <a:cs typeface="Verdana"/>
                <a:sym typeface="Verdana"/>
                <a:rtl val="0"/>
              </a:endParaRPr>
            </a:p>
          </p:txBody>
        </p:sp>
        <p:sp>
          <p:nvSpPr>
            <p:cNvPr id="233" name="Shape 233"/>
            <p:cNvSpPr txBox="1"/>
            <p:nvPr/>
          </p:nvSpPr>
          <p:spPr>
            <a:xfrm>
              <a:off x="3052" y="3420"/>
              <a:ext cx="702" cy="178"/>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Telecom</a:t>
              </a:r>
            </a:p>
          </p:txBody>
        </p:sp>
      </p:grpSp>
      <p:grpSp>
        <p:nvGrpSpPr>
          <p:cNvPr id="234" name="Shape 234"/>
          <p:cNvGrpSpPr/>
          <p:nvPr/>
        </p:nvGrpSpPr>
        <p:grpSpPr>
          <a:xfrm>
            <a:off x="7192963" y="3602038"/>
            <a:ext cx="1114425" cy="836611"/>
            <a:chOff x="3570" y="2206"/>
            <a:chExt cx="702" cy="526"/>
          </a:xfrm>
        </p:grpSpPr>
        <p:sp>
          <p:nvSpPr>
            <p:cNvPr id="235" name="Shape 235"/>
            <p:cNvSpPr/>
            <p:nvPr/>
          </p:nvSpPr>
          <p:spPr>
            <a:xfrm>
              <a:off x="3647" y="2206"/>
              <a:ext cx="526" cy="526"/>
            </a:xfrm>
            <a:prstGeom prst="ellipse">
              <a:avLst/>
            </a:prstGeom>
            <a:solidFill>
              <a:srgbClr val="00FFFF"/>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152400" algn="l" defTabSz="914400" rtl="0" eaLnBrk="1" fontAlgn="auto" latinLnBrk="0" hangingPunct="1">
                <a:lnSpc>
                  <a:spcPct val="100000"/>
                </a:lnSpc>
                <a:spcBef>
                  <a:spcPts val="0"/>
                </a:spcBef>
                <a:spcAft>
                  <a:spcPts val="600"/>
                </a:spcAft>
                <a:buClr>
                  <a:srgbClr val="FFFFFF"/>
                </a:buClr>
                <a:buSzTx/>
                <a:buFontTx/>
                <a:buNone/>
                <a:tabLst/>
                <a:defRPr/>
              </a:pPr>
              <a:endParaRPr kumimoji="0" sz="2400" b="0" i="0" u="none" strike="noStrike" kern="0" cap="none" spc="0" normalizeH="0" baseline="0" noProof="0" dirty="0">
                <a:ln>
                  <a:noFill/>
                </a:ln>
                <a:solidFill>
                  <a:srgbClr val="FFFFFF"/>
                </a:solidFill>
                <a:effectLst/>
                <a:uLnTx/>
                <a:uFillTx/>
                <a:latin typeface="Verdana"/>
                <a:ea typeface="Verdana"/>
                <a:cs typeface="Verdana"/>
                <a:sym typeface="Verdana"/>
                <a:rtl val="0"/>
              </a:endParaRPr>
            </a:p>
          </p:txBody>
        </p:sp>
        <p:sp>
          <p:nvSpPr>
            <p:cNvPr id="236" name="Shape 236"/>
            <p:cNvSpPr txBox="1"/>
            <p:nvPr/>
          </p:nvSpPr>
          <p:spPr>
            <a:xfrm>
              <a:off x="3570" y="2336"/>
              <a:ext cx="702" cy="2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Natural</a:t>
              </a:r>
            </a:p>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Gas</a:t>
              </a:r>
            </a:p>
          </p:txBody>
        </p:sp>
      </p:grpSp>
      <p:grpSp>
        <p:nvGrpSpPr>
          <p:cNvPr id="237" name="Shape 237"/>
          <p:cNvGrpSpPr/>
          <p:nvPr/>
        </p:nvGrpSpPr>
        <p:grpSpPr>
          <a:xfrm>
            <a:off x="5384801" y="3713164"/>
            <a:ext cx="1116013" cy="836611"/>
            <a:chOff x="2431" y="2277"/>
            <a:chExt cx="702" cy="526"/>
          </a:xfrm>
        </p:grpSpPr>
        <p:sp>
          <p:nvSpPr>
            <p:cNvPr id="238" name="Shape 238"/>
            <p:cNvSpPr/>
            <p:nvPr/>
          </p:nvSpPr>
          <p:spPr>
            <a:xfrm>
              <a:off x="2513" y="2277"/>
              <a:ext cx="528" cy="526"/>
            </a:xfrm>
            <a:prstGeom prst="ellipse">
              <a:avLst/>
            </a:prstGeom>
            <a:solidFill>
              <a:srgbClr val="00FF00"/>
            </a:solidFill>
            <a:ln w="127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152400" algn="l" defTabSz="914400" rtl="0" eaLnBrk="1" fontAlgn="auto" latinLnBrk="0" hangingPunct="1">
                <a:lnSpc>
                  <a:spcPct val="100000"/>
                </a:lnSpc>
                <a:spcBef>
                  <a:spcPts val="0"/>
                </a:spcBef>
                <a:spcAft>
                  <a:spcPts val="600"/>
                </a:spcAft>
                <a:buClr>
                  <a:srgbClr val="FFFFFF"/>
                </a:buClr>
                <a:buSzTx/>
                <a:buFontTx/>
                <a:buNone/>
                <a:tabLst/>
                <a:defRPr/>
              </a:pPr>
              <a:endParaRPr kumimoji="0" sz="2400" b="0" i="0" u="none" strike="noStrike" kern="0" cap="none" spc="0" normalizeH="0" baseline="0" noProof="0" dirty="0">
                <a:ln>
                  <a:noFill/>
                </a:ln>
                <a:solidFill>
                  <a:srgbClr val="FFFFFF"/>
                </a:solidFill>
                <a:effectLst/>
                <a:uLnTx/>
                <a:uFillTx/>
                <a:latin typeface="Verdana"/>
                <a:ea typeface="Verdana"/>
                <a:cs typeface="Verdana"/>
                <a:sym typeface="Verdana"/>
                <a:rtl val="0"/>
              </a:endParaRPr>
            </a:p>
          </p:txBody>
        </p:sp>
        <p:sp>
          <p:nvSpPr>
            <p:cNvPr id="239" name="Shape 239"/>
            <p:cNvSpPr txBox="1"/>
            <p:nvPr/>
          </p:nvSpPr>
          <p:spPr>
            <a:xfrm>
              <a:off x="2431" y="2404"/>
              <a:ext cx="702" cy="2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Electric</a:t>
              </a:r>
            </a:p>
            <a:p>
              <a:pPr marL="0" marR="0" lvl="0" indent="0" algn="ctr" defTabSz="914400" rtl="0" eaLnBrk="1" fontAlgn="auto" latinLnBrk="0" hangingPunct="1">
                <a:lnSpc>
                  <a:spcPct val="90000"/>
                </a:lnSpc>
                <a:spcBef>
                  <a:spcPts val="0"/>
                </a:spcBef>
                <a:spcAft>
                  <a:spcPts val="0"/>
                </a:spcAft>
                <a:buClr>
                  <a:srgbClr val="000000"/>
                </a:buClr>
                <a:buSzPct val="25000"/>
                <a:buFontTx/>
                <a:buNone/>
                <a:tabLst/>
                <a:defRPr/>
              </a:pPr>
              <a:r>
                <a:rPr kumimoji="0" lang="en-GB" sz="1400" b="1" i="0" u="none" strike="noStrike" kern="0" cap="none" spc="0" normalizeH="0" baseline="0" noProof="0" dirty="0">
                  <a:ln>
                    <a:noFill/>
                  </a:ln>
                  <a:solidFill>
                    <a:srgbClr val="000000"/>
                  </a:solidFill>
                  <a:effectLst/>
                  <a:uLnTx/>
                  <a:uFillTx/>
                  <a:latin typeface="Arial"/>
                  <a:ea typeface="Arial"/>
                  <a:cs typeface="Arial"/>
                  <a:sym typeface="Arial"/>
                  <a:rtl val="0"/>
                </a:rPr>
                <a:t>Power</a:t>
              </a:r>
            </a:p>
          </p:txBody>
        </p:sp>
      </p:grpSp>
      <p:pic>
        <p:nvPicPr>
          <p:cNvPr id="2" name="Picture 1">
            <a:extLst>
              <a:ext uri="{FF2B5EF4-FFF2-40B4-BE49-F238E27FC236}">
                <a16:creationId xmlns:a16="http://schemas.microsoft.com/office/drawing/2014/main" id="{D3FF60C7-6370-4F31-BE27-8BFE9764208F}"/>
              </a:ext>
            </a:extLst>
          </p:cNvPr>
          <p:cNvPicPr>
            <a:picLocks noChangeAspect="1"/>
          </p:cNvPicPr>
          <p:nvPr/>
        </p:nvPicPr>
        <p:blipFill>
          <a:blip r:embed="rId3"/>
          <a:stretch>
            <a:fillRect/>
          </a:stretch>
        </p:blipFill>
        <p:spPr>
          <a:xfrm>
            <a:off x="0" y="0"/>
            <a:ext cx="1350259" cy="910640"/>
          </a:xfrm>
          <a:prstGeom prst="rect">
            <a:avLst/>
          </a:prstGeom>
        </p:spPr>
      </p:pic>
    </p:spTree>
    <p:extLst>
      <p:ext uri="{BB962C8B-B14F-4D97-AF65-F5344CB8AC3E}">
        <p14:creationId xmlns:p14="http://schemas.microsoft.com/office/powerpoint/2010/main" val="105509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65546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Shape 597"/>
          <p:cNvPicPr preferRelativeResize="0"/>
          <p:nvPr/>
        </p:nvPicPr>
        <p:blipFill rotWithShape="1">
          <a:blip r:embed="rId3" cstate="print">
            <a:alphaModFix/>
          </a:blip>
          <a:srcRect/>
          <a:stretch/>
        </p:blipFill>
        <p:spPr>
          <a:xfrm>
            <a:off x="1495544" y="1350191"/>
            <a:ext cx="9200910" cy="3450342"/>
          </a:xfrm>
          <a:prstGeom prst="rect">
            <a:avLst/>
          </a:prstGeom>
          <a:noFill/>
          <a:ln>
            <a:noFill/>
          </a:ln>
        </p:spPr>
      </p:pic>
      <p:sp>
        <p:nvSpPr>
          <p:cNvPr id="598" name="Shape 598"/>
          <p:cNvSpPr/>
          <p:nvPr/>
        </p:nvSpPr>
        <p:spPr>
          <a:xfrm>
            <a:off x="1123948" y="5034369"/>
            <a:ext cx="9944102" cy="1623606"/>
          </a:xfrm>
          <a:prstGeom prst="rect">
            <a:avLst/>
          </a:prstGeom>
          <a:noFill/>
          <a:ln>
            <a:noFill/>
          </a:ln>
        </p:spPr>
        <p:txBody>
          <a:bodyPr lIns="68569" tIns="34275" rIns="68569" bIns="34275" anchor="t" anchorCtr="0">
            <a:noAutofit/>
          </a:bodyPr>
          <a:lstStyle/>
          <a:p>
            <a:pPr algn="ctr">
              <a:buSzPct val="25000"/>
            </a:pPr>
            <a:r>
              <a:rPr lang="en-GB" sz="2400" b="1" u="sng" dirty="0">
                <a:solidFill>
                  <a:srgbClr val="FFFF00"/>
                </a:solidFill>
                <a:ea typeface="Quattrocento"/>
                <a:cs typeface="Quattrocento"/>
                <a:sym typeface="Quattrocento"/>
              </a:rPr>
              <a:t>Critical Communications During and After a Solar Superstorm Event</a:t>
            </a:r>
          </a:p>
          <a:p>
            <a:pPr algn="ctr">
              <a:buSzPct val="25000"/>
            </a:pPr>
            <a:endParaRPr lang="en-GB" sz="2400" b="1" dirty="0">
              <a:solidFill>
                <a:srgbClr val="FFFF00"/>
              </a:solidFill>
              <a:ea typeface="Quattrocento"/>
              <a:cs typeface="Quattrocento"/>
              <a:sym typeface="Quattrocento"/>
            </a:endParaRPr>
          </a:p>
          <a:p>
            <a:pPr algn="ctr">
              <a:buSzPct val="25000"/>
            </a:pPr>
            <a:r>
              <a:rPr lang="en-GB" sz="2400" b="1" dirty="0">
                <a:solidFill>
                  <a:srgbClr val="FFFF00"/>
                </a:solidFill>
                <a:ea typeface="Quattrocento"/>
                <a:cs typeface="Quattrocento"/>
                <a:sym typeface="Quattrocento"/>
              </a:rPr>
              <a:t>Chris Fugate</a:t>
            </a:r>
          </a:p>
          <a:p>
            <a:pPr algn="ctr">
              <a:buSzPct val="25000"/>
            </a:pPr>
            <a:endParaRPr lang="en-GB" sz="2400" dirty="0">
              <a:solidFill>
                <a:schemeClr val="lt1"/>
              </a:solidFill>
              <a:ea typeface="Quattrocento"/>
              <a:cs typeface="Quattrocento"/>
              <a:sym typeface="Quattrocento"/>
            </a:endParaRPr>
          </a:p>
        </p:txBody>
      </p:sp>
      <p:sp>
        <p:nvSpPr>
          <p:cNvPr id="4" name="TextBox 3"/>
          <p:cNvSpPr txBox="1"/>
          <p:nvPr/>
        </p:nvSpPr>
        <p:spPr>
          <a:xfrm>
            <a:off x="3422497" y="1200150"/>
            <a:ext cx="184731" cy="300082"/>
          </a:xfrm>
          <a:prstGeom prst="rect">
            <a:avLst/>
          </a:prstGeom>
          <a:noFill/>
        </p:spPr>
        <p:txBody>
          <a:bodyPr wrap="none" rtlCol="0">
            <a:spAutoFit/>
          </a:bodyPr>
          <a:lstStyle/>
          <a:p>
            <a:endParaRPr lang="en-US" sz="1350" dirty="0"/>
          </a:p>
        </p:txBody>
      </p:sp>
      <p:sp>
        <p:nvSpPr>
          <p:cNvPr id="2" name="Rectangle 1">
            <a:extLst>
              <a:ext uri="{FF2B5EF4-FFF2-40B4-BE49-F238E27FC236}">
                <a16:creationId xmlns:a16="http://schemas.microsoft.com/office/drawing/2014/main" id="{1F4AD10C-F07F-4F4A-8B68-B33794285C72}"/>
              </a:ext>
            </a:extLst>
          </p:cNvPr>
          <p:cNvSpPr/>
          <p:nvPr/>
        </p:nvSpPr>
        <p:spPr>
          <a:xfrm>
            <a:off x="3504368" y="380604"/>
            <a:ext cx="5024333" cy="507831"/>
          </a:xfrm>
          <a:prstGeom prst="rect">
            <a:avLst/>
          </a:prstGeom>
        </p:spPr>
        <p:txBody>
          <a:bodyPr wrap="square">
            <a:spAutoFit/>
          </a:bodyPr>
          <a:lstStyle/>
          <a:p>
            <a:pPr marL="0" lvl="1" algn="ctr"/>
            <a:r>
              <a:rPr lang="en-US" sz="2700" b="1" u="sng" dirty="0">
                <a:solidFill>
                  <a:schemeClr val="accent2">
                    <a:lumMod val="75000"/>
                  </a:schemeClr>
                </a:solidFill>
              </a:rPr>
              <a:t>SPOF: COMMUNICATIONS</a:t>
            </a:r>
          </a:p>
        </p:txBody>
      </p:sp>
    </p:spTree>
    <p:extLst>
      <p:ext uri="{BB962C8B-B14F-4D97-AF65-F5344CB8AC3E}">
        <p14:creationId xmlns:p14="http://schemas.microsoft.com/office/powerpoint/2010/main" val="50276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209675" y="1692414"/>
            <a:ext cx="9772650" cy="4946512"/>
          </a:xfrm>
          <a:prstGeom prst="rect">
            <a:avLst/>
          </a:prstGeom>
          <a:noFill/>
          <a:ln w="9525">
            <a:noFill/>
            <a:miter lim="800000"/>
            <a:headEnd/>
            <a:tailEnd/>
          </a:ln>
        </p:spPr>
      </p:pic>
      <p:sp>
        <p:nvSpPr>
          <p:cNvPr id="3" name="Rectangle 2"/>
          <p:cNvSpPr/>
          <p:nvPr/>
        </p:nvSpPr>
        <p:spPr>
          <a:xfrm>
            <a:off x="434409" y="888801"/>
            <a:ext cx="11323181" cy="646331"/>
          </a:xfrm>
          <a:prstGeom prst="rect">
            <a:avLst/>
          </a:prstGeom>
        </p:spPr>
        <p:txBody>
          <a:bodyPr wrap="square">
            <a:spAutoFit/>
          </a:bodyPr>
          <a:lstStyle/>
          <a:p>
            <a:pPr algn="ctr"/>
            <a:r>
              <a:rPr lang="en-US" b="1" dirty="0">
                <a:latin typeface="Book Antiqua"/>
              </a:rPr>
              <a:t>CME with southward magnetic orientation arrives at Earth causing extreme geomagnetic storm. SATCOM/GPS severely disrupted due to scintillation  -HF may be possible</a:t>
            </a:r>
          </a:p>
        </p:txBody>
      </p:sp>
      <p:sp>
        <p:nvSpPr>
          <p:cNvPr id="2" name="Rectangle 1">
            <a:extLst>
              <a:ext uri="{FF2B5EF4-FFF2-40B4-BE49-F238E27FC236}">
                <a16:creationId xmlns:a16="http://schemas.microsoft.com/office/drawing/2014/main" id="{BFE5D51D-661D-4614-9259-ECB3733568F8}"/>
              </a:ext>
            </a:extLst>
          </p:cNvPr>
          <p:cNvSpPr/>
          <p:nvPr/>
        </p:nvSpPr>
        <p:spPr>
          <a:xfrm>
            <a:off x="2019300" y="295960"/>
            <a:ext cx="8153400" cy="954107"/>
          </a:xfrm>
          <a:prstGeom prst="rect">
            <a:avLst/>
          </a:prstGeom>
        </p:spPr>
        <p:txBody>
          <a:bodyPr wrap="square">
            <a:spAutoFit/>
          </a:bodyPr>
          <a:lstStyle/>
          <a:p>
            <a:pPr algn="ctr"/>
            <a:r>
              <a:rPr lang="en-US" sz="2800" b="1" dirty="0">
                <a:solidFill>
                  <a:schemeClr val="accent2">
                    <a:lumMod val="75000"/>
                  </a:schemeClr>
                </a:solidFill>
              </a:rPr>
              <a:t>G5 Extreme Level Geomagnetic Storm</a:t>
            </a:r>
          </a:p>
          <a:p>
            <a:pPr algn="ctr"/>
            <a:endParaRPr lang="en-US" sz="2800" dirty="0">
              <a:solidFill>
                <a:srgbClr val="FFFF00"/>
              </a:solidFill>
            </a:endParaRPr>
          </a:p>
        </p:txBody>
      </p:sp>
    </p:spTree>
    <p:extLst>
      <p:ext uri="{BB962C8B-B14F-4D97-AF65-F5344CB8AC3E}">
        <p14:creationId xmlns:p14="http://schemas.microsoft.com/office/powerpoint/2010/main" val="273371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452" y="2179262"/>
            <a:ext cx="4878323" cy="3477875"/>
          </a:xfrm>
          <a:prstGeom prst="rect">
            <a:avLst/>
          </a:prstGeom>
        </p:spPr>
        <p:txBody>
          <a:bodyPr wrap="square">
            <a:spAutoFit/>
          </a:bodyPr>
          <a:lstStyle/>
          <a:p>
            <a:pPr marL="342900" indent="-342900" algn="just">
              <a:buFont typeface="Arial" panose="020B0604020202020204" pitchFamily="34" charset="0"/>
              <a:buChar char="•"/>
            </a:pPr>
            <a:r>
              <a:rPr lang="en-US" sz="2000" b="1" dirty="0"/>
              <a:t>Numerous cellular towers begin to fail</a:t>
            </a:r>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r>
              <a:rPr lang="en-US" sz="2000" b="1" dirty="0"/>
              <a:t>Battery backup begins to fail</a:t>
            </a:r>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endParaRPr lang="en-US" sz="2000" b="1" dirty="0"/>
          </a:p>
          <a:p>
            <a:pPr marL="342900" indent="-342900" algn="just">
              <a:buFont typeface="Arial" panose="020B0604020202020204" pitchFamily="34" charset="0"/>
              <a:buChar char="•"/>
            </a:pPr>
            <a:r>
              <a:rPr lang="en-US" sz="2000" b="1" dirty="0"/>
              <a:t>HF communications intermittent for next three days</a:t>
            </a:r>
          </a:p>
        </p:txBody>
      </p:sp>
      <p:pic>
        <p:nvPicPr>
          <p:cNvPr id="3074" name="Picture 2"/>
          <p:cNvPicPr>
            <a:picLocks noChangeAspect="1" noChangeArrowheads="1"/>
          </p:cNvPicPr>
          <p:nvPr/>
        </p:nvPicPr>
        <p:blipFill>
          <a:blip r:embed="rId3" cstate="print"/>
          <a:srcRect/>
          <a:stretch>
            <a:fillRect/>
          </a:stretch>
        </p:blipFill>
        <p:spPr bwMode="auto">
          <a:xfrm>
            <a:off x="5886450" y="2283530"/>
            <a:ext cx="5849873" cy="3062854"/>
          </a:xfrm>
          <a:prstGeom prst="rect">
            <a:avLst/>
          </a:prstGeom>
          <a:noFill/>
          <a:ln w="9525">
            <a:noFill/>
            <a:miter lim="800000"/>
            <a:headEnd/>
            <a:tailEnd/>
          </a:ln>
        </p:spPr>
      </p:pic>
      <p:sp>
        <p:nvSpPr>
          <p:cNvPr id="4" name="TextBox 3"/>
          <p:cNvSpPr txBox="1"/>
          <p:nvPr/>
        </p:nvSpPr>
        <p:spPr>
          <a:xfrm>
            <a:off x="8121133" y="1657350"/>
            <a:ext cx="1380506" cy="415498"/>
          </a:xfrm>
          <a:prstGeom prst="rect">
            <a:avLst/>
          </a:prstGeom>
          <a:noFill/>
        </p:spPr>
        <p:txBody>
          <a:bodyPr wrap="none" rtlCol="0">
            <a:spAutoFit/>
          </a:bodyPr>
          <a:lstStyle/>
          <a:p>
            <a:r>
              <a:rPr lang="en-US" sz="2100" b="1" dirty="0">
                <a:solidFill>
                  <a:srgbClr val="FFFF00"/>
                </a:solidFill>
              </a:rPr>
              <a:t>&gt; 8 Hours</a:t>
            </a:r>
          </a:p>
        </p:txBody>
      </p:sp>
      <p:sp>
        <p:nvSpPr>
          <p:cNvPr id="6" name="Rectangle 5">
            <a:extLst>
              <a:ext uri="{FF2B5EF4-FFF2-40B4-BE49-F238E27FC236}">
                <a16:creationId xmlns:a16="http://schemas.microsoft.com/office/drawing/2014/main" id="{1BE520C3-EFF1-43A7-ABC5-CFDCF34D1AA3}"/>
              </a:ext>
            </a:extLst>
          </p:cNvPr>
          <p:cNvSpPr/>
          <p:nvPr/>
        </p:nvSpPr>
        <p:spPr>
          <a:xfrm>
            <a:off x="1476375" y="175646"/>
            <a:ext cx="9239250" cy="954107"/>
          </a:xfrm>
          <a:prstGeom prst="rect">
            <a:avLst/>
          </a:prstGeom>
        </p:spPr>
        <p:txBody>
          <a:bodyPr wrap="square">
            <a:spAutoFit/>
          </a:bodyPr>
          <a:lstStyle/>
          <a:p>
            <a:pPr algn="ctr"/>
            <a:r>
              <a:rPr lang="en-US" sz="2800" b="1" u="sng" dirty="0">
                <a:solidFill>
                  <a:schemeClr val="accent2">
                    <a:lumMod val="75000"/>
                  </a:schemeClr>
                </a:solidFill>
              </a:rPr>
              <a:t>Loss of power begins to effect “last mile” Communications after G5-level Solar Event (GMD)</a:t>
            </a:r>
          </a:p>
        </p:txBody>
      </p:sp>
    </p:spTree>
    <p:extLst>
      <p:ext uri="{BB962C8B-B14F-4D97-AF65-F5344CB8AC3E}">
        <p14:creationId xmlns:p14="http://schemas.microsoft.com/office/powerpoint/2010/main" val="329066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3" cstate="print">
            <a:alphaModFix/>
          </a:blip>
          <a:srcRect/>
          <a:stretch/>
        </p:blipFill>
        <p:spPr>
          <a:xfrm>
            <a:off x="7387" y="685801"/>
            <a:ext cx="12192000" cy="6172199"/>
          </a:xfrm>
          <a:prstGeom prst="rect">
            <a:avLst/>
          </a:prstGeom>
          <a:noFill/>
          <a:ln>
            <a:noFill/>
          </a:ln>
        </p:spPr>
      </p:pic>
      <p:sp>
        <p:nvSpPr>
          <p:cNvPr id="606" name="Shape 606"/>
          <p:cNvSpPr/>
          <p:nvPr/>
        </p:nvSpPr>
        <p:spPr>
          <a:xfrm>
            <a:off x="2190750" y="123826"/>
            <a:ext cx="7810500" cy="496406"/>
          </a:xfrm>
          <a:prstGeom prst="rect">
            <a:avLst/>
          </a:prstGeom>
          <a:noFill/>
          <a:ln>
            <a:noFill/>
          </a:ln>
        </p:spPr>
        <p:txBody>
          <a:bodyPr lIns="68569" tIns="34275" rIns="68569" bIns="34275" anchor="t" anchorCtr="0">
            <a:noAutofit/>
          </a:bodyPr>
          <a:lstStyle/>
          <a:p>
            <a:pPr algn="ctr">
              <a:buSzPct val="25000"/>
            </a:pPr>
            <a:r>
              <a:rPr lang="en-GB" sz="2800" b="1" dirty="0">
                <a:solidFill>
                  <a:schemeClr val="accent2">
                    <a:lumMod val="75000"/>
                  </a:schemeClr>
                </a:solidFill>
                <a:ea typeface="Quattrocento"/>
                <a:cs typeface="Quattrocento"/>
                <a:sym typeface="Quattrocento"/>
              </a:rPr>
              <a:t>G5 Extreme GMD after 30 Days, and Beyond</a:t>
            </a:r>
          </a:p>
        </p:txBody>
      </p:sp>
    </p:spTree>
    <p:extLst>
      <p:ext uri="{BB962C8B-B14F-4D97-AF65-F5344CB8AC3E}">
        <p14:creationId xmlns:p14="http://schemas.microsoft.com/office/powerpoint/2010/main" val="1608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732F75B-53CD-4A24-92FA-79F83D19C036}"/>
              </a:ext>
            </a:extLst>
          </p:cNvPr>
          <p:cNvSpPr txBox="1">
            <a:spLocks/>
          </p:cNvSpPr>
          <p:nvPr/>
        </p:nvSpPr>
        <p:spPr>
          <a:xfrm>
            <a:off x="266700" y="609600"/>
            <a:ext cx="11291316" cy="60960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KNOWN’S</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THREATS are well documented, some ongoing</a:t>
            </a:r>
          </a:p>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VULNERABILITIES are </a:t>
            </a: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known</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to your leaders, the enemy, and should be to you also</a:t>
            </a:r>
          </a:p>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RISKS are </a:t>
            </a: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known</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long time ago with 2004/2008/2017 EMP Commission reports, Defense Science Board, NOAA/NASA, Federal Electric Reliability Commission, National Academy of Sciences, White House Science Advisor, Lloyd’s of London, DHS, DOE, DoD, National Laboratories…..</a:t>
            </a:r>
          </a:p>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Protective hardware and technologies are </a:t>
            </a:r>
            <a:r>
              <a:rPr kumimoji="0" lang="en-US" sz="2000" b="1" i="0" u="sng" strike="noStrike" kern="1200" cap="none" spc="0" normalizeH="0" baseline="0" noProof="0" dirty="0">
                <a:ln>
                  <a:noFill/>
                </a:ln>
                <a:solidFill>
                  <a:srgbClr val="002060"/>
                </a:solidFill>
                <a:effectLst/>
                <a:uLnTx/>
                <a:uFillTx/>
                <a:latin typeface="Calibri" panose="020F0502020204030204"/>
                <a:ea typeface="+mn-ea"/>
                <a:cs typeface="+mn-cs"/>
              </a:rPr>
              <a:t>known/doable</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cost can readily be absorbed by power industry for negligible cost per year to consumer    </a:t>
            </a:r>
          </a:p>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REALITIES</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No substantive actions to date from Power Utilities, DHS, DOE to protect life sustaining Energy and Communications</a:t>
            </a:r>
          </a:p>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POTUS Executive Order and Multiple National Defense Authorization Acts (NDAA) have essentially been ignored by federal agencies</a:t>
            </a:r>
          </a:p>
          <a:p>
            <a:pPr marL="13716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The time is out for more studies  </a:t>
            </a:r>
          </a:p>
          <a:p>
            <a:pPr marL="137160" marR="0" lvl="0" indent="0" algn="l" defTabSz="914400" rtl="0" eaLnBrk="1" fontAlgn="auto" latinLnBrk="0" hangingPunct="1">
              <a:lnSpc>
                <a:spcPct val="90000"/>
              </a:lnSpc>
              <a:spcBef>
                <a:spcPts val="1000"/>
              </a:spcBef>
              <a:spcAft>
                <a:spcPts val="0"/>
              </a:spcAft>
              <a:buClrTx/>
              <a:buSzTx/>
              <a:buFontTx/>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Proceed with a Sense of Urgency: go with the 80% Solution </a:t>
            </a:r>
          </a:p>
          <a:p>
            <a:pPr marL="137160" marR="0" lvl="0" indent="0" algn="l" defTabSz="914400" rtl="0" eaLnBrk="1" fontAlgn="auto" latinLnBrk="0" hangingPunct="1">
              <a:lnSpc>
                <a:spcPct val="90000"/>
              </a:lnSpc>
              <a:spcBef>
                <a:spcPts val="1000"/>
              </a:spcBef>
              <a:spcAft>
                <a:spcPts val="0"/>
              </a:spcAft>
              <a:buClrTx/>
              <a:buSzTx/>
              <a:buFontTx/>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2000" b="1" dirty="0">
                <a:solidFill>
                  <a:srgbClr val="002060"/>
                </a:solidFill>
                <a:latin typeface="Calibri" panose="020F0502020204030204"/>
              </a:rPr>
              <a:t>Multiple threat vectors as never before</a:t>
            </a: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137160" marR="0" lvl="0" indent="0" algn="l" defTabSz="914400" rtl="0" eaLnBrk="1" fontAlgn="auto" latinLnBrk="0" hangingPunct="1">
              <a:lnSpc>
                <a:spcPct val="90000"/>
              </a:lnSpc>
              <a:spcBef>
                <a:spcPts val="1000"/>
              </a:spcBef>
              <a:spcAft>
                <a:spcPts val="0"/>
              </a:spcAft>
              <a:buClrTx/>
              <a:buSzTx/>
              <a:buFontTx/>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TIME is of the essence</a:t>
            </a:r>
          </a:p>
          <a:p>
            <a:pPr marL="137160" marR="0" lvl="0" indent="0" algn="ctr" defTabSz="914400" rtl="0" eaLnBrk="1" fontAlgn="auto" latinLnBrk="0" hangingPunct="1">
              <a:lnSpc>
                <a:spcPct val="90000"/>
              </a:lnSpc>
              <a:spcBef>
                <a:spcPts val="1000"/>
              </a:spcBef>
              <a:spcAft>
                <a:spcPts val="0"/>
              </a:spcAft>
              <a:buClrTx/>
              <a:buSzTx/>
              <a:buFontTx/>
              <a:buChar char="-"/>
              <a:tabLst/>
              <a:defRPr/>
            </a:pPr>
            <a:r>
              <a:rPr lang="en-US" sz="2000" b="1" dirty="0">
                <a:solidFill>
                  <a:srgbClr val="FFFF00"/>
                </a:solidFill>
                <a:latin typeface="Calibri" panose="020F0502020204030204"/>
              </a:rPr>
              <a:t>-- TO BE HONEST, THE UGLIEST REALITY IS THAT YOUR GOVERNMENT AT ALL LEVELS IS NEUTERED, AND CANNOT PROTECT YOU AS THERE IS NO PLAN. </a:t>
            </a:r>
          </a:p>
          <a:p>
            <a:pPr marL="137160" lvl="0" indent="0" algn="ctr">
              <a:buFontTx/>
              <a:buChar char="-"/>
              <a:defRPr/>
            </a:pPr>
            <a:r>
              <a:rPr lang="en-US" sz="2000" b="1" dirty="0">
                <a:solidFill>
                  <a:srgbClr val="FFFF00"/>
                </a:solidFill>
                <a:latin typeface="Calibri" panose="020F0502020204030204"/>
              </a:rPr>
              <a:t>-- YOUR VOICE AND ACTION ARE DESPERATELY NEEDED </a:t>
            </a:r>
            <a:endPar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137160" marR="0" lvl="0" indent="0" algn="l" defTabSz="914400" rtl="0" eaLnBrk="1" fontAlgn="auto" latinLnBrk="0" hangingPunct="1">
              <a:lnSpc>
                <a:spcPct val="90000"/>
              </a:lnSpc>
              <a:spcBef>
                <a:spcPts val="1000"/>
              </a:spcBef>
              <a:spcAft>
                <a:spcPts val="0"/>
              </a:spcAft>
              <a:buClrTx/>
              <a:buSzTx/>
              <a:buFontTx/>
              <a:buChar char="-"/>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137160" marR="0" lvl="0" indent="0" algn="l" defTabSz="914400" rtl="0" eaLnBrk="1" fontAlgn="auto" latinLnBrk="0" hangingPunct="1">
              <a:lnSpc>
                <a:spcPct val="90000"/>
              </a:lnSpc>
              <a:spcBef>
                <a:spcPts val="1000"/>
              </a:spcBef>
              <a:spcAft>
                <a:spcPts val="0"/>
              </a:spcAft>
              <a:buClrTx/>
              <a:buSzTx/>
              <a:buFontTx/>
              <a:buChar char="-"/>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137160" marR="0" lvl="0" indent="0" algn="l" defTabSz="914400" rtl="0" eaLnBrk="1" fontAlgn="auto" latinLnBrk="0" hangingPunct="1">
              <a:lnSpc>
                <a:spcPct val="90000"/>
              </a:lnSpc>
              <a:spcBef>
                <a:spcPts val="1000"/>
              </a:spcBef>
              <a:spcAft>
                <a:spcPts val="0"/>
              </a:spcAft>
              <a:buClrTx/>
              <a:buSzTx/>
              <a:buFontTx/>
              <a:buChar char="-"/>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3380B9E3-3459-4A1F-8D46-50FEC8783039}"/>
              </a:ext>
            </a:extLst>
          </p:cNvPr>
          <p:cNvSpPr txBox="1">
            <a:spLocks/>
          </p:cNvSpPr>
          <p:nvPr/>
        </p:nvSpPr>
        <p:spPr>
          <a:xfrm>
            <a:off x="1981200" y="-4480"/>
            <a:ext cx="8229600" cy="903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2">
                    <a:lumMod val="75000"/>
                  </a:schemeClr>
                </a:solidFill>
                <a:effectLst/>
                <a:uLnTx/>
                <a:uFillTx/>
                <a:latin typeface="Calibri Light" panose="020F0302020204030204"/>
                <a:ea typeface="+mj-ea"/>
                <a:cs typeface="+mj-cs"/>
              </a:rPr>
              <a:t>KNOWN’s &amp; REALITIES</a:t>
            </a:r>
          </a:p>
        </p:txBody>
      </p:sp>
    </p:spTree>
    <p:extLst>
      <p:ext uri="{BB962C8B-B14F-4D97-AF65-F5344CB8AC3E}">
        <p14:creationId xmlns:p14="http://schemas.microsoft.com/office/powerpoint/2010/main" val="272528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9847" y="447675"/>
            <a:ext cx="10700425" cy="433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chemeClr val="accent2">
                    <a:lumMod val="75000"/>
                  </a:schemeClr>
                </a:solidFill>
                <a:effectLst/>
                <a:uLnTx/>
                <a:uFillTx/>
                <a:latin typeface="Book Antiqua"/>
                <a:ea typeface="+mn-ea"/>
                <a:cs typeface="+mn-cs"/>
              </a:rPr>
              <a:t>FEMA Recovery brief from past FEMA Director Craig Fugate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u="sng" dirty="0">
              <a:solidFill>
                <a:prstClr val="black"/>
              </a:solidFill>
              <a:latin typeface="Book Antiqu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prstClr val="black"/>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dirty="0">
                <a:ln>
                  <a:noFill/>
                </a:ln>
                <a:effectLst/>
                <a:uLnTx/>
                <a:uFillTx/>
                <a:latin typeface="Book Antiqua"/>
                <a:ea typeface="+mn-ea"/>
                <a:cs typeface="+mn-cs"/>
              </a:rPr>
              <a:t>Custom extra-high voltage (EHV) transformers for the electric power grid take 12-24 months to produce.</a:t>
            </a:r>
          </a:p>
          <a:p>
            <a:pPr marL="0" marR="0" lvl="0" indent="0" algn="ctr" defTabSz="914400" rtl="0" eaLnBrk="1" fontAlgn="auto" latinLnBrk="0" hangingPunct="1">
              <a:lnSpc>
                <a:spcPct val="100000"/>
              </a:lnSpc>
              <a:spcBef>
                <a:spcPts val="0"/>
              </a:spcBef>
              <a:spcAft>
                <a:spcPts val="0"/>
              </a:spcAft>
              <a:buClrTx/>
              <a:buSzTx/>
              <a:tabLst/>
              <a:defRPr/>
            </a:pPr>
            <a:endParaRPr lang="en-US" sz="2400" dirty="0">
              <a:latin typeface="Book Antiqua"/>
            </a:endParaRPr>
          </a:p>
          <a:p>
            <a:pPr marL="0" marR="0" lvl="0" indent="0" algn="ctr" defTabSz="91440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dirty="0">
                <a:ln>
                  <a:noFill/>
                </a:ln>
                <a:effectLst/>
                <a:uLnTx/>
                <a:uFillTx/>
                <a:latin typeface="Book Antiqua"/>
                <a:ea typeface="+mn-ea"/>
                <a:cs typeface="+mn-cs"/>
              </a:rPr>
              <a:t>Total replacement will take years.</a:t>
            </a:r>
            <a:endParaRPr lang="en-US" sz="2400" dirty="0">
              <a:solidFill>
                <a:prstClr val="black"/>
              </a:solidFill>
              <a:latin typeface="Book Antiqua"/>
            </a:endParaRPr>
          </a:p>
          <a:p>
            <a:pPr marL="0" marR="0" lvl="0" indent="0" algn="ctr" defTabSz="914400" rtl="0" eaLnBrk="1" fontAlgn="auto" latinLnBrk="0" hangingPunct="1">
              <a:lnSpc>
                <a:spcPct val="100000"/>
              </a:lnSpc>
              <a:spcBef>
                <a:spcPts val="0"/>
              </a:spcBef>
              <a:spcAft>
                <a:spcPts val="0"/>
              </a:spcAft>
              <a:buClrTx/>
              <a:buSzTx/>
              <a:buFontTx/>
              <a:buChar char="-"/>
              <a:tabLst/>
              <a:defRPr/>
            </a:pPr>
            <a:endParaRPr lang="en-US" sz="2400" b="1" dirty="0">
              <a:solidFill>
                <a:prstClr val="black"/>
              </a:solidFill>
              <a:latin typeface="Book Antiqua"/>
            </a:endParaRPr>
          </a:p>
          <a:p>
            <a:pPr marL="0" marR="0" lvl="0" indent="0" algn="ctr"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srgbClr val="002060"/>
                </a:solidFill>
                <a:effectLst/>
                <a:highlight>
                  <a:srgbClr val="FFFF00"/>
                </a:highlight>
                <a:uLnTx/>
                <a:uFillTx/>
                <a:latin typeface="Book Antiqua"/>
                <a:ea typeface="+mn-ea"/>
                <a:cs typeface="+mn-cs"/>
              </a:rPr>
              <a:t>Estimates for national economic recovery are between 4 and 10 years.</a:t>
            </a:r>
          </a:p>
          <a:p>
            <a:pPr marL="0" marR="0" lvl="0" indent="0" algn="ctr"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black"/>
              </a:solidFill>
              <a:effectLst/>
              <a:uLnTx/>
              <a:uFillTx/>
              <a:latin typeface="Book Antiqua"/>
              <a:ea typeface="+mn-ea"/>
              <a:cs typeface="+mn-cs"/>
            </a:endParaRPr>
          </a:p>
        </p:txBody>
      </p:sp>
    </p:spTree>
    <p:extLst>
      <p:ext uri="{BB962C8B-B14F-4D97-AF65-F5344CB8AC3E}">
        <p14:creationId xmlns:p14="http://schemas.microsoft.com/office/powerpoint/2010/main" val="374694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9186" y="304800"/>
            <a:ext cx="11792607" cy="6248400"/>
          </a:xfrm>
        </p:spPr>
        <p:txBody>
          <a:bodyPr>
            <a:normAutofit fontScale="85000" lnSpcReduction="20000"/>
          </a:bodyPr>
          <a:lstStyle/>
          <a:p>
            <a:pPr algn="ctr"/>
            <a:r>
              <a:rPr lang="en-US" sz="3000" b="1" u="sng" dirty="0">
                <a:solidFill>
                  <a:schemeClr val="accent2">
                    <a:lumMod val="75000"/>
                  </a:schemeClr>
                </a:solidFill>
              </a:rPr>
              <a:t>SPOF: PEOPLE</a:t>
            </a:r>
          </a:p>
          <a:p>
            <a:endParaRPr lang="en-US" sz="3000" b="1" dirty="0"/>
          </a:p>
          <a:p>
            <a:pPr marL="342900" indent="-342900" algn="just">
              <a:buClrTx/>
              <a:buSzPct val="100000"/>
              <a:buFont typeface="Arial" panose="020B0604020202020204" pitchFamily="34" charset="0"/>
              <a:buChar char="•"/>
            </a:pPr>
            <a:r>
              <a:rPr lang="en-US" sz="2000" b="1" dirty="0">
                <a:solidFill>
                  <a:schemeClr val="accent2">
                    <a:lumMod val="75000"/>
                  </a:schemeClr>
                </a:solidFill>
              </a:rPr>
              <a:t>The assumption that functions will continue as before the crisis began is called NORMALCY BIAS, as it’s one of the biggest reasons why most emergency plans will fail in spectacular fashion in a Grid Down event.  </a:t>
            </a:r>
          </a:p>
          <a:p>
            <a:pPr marL="342900" indent="-342900" algn="just">
              <a:buClrTx/>
              <a:buSzPct val="100000"/>
              <a:buFont typeface="Arial" panose="020B0604020202020204" pitchFamily="34" charset="0"/>
              <a:buChar char="•"/>
            </a:pPr>
            <a:endParaRPr lang="en-US" sz="2000" b="1" dirty="0">
              <a:solidFill>
                <a:schemeClr val="accent2">
                  <a:lumMod val="75000"/>
                </a:schemeClr>
              </a:solidFill>
            </a:endParaRPr>
          </a:p>
          <a:p>
            <a:pPr marL="342900" indent="-342900" algn="just">
              <a:buClrTx/>
              <a:buSzPct val="100000"/>
              <a:buFont typeface="Arial" panose="020B0604020202020204" pitchFamily="34" charset="0"/>
              <a:buChar char="•"/>
            </a:pPr>
            <a:r>
              <a:rPr lang="en-US" sz="2000" b="1" dirty="0">
                <a:solidFill>
                  <a:schemeClr val="accent2">
                    <a:lumMod val="75000"/>
                  </a:schemeClr>
                </a:solidFill>
              </a:rPr>
              <a:t>Emergency planners at all levels presently lack imagination and understanding of existential threats in which just the thought of total societal collapse is so disconcerting, unbelievable, and hard to plan for, – that for decades they just ignore it, pretend it doesn’t exist, or put it in the ‘too hard’ column.  </a:t>
            </a:r>
          </a:p>
          <a:p>
            <a:pPr marL="342900" indent="-342900" algn="just">
              <a:buClrTx/>
              <a:buSzPct val="100000"/>
              <a:buFont typeface="Arial" panose="020B0604020202020204" pitchFamily="34" charset="0"/>
              <a:buChar char="•"/>
            </a:pPr>
            <a:endParaRPr lang="en-US" sz="2000" b="1" dirty="0">
              <a:solidFill>
                <a:schemeClr val="accent2">
                  <a:lumMod val="75000"/>
                </a:schemeClr>
              </a:solidFill>
              <a:highlight>
                <a:srgbClr val="FFFF00"/>
              </a:highlight>
            </a:endParaRPr>
          </a:p>
          <a:p>
            <a:pPr marL="342900" indent="-342900" algn="just">
              <a:buClrTx/>
              <a:buSzPct val="100000"/>
              <a:buFont typeface="Arial" panose="020B0604020202020204" pitchFamily="34" charset="0"/>
              <a:buChar char="•"/>
            </a:pPr>
            <a:r>
              <a:rPr lang="en-US" sz="2000" b="1" dirty="0">
                <a:solidFill>
                  <a:schemeClr val="accent2">
                    <a:lumMod val="75000"/>
                  </a:schemeClr>
                </a:solidFill>
              </a:rPr>
              <a:t>Planners must not assume that personnel critical to recovery such as Fire, Police, EMS, electric grid workers, military, medical, refinery personnel, NPP technicians and more will be on hand due to anxiety and concern for </a:t>
            </a:r>
            <a:r>
              <a:rPr lang="en-US" sz="2000" b="1" u="sng" dirty="0">
                <a:solidFill>
                  <a:schemeClr val="accent2">
                    <a:lumMod val="75000"/>
                  </a:schemeClr>
                </a:solidFill>
              </a:rPr>
              <a:t>security of their family members</a:t>
            </a:r>
            <a:r>
              <a:rPr lang="en-US" sz="2000" b="1" dirty="0">
                <a:solidFill>
                  <a:schemeClr val="accent2">
                    <a:lumMod val="75000"/>
                  </a:schemeClr>
                </a:solidFill>
              </a:rPr>
              <a:t>.  </a:t>
            </a:r>
          </a:p>
          <a:p>
            <a:pPr marL="342900" indent="-342900" algn="just">
              <a:buClrTx/>
              <a:buSzPct val="100000"/>
              <a:buFont typeface="Arial" panose="020B0604020202020204" pitchFamily="34" charset="0"/>
              <a:buChar char="•"/>
            </a:pPr>
            <a:endParaRPr lang="en-US" sz="2000" b="1" dirty="0">
              <a:solidFill>
                <a:schemeClr val="accent2">
                  <a:lumMod val="75000"/>
                </a:schemeClr>
              </a:solidFill>
            </a:endParaRPr>
          </a:p>
          <a:p>
            <a:pPr marL="342900" indent="-342900" algn="just">
              <a:buClrTx/>
              <a:buSzPct val="100000"/>
              <a:buFont typeface="Arial" panose="020B0604020202020204" pitchFamily="34" charset="0"/>
              <a:buChar char="•"/>
            </a:pPr>
            <a:r>
              <a:rPr lang="en-US" sz="2000" b="1" dirty="0">
                <a:solidFill>
                  <a:schemeClr val="accent2">
                    <a:lumMod val="75000"/>
                  </a:schemeClr>
                </a:solidFill>
              </a:rPr>
              <a:t>Inform and encourage personnel to maintain family provisions for several weeks minimum. </a:t>
            </a:r>
          </a:p>
          <a:p>
            <a:pPr marL="342900" indent="-342900" algn="just">
              <a:buClrTx/>
              <a:buSzPct val="100000"/>
              <a:buFont typeface="Arial" panose="020B0604020202020204" pitchFamily="34" charset="0"/>
              <a:buChar char="•"/>
            </a:pPr>
            <a:endParaRPr lang="en-US" sz="2000" b="1" dirty="0">
              <a:solidFill>
                <a:schemeClr val="accent2">
                  <a:lumMod val="75000"/>
                </a:schemeClr>
              </a:solidFill>
            </a:endParaRPr>
          </a:p>
          <a:p>
            <a:pPr marL="342900" indent="-342900" algn="just">
              <a:buClrTx/>
              <a:buSzPct val="100000"/>
              <a:buFont typeface="Arial" panose="020B0604020202020204" pitchFamily="34" charset="0"/>
              <a:buChar char="•"/>
            </a:pPr>
            <a:r>
              <a:rPr lang="en-US" sz="2000" b="1" dirty="0">
                <a:solidFill>
                  <a:schemeClr val="accent2">
                    <a:lumMod val="75000"/>
                  </a:schemeClr>
                </a:solidFill>
              </a:rPr>
              <a:t>Plan for shelter, provisions, security of responding personnel AND their families at military installations, fire, police, EMS, hospitals - as personnel will surely “walk” as the time span of the event lengthens.  </a:t>
            </a:r>
          </a:p>
          <a:p>
            <a:r>
              <a:rPr lang="en-US" sz="3200" b="1" dirty="0">
                <a:solidFill>
                  <a:schemeClr val="accent2">
                    <a:lumMod val="75000"/>
                  </a:schemeClr>
                </a:solidFill>
              </a:rPr>
              <a:t>                </a:t>
            </a:r>
          </a:p>
          <a:p>
            <a:pPr algn="ctr"/>
            <a:r>
              <a:rPr lang="en-US" sz="3200" b="1" dirty="0">
                <a:solidFill>
                  <a:srgbClr val="FFFF00"/>
                </a:solidFill>
              </a:rPr>
              <a:t>Always plan for the worst-case scenario.</a:t>
            </a:r>
          </a:p>
          <a:p>
            <a:pPr algn="l"/>
            <a:endParaRPr lang="en-US" sz="2000" b="1" dirty="0"/>
          </a:p>
          <a:p>
            <a:pPr algn="l"/>
            <a:endParaRPr lang="en-US" sz="1500" b="1" dirty="0"/>
          </a:p>
        </p:txBody>
      </p:sp>
      <p:pic>
        <p:nvPicPr>
          <p:cNvPr id="2" name="Picture 1">
            <a:extLst>
              <a:ext uri="{FF2B5EF4-FFF2-40B4-BE49-F238E27FC236}">
                <a16:creationId xmlns:a16="http://schemas.microsoft.com/office/drawing/2014/main" id="{8AC75F9D-44D6-4803-B924-16409F8BC07D}"/>
              </a:ext>
            </a:extLst>
          </p:cNvPr>
          <p:cNvPicPr>
            <a:picLocks noChangeAspect="1"/>
          </p:cNvPicPr>
          <p:nvPr/>
        </p:nvPicPr>
        <p:blipFill>
          <a:blip r:embed="rId3"/>
          <a:stretch>
            <a:fillRect/>
          </a:stretch>
        </p:blipFill>
        <p:spPr>
          <a:xfrm>
            <a:off x="1" y="0"/>
            <a:ext cx="1561672" cy="1053221"/>
          </a:xfrm>
          <a:prstGeom prst="rect">
            <a:avLst/>
          </a:prstGeom>
        </p:spPr>
      </p:pic>
    </p:spTree>
    <p:extLst>
      <p:ext uri="{BB962C8B-B14F-4D97-AF65-F5344CB8AC3E}">
        <p14:creationId xmlns:p14="http://schemas.microsoft.com/office/powerpoint/2010/main" val="230530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CAE0C93-DCA9-4E3B-89CB-C8ECBDCB052C}"/>
              </a:ext>
            </a:extLst>
          </p:cNvPr>
          <p:cNvPicPr>
            <a:picLocks noChangeAspect="1" noChangeArrowheads="1"/>
          </p:cNvPicPr>
          <p:nvPr/>
        </p:nvPicPr>
        <p:blipFill>
          <a:blip r:embed="rId3" cstate="print"/>
          <a:srcRect/>
          <a:stretch>
            <a:fillRect/>
          </a:stretch>
        </p:blipFill>
        <p:spPr bwMode="auto">
          <a:xfrm>
            <a:off x="0" y="0"/>
            <a:ext cx="6095997" cy="3175000"/>
          </a:xfrm>
          <a:prstGeom prst="rect">
            <a:avLst/>
          </a:prstGeom>
          <a:noFill/>
          <a:ln w="9525">
            <a:noFill/>
            <a:miter lim="800000"/>
            <a:headEnd/>
            <a:tailEnd/>
          </a:ln>
        </p:spPr>
      </p:pic>
      <p:pic>
        <p:nvPicPr>
          <p:cNvPr id="5" name="Picture 2" descr="http://www.mammoet.com/siteassets/cases/tennet/tennet_4.jpg?w=1160&amp;h=628&amp;mode=crop&amp;scale=both&amp;quality=75">
            <a:extLst>
              <a:ext uri="{FF2B5EF4-FFF2-40B4-BE49-F238E27FC236}">
                <a16:creationId xmlns:a16="http://schemas.microsoft.com/office/drawing/2014/main" id="{C8F98349-3C0A-4562-8204-ACCB160A8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
            <a:ext cx="6096000" cy="317499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0A8F4FC2-691C-4D38-AC52-D9D783C10FB4}"/>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3949700"/>
            <a:ext cx="6096000" cy="2908300"/>
          </a:xfrm>
        </p:spPr>
      </p:pic>
      <p:pic>
        <p:nvPicPr>
          <p:cNvPr id="7" name="Picture 2" descr="C:\Users\Joshua\Desktop\Trsffolder\calhoun04_small.jpg">
            <a:extLst>
              <a:ext uri="{FF2B5EF4-FFF2-40B4-BE49-F238E27FC236}">
                <a16:creationId xmlns:a16="http://schemas.microsoft.com/office/drawing/2014/main" id="{2C63D2F9-520A-43F0-91C9-8DE13D86F5A1}"/>
              </a:ext>
            </a:extLst>
          </p:cNvPr>
          <p:cNvPicPr>
            <a:picLocks noChangeAspect="1" noChangeArrowheads="1"/>
          </p:cNvPicPr>
          <p:nvPr/>
        </p:nvPicPr>
        <p:blipFill>
          <a:blip r:embed="rId6" cstate="print"/>
          <a:srcRect/>
          <a:stretch>
            <a:fillRect/>
          </a:stretch>
        </p:blipFill>
        <p:spPr bwMode="auto">
          <a:xfrm>
            <a:off x="6096000" y="3949700"/>
            <a:ext cx="6095998" cy="2908299"/>
          </a:xfrm>
          <a:prstGeom prst="rect">
            <a:avLst/>
          </a:prstGeom>
          <a:noFill/>
        </p:spPr>
      </p:pic>
      <p:sp>
        <p:nvSpPr>
          <p:cNvPr id="2" name="TextBox 1">
            <a:extLst>
              <a:ext uri="{FF2B5EF4-FFF2-40B4-BE49-F238E27FC236}">
                <a16:creationId xmlns:a16="http://schemas.microsoft.com/office/drawing/2014/main" id="{3215AA10-753A-46FB-A879-6CCCC8EDF461}"/>
              </a:ext>
            </a:extLst>
          </p:cNvPr>
          <p:cNvSpPr txBox="1"/>
          <p:nvPr/>
        </p:nvSpPr>
        <p:spPr>
          <a:xfrm>
            <a:off x="1422400" y="3314700"/>
            <a:ext cx="9232900" cy="461665"/>
          </a:xfrm>
          <a:prstGeom prst="rect">
            <a:avLst/>
          </a:prstGeom>
          <a:noFill/>
        </p:spPr>
        <p:txBody>
          <a:bodyPr wrap="square" rtlCol="0">
            <a:spAutoFit/>
          </a:bodyPr>
          <a:lstStyle/>
          <a:p>
            <a:pPr algn="ctr"/>
            <a:r>
              <a:rPr lang="en-US" sz="2400" b="1" dirty="0">
                <a:solidFill>
                  <a:schemeClr val="accent2">
                    <a:lumMod val="75000"/>
                  </a:schemeClr>
                </a:solidFill>
              </a:rPr>
              <a:t>So, are trained personnel necessary? Will they be available?</a:t>
            </a:r>
          </a:p>
        </p:txBody>
      </p:sp>
    </p:spTree>
    <p:extLst>
      <p:ext uri="{BB962C8B-B14F-4D97-AF65-F5344CB8AC3E}">
        <p14:creationId xmlns:p14="http://schemas.microsoft.com/office/powerpoint/2010/main" val="198620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715" y="305068"/>
            <a:ext cx="11033060" cy="63094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Military and FEMA Operational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ea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lang="en-US" sz="2000" b="1" dirty="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The American people will ultimately look to the U.S. military for survival.</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Military forces in the Defense Industrial Base (DIB) are 99% dependent on the same commercial electric grid as are you, and ALL Americans.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Both FEMA and Military are not prepared to conduct operations, nor assist in response/recovery/reconstitution operations in a </a:t>
            </a:r>
            <a:r>
              <a:rPr kumimoji="0" lang="en-US" sz="2000" b="1" i="0" u="sng"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truly</a:t>
            </a:r>
            <a:r>
              <a:rPr kumimoji="0" lang="en-US"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rPr>
              <a:t> catastrophic-cataclysmic level event, - called by FEMA a “Maximum-of-Maxims” or the Military term “Complex Catastrophe”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effectLst/>
              <a:uLnTx/>
              <a:uFillTx/>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strike="noStrike" kern="1200" cap="none" spc="0" normalizeH="0" baseline="0" noProof="0" dirty="0">
                <a:ln>
                  <a:noFill/>
                </a:ln>
                <a:effectLst/>
                <a:uLnTx/>
                <a:uFillTx/>
                <a:ea typeface="Calibri"/>
                <a:cs typeface="Calibri"/>
                <a:sym typeface="Calibri"/>
              </a:rPr>
              <a:t>The military is proficient at planning for lesser level disasters but is not prepared for worst-case catastrophic situations.  A totally innovative shift in development of policy, plans, scenarios and exercises is crucially needed.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ea typeface="Calibri"/>
                <a:cs typeface="Calibri"/>
                <a:sym typeface="Calibri"/>
              </a:rPr>
              <a:t>There are no plans on the shelf right now by either NORTHCOM 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FF00"/>
                </a:solidFill>
                <a:ea typeface="Calibri"/>
                <a:cs typeface="Calibri"/>
                <a:sym typeface="Calibri"/>
              </a:rPr>
              <a:t>FEMA to aid American citizens over TIME.</a:t>
            </a:r>
            <a:endParaRPr kumimoji="0" lang="en-US" sz="2400" b="1" i="0" u="none" strike="noStrike" kern="1200" cap="none" spc="0" normalizeH="0" baseline="0" noProof="0" dirty="0">
              <a:ln>
                <a:noFill/>
              </a:ln>
              <a:solidFill>
                <a:srgbClr val="FFFF00"/>
              </a:solidFill>
              <a:effectLst/>
              <a:uLnTx/>
              <a:uFillTx/>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99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A333F-CF41-4ACD-ACAA-0AF63B1C83CB}"/>
              </a:ext>
            </a:extLst>
          </p:cNvPr>
          <p:cNvPicPr>
            <a:picLocks noChangeAspect="1"/>
          </p:cNvPicPr>
          <p:nvPr/>
        </p:nvPicPr>
        <p:blipFill>
          <a:blip r:embed="rId3"/>
          <a:stretch>
            <a:fillRect/>
          </a:stretch>
        </p:blipFill>
        <p:spPr>
          <a:xfrm>
            <a:off x="0" y="0"/>
            <a:ext cx="8724900" cy="6858000"/>
          </a:xfrm>
          <a:prstGeom prst="rect">
            <a:avLst/>
          </a:prstGeom>
        </p:spPr>
      </p:pic>
      <p:sp>
        <p:nvSpPr>
          <p:cNvPr id="6" name="TextBox 5">
            <a:extLst>
              <a:ext uri="{FF2B5EF4-FFF2-40B4-BE49-F238E27FC236}">
                <a16:creationId xmlns:a16="http://schemas.microsoft.com/office/drawing/2014/main" id="{B6609B05-1C82-4207-897B-FC53444577F4}"/>
              </a:ext>
            </a:extLst>
          </p:cNvPr>
          <p:cNvSpPr txBox="1"/>
          <p:nvPr/>
        </p:nvSpPr>
        <p:spPr>
          <a:xfrm>
            <a:off x="8724900" y="1786800"/>
            <a:ext cx="3467099" cy="3785652"/>
          </a:xfrm>
          <a:prstGeom prst="rect">
            <a:avLst/>
          </a:prstGeom>
          <a:noFill/>
        </p:spPr>
        <p:txBody>
          <a:bodyPr wrap="square">
            <a:spAutoFit/>
          </a:bodyPr>
          <a:lstStyle/>
          <a:p>
            <a:pPr marR="0" lvl="0" indent="-411480" defTabSz="914400" rtl="0" eaLnBrk="1" fontAlgn="auto" latinLnBrk="0" hangingPunct="1">
              <a:lnSpc>
                <a:spcPct val="100000"/>
              </a:lnSpc>
              <a:spcAft>
                <a:spcPts val="0"/>
              </a:spcAft>
              <a:buClr>
                <a:prstClr val="white">
                  <a:shade val="95000"/>
                </a:prstClr>
              </a:buClr>
              <a:buSzPct val="65000"/>
              <a:buFont typeface="Wingdings 2"/>
              <a:buNone/>
              <a:tabLst/>
              <a:defRPr/>
            </a:pPr>
            <a:r>
              <a:rPr kumimoji="0" lang="en-US" sz="2400" b="1" i="0" u="none" strike="noStrike" kern="1200" cap="none" spc="0" normalizeH="0" baseline="0" noProof="0" dirty="0">
                <a:ln>
                  <a:noFill/>
                </a:ln>
                <a:solidFill>
                  <a:srgbClr val="FFFF00"/>
                </a:solidFill>
                <a:effectLst/>
                <a:uLnTx/>
                <a:uFillTx/>
                <a:ea typeface="+mn-ea"/>
                <a:cs typeface="+mn-cs"/>
              </a:rPr>
              <a:t>Optimistically, a “Golden window” of </a:t>
            </a:r>
            <a:r>
              <a:rPr lang="en-US" sz="2400" b="1" dirty="0">
                <a:solidFill>
                  <a:srgbClr val="FFFF00"/>
                </a:solidFill>
              </a:rPr>
              <a:t>OPTIMALLY </a:t>
            </a:r>
            <a:r>
              <a:rPr kumimoji="0" lang="en-US" sz="2400" b="1" i="0" u="none" strike="noStrike" kern="1200" cap="none" spc="0" normalizeH="0" baseline="0" noProof="0" dirty="0">
                <a:ln>
                  <a:noFill/>
                </a:ln>
                <a:solidFill>
                  <a:srgbClr val="FFFF00"/>
                </a:solidFill>
                <a:effectLst/>
                <a:uLnTx/>
                <a:uFillTx/>
                <a:ea typeface="+mn-ea"/>
                <a:cs typeface="+mn-cs"/>
              </a:rPr>
              <a:t>3 weeks may exist to maintain </a:t>
            </a:r>
            <a:r>
              <a:rPr kumimoji="0" lang="en-US" sz="2400" b="1" i="0" strike="noStrike" kern="1200" cap="none" spc="0" normalizeH="0" baseline="0" noProof="0" dirty="0">
                <a:ln>
                  <a:noFill/>
                </a:ln>
                <a:solidFill>
                  <a:srgbClr val="FFFF00"/>
                </a:solidFill>
                <a:effectLst/>
                <a:uLnTx/>
                <a:uFillTx/>
                <a:ea typeface="+mn-ea"/>
                <a:cs typeface="+mn-cs"/>
              </a:rPr>
              <a:t>the </a:t>
            </a:r>
            <a:r>
              <a:rPr kumimoji="0" lang="en-US" sz="2400" b="1" i="0" u="none" strike="noStrike" kern="1200" cap="none" spc="0" normalizeH="0" baseline="0" noProof="0" dirty="0">
                <a:ln>
                  <a:noFill/>
                </a:ln>
                <a:solidFill>
                  <a:srgbClr val="FFFF00"/>
                </a:solidFill>
                <a:effectLst/>
                <a:uLnTx/>
                <a:uFillTx/>
                <a:latin typeface="Century Gothic" panose="020B0502020202020204"/>
                <a:ea typeface="+mn-ea"/>
                <a:cs typeface="+mn-cs"/>
              </a:rPr>
              <a:t>public’s </a:t>
            </a:r>
            <a:r>
              <a:rPr kumimoji="0" lang="en-US" sz="2400" b="1" i="0" strike="noStrike" kern="1200" cap="none" spc="0" normalizeH="0" baseline="0" noProof="0" dirty="0">
                <a:ln>
                  <a:noFill/>
                </a:ln>
                <a:solidFill>
                  <a:srgbClr val="FFFF00"/>
                </a:solidFill>
                <a:effectLst/>
                <a:uLnTx/>
                <a:uFillTx/>
                <a:ea typeface="+mn-ea"/>
                <a:cs typeface="+mn-cs"/>
              </a:rPr>
              <a:t>sense of recovery is dependent upon SPOF’s degradation of additional </a:t>
            </a:r>
            <a:r>
              <a:rPr lang="en-US" sz="2400" b="1" dirty="0">
                <a:solidFill>
                  <a:srgbClr val="FFFF00"/>
                </a:solidFill>
              </a:rPr>
              <a:t>Critical Infrastructures. </a:t>
            </a:r>
            <a:endParaRPr kumimoji="0" lang="en-US" sz="2400" b="1" i="0" u="none" strike="noStrike" kern="1200" cap="none" spc="0" normalizeH="0" baseline="0" noProof="0" dirty="0">
              <a:ln>
                <a:noFill/>
              </a:ln>
              <a:solidFill>
                <a:srgbClr val="FFFF00"/>
              </a:solidFill>
              <a:effectLst/>
              <a:uLnTx/>
              <a:uFillTx/>
              <a:ea typeface="+mn-ea"/>
              <a:cs typeface="+mn-cs"/>
            </a:endParaRPr>
          </a:p>
        </p:txBody>
      </p:sp>
      <p:sp>
        <p:nvSpPr>
          <p:cNvPr id="7" name="TextBox 6">
            <a:extLst>
              <a:ext uri="{FF2B5EF4-FFF2-40B4-BE49-F238E27FC236}">
                <a16:creationId xmlns:a16="http://schemas.microsoft.com/office/drawing/2014/main" id="{01FB4865-6D6B-4168-87D3-11E955625886}"/>
              </a:ext>
            </a:extLst>
          </p:cNvPr>
          <p:cNvSpPr txBox="1"/>
          <p:nvPr/>
        </p:nvSpPr>
        <p:spPr>
          <a:xfrm>
            <a:off x="9072802" y="430306"/>
            <a:ext cx="2791149" cy="707886"/>
          </a:xfrm>
          <a:prstGeom prst="rect">
            <a:avLst/>
          </a:prstGeom>
          <a:noFill/>
        </p:spPr>
        <p:txBody>
          <a:bodyPr wrap="none" rtlCol="0">
            <a:spAutoFit/>
          </a:bodyPr>
          <a:lstStyle/>
          <a:p>
            <a:r>
              <a:rPr lang="en-US" sz="4000" b="1" u="sng" dirty="0">
                <a:solidFill>
                  <a:schemeClr val="accent2">
                    <a:lumMod val="75000"/>
                  </a:schemeClr>
                </a:solidFill>
              </a:rPr>
              <a:t>SPOF: TIME</a:t>
            </a:r>
          </a:p>
        </p:txBody>
      </p:sp>
    </p:spTree>
    <p:extLst>
      <p:ext uri="{BB962C8B-B14F-4D97-AF65-F5344CB8AC3E}">
        <p14:creationId xmlns:p14="http://schemas.microsoft.com/office/powerpoint/2010/main" val="162998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5654C1-5E49-452A-B4AC-6BD5A0795FEB}"/>
              </a:ext>
            </a:extLst>
          </p:cNvPr>
          <p:cNvSpPr txBox="1"/>
          <p:nvPr/>
        </p:nvSpPr>
        <p:spPr>
          <a:xfrm>
            <a:off x="2274217" y="298107"/>
            <a:ext cx="7643566"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schemeClr val="accent2">
                    <a:lumMod val="75000"/>
                  </a:schemeClr>
                </a:solidFill>
                <a:effectLst/>
                <a:uLnTx/>
                <a:uFillTx/>
                <a:ea typeface="+mn-ea"/>
                <a:cs typeface="+mn-cs"/>
              </a:rPr>
              <a:t>DYNAMICS IMPACTING LOSS OF A NATION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2">
                    <a:lumMod val="75000"/>
                  </a:schemeClr>
                </a:solidFill>
              </a:rPr>
              <a:t>REVOLVES AROUND </a:t>
            </a:r>
            <a:r>
              <a:rPr lang="en-US" sz="2800" b="1" u="sng" dirty="0">
                <a:solidFill>
                  <a:schemeClr val="accent2">
                    <a:lumMod val="75000"/>
                  </a:schemeClr>
                </a:solidFill>
              </a:rPr>
              <a:t>TIME</a:t>
            </a:r>
            <a:endParaRPr kumimoji="0" lang="en-US" sz="2800" b="1" i="0" u="sng" strike="noStrike" kern="1200" cap="none" spc="0" normalizeH="0" baseline="0" noProof="0" dirty="0">
              <a:ln>
                <a:noFill/>
              </a:ln>
              <a:solidFill>
                <a:schemeClr val="accent2">
                  <a:lumMod val="75000"/>
                </a:schemeClr>
              </a:solidFill>
              <a:effectLst/>
              <a:uLnTx/>
              <a:uFillTx/>
              <a:ea typeface="+mn-ea"/>
              <a:cs typeface="+mn-cs"/>
            </a:endParaRPr>
          </a:p>
        </p:txBody>
      </p:sp>
      <p:sp>
        <p:nvSpPr>
          <p:cNvPr id="3" name="TextBox 2">
            <a:extLst>
              <a:ext uri="{FF2B5EF4-FFF2-40B4-BE49-F238E27FC236}">
                <a16:creationId xmlns:a16="http://schemas.microsoft.com/office/drawing/2014/main" id="{DD9A6BFE-82FB-4B43-AD9B-466B0E9BFEA9}"/>
              </a:ext>
            </a:extLst>
          </p:cNvPr>
          <p:cNvSpPr txBox="1"/>
          <p:nvPr/>
        </p:nvSpPr>
        <p:spPr>
          <a:xfrm>
            <a:off x="599818" y="1364280"/>
            <a:ext cx="10992364" cy="563231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800" b="1" i="0" u="sng" strike="noStrike" kern="1200" cap="none" spc="0" normalizeH="0" baseline="0" noProof="0" dirty="0">
                <a:ln>
                  <a:noFill/>
                </a:ln>
                <a:solidFill>
                  <a:schemeClr val="accent2">
                    <a:lumMod val="75000"/>
                  </a:schemeClr>
                </a:solidFill>
                <a:effectLst/>
                <a:uLnTx/>
                <a:uFillTx/>
                <a:ea typeface="+mn-ea"/>
                <a:cs typeface="+mn-cs"/>
              </a:rPr>
              <a:t>HUMAN DESPERATION</a:t>
            </a:r>
            <a:r>
              <a:rPr kumimoji="0" lang="en-US" sz="1800" b="1" i="0" strike="noStrike" kern="1200" cap="none" spc="0" normalizeH="0" baseline="0" noProof="0" dirty="0">
                <a:ln>
                  <a:noFill/>
                </a:ln>
                <a:solidFill>
                  <a:schemeClr val="accent2">
                    <a:lumMod val="75000"/>
                  </a:schemeClr>
                </a:solidFill>
                <a:effectLst/>
                <a:uLnTx/>
                <a:uFillTx/>
                <a:ea typeface="+mn-ea"/>
                <a:cs typeface="+mn-cs"/>
              </a:rPr>
              <a:t>: </a:t>
            </a:r>
            <a:r>
              <a:rPr kumimoji="0" lang="en-US" sz="1800" b="0" i="0" u="none" strike="noStrike" kern="1200" cap="none" spc="0" normalizeH="0" baseline="0" noProof="0" dirty="0">
                <a:ln>
                  <a:noFill/>
                </a:ln>
                <a:effectLst/>
                <a:uLnTx/>
                <a:uFillTx/>
                <a:ea typeface="+mn-ea"/>
                <a:cs typeface="+mn-cs"/>
              </a:rPr>
              <a:t>A feeling of complete hopelessness and a life out of one’s control.  It’s a negative psychological response to suddenly living in a  horrific social chaos that is completely unrecognizable to a person’s previous way of life and will likely result in uncontrollable and utter despair.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1800" b="1" i="0" u="sng" strike="noStrike" kern="1200" cap="none" spc="0" normalizeH="0" baseline="0" noProof="0" dirty="0">
                <a:ln>
                  <a:noFill/>
                </a:ln>
                <a:solidFill>
                  <a:schemeClr val="accent2">
                    <a:lumMod val="75000"/>
                  </a:schemeClr>
                </a:solidFill>
                <a:effectLst/>
                <a:uLnTx/>
                <a:uFillTx/>
                <a:ea typeface="+mn-ea"/>
                <a:cs typeface="+mn-cs"/>
              </a:rPr>
              <a:t>STARVATION</a:t>
            </a:r>
            <a:r>
              <a:rPr kumimoji="0" lang="en-US" sz="1800" b="1" i="0" strike="noStrike" kern="1200" cap="none" spc="0" normalizeH="0" baseline="0" noProof="0" dirty="0">
                <a:ln>
                  <a:noFill/>
                </a:ln>
                <a:solidFill>
                  <a:schemeClr val="accent2">
                    <a:lumMod val="75000"/>
                  </a:schemeClr>
                </a:solidFill>
                <a:effectLst/>
                <a:uLnTx/>
                <a:uFillTx/>
                <a:ea typeface="+mn-ea"/>
                <a:cs typeface="+mn-cs"/>
              </a:rPr>
              <a:t>: </a:t>
            </a:r>
            <a:r>
              <a:rPr kumimoji="0" lang="en-US" sz="1800" b="0" i="0" u="none" strike="noStrike" kern="1200" cap="none" spc="0" normalizeH="0" baseline="0" noProof="0" dirty="0">
                <a:ln>
                  <a:noFill/>
                </a:ln>
                <a:effectLst/>
                <a:uLnTx/>
                <a:uFillTx/>
                <a:ea typeface="+mn-ea"/>
                <a:cs typeface="+mn-cs"/>
              </a:rPr>
              <a:t>This does not include just food deprivation, but true starvation on a scale that has never been experienced in this nation.  After a short time, civilian and military alike could go possibly weeks or more without a single substantial meal.  The psychological effects on the U.S. population is drastically ignored in all emergency planning as outside help always arrived.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1800" b="1" i="0" u="sng" strike="noStrike" kern="1200" cap="none" spc="0" normalizeH="0" baseline="0" noProof="0" dirty="0">
                <a:ln>
                  <a:noFill/>
                </a:ln>
                <a:solidFill>
                  <a:schemeClr val="accent2">
                    <a:lumMod val="75000"/>
                  </a:schemeClr>
                </a:solidFill>
                <a:effectLst/>
                <a:uLnTx/>
                <a:uFillTx/>
                <a:ea typeface="+mn-ea"/>
                <a:cs typeface="+mn-cs"/>
              </a:rPr>
              <a:t>LIVING WITOUT RULE-OF-LAW (WROL)</a:t>
            </a:r>
            <a:r>
              <a:rPr kumimoji="0" lang="en-US" sz="1800" b="1" i="0" strike="noStrike" kern="1200" cap="none" spc="0" normalizeH="0" baseline="0" noProof="0" dirty="0">
                <a:ln>
                  <a:noFill/>
                </a:ln>
                <a:solidFill>
                  <a:schemeClr val="accent2">
                    <a:lumMod val="75000"/>
                  </a:schemeClr>
                </a:solidFill>
                <a:effectLst/>
                <a:uLnTx/>
                <a:uFillTx/>
                <a:ea typeface="+mn-ea"/>
                <a:cs typeface="+mn-cs"/>
              </a:rPr>
              <a:t>:</a:t>
            </a:r>
            <a:r>
              <a:rPr lang="en-US" b="1" dirty="0">
                <a:solidFill>
                  <a:schemeClr val="accent2">
                    <a:lumMod val="75000"/>
                  </a:schemeClr>
                </a:solidFill>
              </a:rPr>
              <a:t> </a:t>
            </a:r>
            <a:r>
              <a:rPr kumimoji="0" lang="en-US" sz="1800" i="0" u="none" strike="noStrike" kern="1200" cap="none" spc="0" normalizeH="0" baseline="0" noProof="0" dirty="0">
                <a:ln>
                  <a:noFill/>
                </a:ln>
                <a:effectLst/>
                <a:uLnTx/>
                <a:uFillTx/>
                <a:ea typeface="+mn-ea"/>
                <a:cs typeface="+mn-cs"/>
              </a:rPr>
              <a:t>Living in an environment where there is no rule of law other than self-regulation, will quickly lead to horrible atrocities not seen since the 12</a:t>
            </a:r>
            <a:r>
              <a:rPr kumimoji="0" lang="en-US" sz="1800" i="0" u="none" strike="noStrike" kern="1200" cap="none" spc="0" normalizeH="0" baseline="30000" noProof="0" dirty="0">
                <a:ln>
                  <a:noFill/>
                </a:ln>
                <a:effectLst/>
                <a:uLnTx/>
                <a:uFillTx/>
                <a:ea typeface="+mn-ea"/>
                <a:cs typeface="+mn-cs"/>
              </a:rPr>
              <a:t>th</a:t>
            </a:r>
            <a:r>
              <a:rPr kumimoji="0" lang="en-US" sz="1800" i="0" u="none" strike="noStrike" kern="1200" cap="none" spc="0" normalizeH="0" baseline="0" noProof="0" dirty="0">
                <a:ln>
                  <a:noFill/>
                </a:ln>
                <a:effectLst/>
                <a:uLnTx/>
                <a:uFillTx/>
                <a:ea typeface="+mn-ea"/>
                <a:cs typeface="+mn-cs"/>
              </a:rPr>
              <a:t> century.  Witnessing these events will be traumatic to most individuals.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From Jon Hollerman,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a:t>
            </a:r>
            <a:r>
              <a:rPr kumimoji="0" lang="en-US" sz="1800" b="1" i="1" u="none" strike="noStrike" kern="1200" cap="none" spc="0" normalizeH="0" baseline="0" noProof="0" dirty="0">
                <a:ln>
                  <a:noFill/>
                </a:ln>
                <a:solidFill>
                  <a:srgbClr val="FFFF00"/>
                </a:solidFill>
                <a:effectLst/>
                <a:uLnTx/>
                <a:uFillTx/>
                <a:ea typeface="+mn-ea"/>
                <a:cs typeface="+mn-cs"/>
              </a:rPr>
              <a:t>GRID DOWN: Death of a Nation.”  </a:t>
            </a:r>
            <a:r>
              <a:rPr kumimoji="0" lang="en-US" sz="1800" b="1" i="0" u="none" strike="noStrike" kern="1200" cap="none" spc="0" normalizeH="0" baseline="0" noProof="0" dirty="0">
                <a:ln>
                  <a:noFill/>
                </a:ln>
                <a:solidFill>
                  <a:srgbClr val="FFFF00"/>
                </a:solidFill>
                <a:effectLst/>
                <a:uLnTx/>
                <a:uFillTx/>
                <a:ea typeface="+mn-ea"/>
                <a:cs typeface="+mn-cs"/>
              </a:rPr>
              <a:t>Former</a:t>
            </a:r>
            <a:r>
              <a:rPr kumimoji="0" lang="en-US" sz="1800" b="1" i="1" u="none" strike="noStrike" kern="1200" cap="none" spc="0" normalizeH="0" baseline="0" noProof="0" dirty="0">
                <a:ln>
                  <a:noFill/>
                </a:ln>
                <a:solidFill>
                  <a:srgbClr val="FFFF00"/>
                </a:solidFill>
                <a:effectLst/>
                <a:uLnTx/>
                <a:uFillTx/>
                <a:ea typeface="+mn-ea"/>
                <a:cs typeface="+mn-cs"/>
              </a:rPr>
              <a:t> </a:t>
            </a:r>
            <a:r>
              <a:rPr kumimoji="0" lang="en-US" sz="1800" b="1" i="0" u="none" strike="noStrike" kern="1200" cap="none" spc="0" normalizeH="0" baseline="0" noProof="0" dirty="0">
                <a:ln>
                  <a:noFill/>
                </a:ln>
                <a:solidFill>
                  <a:srgbClr val="FFFF00"/>
                </a:solidFill>
                <a:effectLst/>
                <a:uLnTx/>
                <a:uFillTx/>
                <a:ea typeface="+mn-ea"/>
                <a:cs typeface="+mn-cs"/>
              </a:rPr>
              <a:t>USAF SERE instructor.</a:t>
            </a:r>
          </a:p>
        </p:txBody>
      </p:sp>
      <p:pic>
        <p:nvPicPr>
          <p:cNvPr id="4" name="Picture 3">
            <a:extLst>
              <a:ext uri="{FF2B5EF4-FFF2-40B4-BE49-F238E27FC236}">
                <a16:creationId xmlns:a16="http://schemas.microsoft.com/office/drawing/2014/main" id="{D0E3E335-57DE-4713-B08D-D13DFD1414A7}"/>
              </a:ext>
            </a:extLst>
          </p:cNvPr>
          <p:cNvPicPr>
            <a:picLocks noChangeAspect="1"/>
          </p:cNvPicPr>
          <p:nvPr/>
        </p:nvPicPr>
        <p:blipFill>
          <a:blip r:embed="rId3"/>
          <a:stretch>
            <a:fillRect/>
          </a:stretch>
        </p:blipFill>
        <p:spPr>
          <a:xfrm>
            <a:off x="0" y="4665"/>
            <a:ext cx="1371719" cy="926672"/>
          </a:xfrm>
          <a:prstGeom prst="rect">
            <a:avLst/>
          </a:prstGeom>
        </p:spPr>
      </p:pic>
    </p:spTree>
    <p:extLst>
      <p:ext uri="{BB962C8B-B14F-4D97-AF65-F5344CB8AC3E}">
        <p14:creationId xmlns:p14="http://schemas.microsoft.com/office/powerpoint/2010/main" val="273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txBox="1">
            <a:spLocks noGrp="1"/>
          </p:cNvSpPr>
          <p:nvPr>
            <p:ph idx="1"/>
          </p:nvPr>
        </p:nvSpPr>
        <p:spPr>
          <a:xfrm>
            <a:off x="431074" y="801746"/>
            <a:ext cx="11430000" cy="6401753"/>
          </a:xfrm>
          <a:prstGeom prst="rect">
            <a:avLst/>
          </a:prstGeom>
          <a:noFill/>
        </p:spPr>
        <p:txBody>
          <a:bodyPr wrap="square" rtlCol="0">
            <a:spAutoFit/>
          </a:bodyPr>
          <a:lstStyle/>
          <a:p>
            <a:pPr>
              <a:buNone/>
            </a:pPr>
            <a:r>
              <a:rPr lang="en-US" sz="1600" b="1" dirty="0">
                <a:solidFill>
                  <a:schemeClr val="tx1"/>
                </a:solidFill>
              </a:rPr>
              <a:t>1.  </a:t>
            </a:r>
            <a:r>
              <a:rPr lang="en-US" sz="1600" b="1" u="sng" dirty="0">
                <a:solidFill>
                  <a:schemeClr val="tx1"/>
                </a:solidFill>
              </a:rPr>
              <a:t>Failure of critical infrastructure</a:t>
            </a:r>
            <a:r>
              <a:rPr lang="en-US" sz="1600" b="1" dirty="0">
                <a:solidFill>
                  <a:schemeClr val="tx1"/>
                </a:solidFill>
              </a:rPr>
              <a:t>: lack of essential goods and services; Medical, potable water, Sewage, FOOD…</a:t>
            </a:r>
          </a:p>
          <a:p>
            <a:pPr>
              <a:buNone/>
            </a:pPr>
            <a:r>
              <a:rPr lang="en-US" sz="1600" b="1" dirty="0">
                <a:solidFill>
                  <a:schemeClr val="tx1"/>
                </a:solidFill>
              </a:rPr>
              <a:t>2.  </a:t>
            </a:r>
            <a:r>
              <a:rPr lang="en-US" sz="1600" b="1" u="sng" dirty="0">
                <a:solidFill>
                  <a:schemeClr val="tx1"/>
                </a:solidFill>
              </a:rPr>
              <a:t>Insufficient/non-existent responders</a:t>
            </a:r>
            <a:r>
              <a:rPr lang="en-US" sz="1600" b="1" dirty="0">
                <a:solidFill>
                  <a:schemeClr val="tx1"/>
                </a:solidFill>
              </a:rPr>
              <a:t>: Military (National Guard, Reserve, Regular); DHS, FEMA, DOE ….</a:t>
            </a:r>
          </a:p>
          <a:p>
            <a:pPr>
              <a:buNone/>
            </a:pPr>
            <a:r>
              <a:rPr lang="en-US" sz="1600" b="1" dirty="0">
                <a:solidFill>
                  <a:schemeClr val="tx1"/>
                </a:solidFill>
              </a:rPr>
              <a:t>3.  </a:t>
            </a:r>
            <a:r>
              <a:rPr lang="en-US" sz="1600" b="1" u="sng" dirty="0">
                <a:solidFill>
                  <a:schemeClr val="tx1"/>
                </a:solidFill>
              </a:rPr>
              <a:t>Lack of intelligence gathering, situational awareness</a:t>
            </a:r>
            <a:r>
              <a:rPr lang="en-US" sz="1600" b="1" dirty="0">
                <a:solidFill>
                  <a:schemeClr val="tx1"/>
                </a:solidFill>
              </a:rPr>
              <a:t>:  FBI, DHS, State fusion centers, Law Enforcement, NORTHCOM… </a:t>
            </a:r>
          </a:p>
          <a:p>
            <a:pPr>
              <a:buNone/>
            </a:pPr>
            <a:r>
              <a:rPr lang="en-US" sz="1600" b="1" dirty="0">
                <a:solidFill>
                  <a:schemeClr val="tx1"/>
                </a:solidFill>
              </a:rPr>
              <a:t>4.  </a:t>
            </a:r>
            <a:r>
              <a:rPr lang="en-US" sz="1600" b="1" u="sng" dirty="0">
                <a:solidFill>
                  <a:schemeClr val="tx1"/>
                </a:solidFill>
              </a:rPr>
              <a:t>Impaired ability of local governance</a:t>
            </a:r>
            <a:r>
              <a:rPr lang="en-US" sz="1600" b="1" dirty="0">
                <a:solidFill>
                  <a:schemeClr val="tx1"/>
                </a:solidFill>
              </a:rPr>
              <a:t>: disorganized, limited control, local ad-hoc law…</a:t>
            </a:r>
          </a:p>
          <a:p>
            <a:pPr>
              <a:buNone/>
            </a:pPr>
            <a:r>
              <a:rPr lang="en-US" sz="1600" b="1" dirty="0">
                <a:solidFill>
                  <a:schemeClr val="tx1"/>
                </a:solidFill>
              </a:rPr>
              <a:t>5.  </a:t>
            </a:r>
            <a:r>
              <a:rPr lang="en-US" sz="1600" b="1" u="sng" dirty="0">
                <a:solidFill>
                  <a:schemeClr val="tx1"/>
                </a:solidFill>
              </a:rPr>
              <a:t>Personnel</a:t>
            </a:r>
            <a:r>
              <a:rPr lang="en-US" sz="1600" b="1" dirty="0">
                <a:solidFill>
                  <a:schemeClr val="tx1"/>
                </a:solidFill>
              </a:rPr>
              <a:t>: Fire, Police, EMS, nursing homes, hospitals… </a:t>
            </a:r>
          </a:p>
          <a:p>
            <a:pPr>
              <a:buNone/>
            </a:pPr>
            <a:r>
              <a:rPr lang="en-US" sz="1600" b="1" dirty="0">
                <a:solidFill>
                  <a:schemeClr val="tx1"/>
                </a:solidFill>
              </a:rPr>
              <a:t>6.  </a:t>
            </a:r>
            <a:r>
              <a:rPr lang="en-US" sz="1600" b="1" u="sng" dirty="0">
                <a:solidFill>
                  <a:schemeClr val="tx1"/>
                </a:solidFill>
              </a:rPr>
              <a:t>Hazardous material (HAZMAT)</a:t>
            </a:r>
            <a:r>
              <a:rPr lang="en-US" sz="1600" b="1" dirty="0">
                <a:solidFill>
                  <a:schemeClr val="tx1"/>
                </a:solidFill>
              </a:rPr>
              <a:t>: Nuclear Power Plants; Chemical and Biological storage facility security…</a:t>
            </a:r>
          </a:p>
          <a:p>
            <a:pPr>
              <a:buNone/>
            </a:pPr>
            <a:r>
              <a:rPr lang="en-US" sz="1600" b="1" dirty="0">
                <a:solidFill>
                  <a:schemeClr val="tx1"/>
                </a:solidFill>
              </a:rPr>
              <a:t>7.  </a:t>
            </a:r>
            <a:r>
              <a:rPr lang="en-US" sz="1600" b="1" u="sng" dirty="0">
                <a:solidFill>
                  <a:schemeClr val="tx1"/>
                </a:solidFill>
              </a:rPr>
              <a:t>Flight or stranded:</a:t>
            </a:r>
            <a:r>
              <a:rPr lang="en-US" sz="1600" b="1" dirty="0">
                <a:solidFill>
                  <a:schemeClr val="tx1"/>
                </a:solidFill>
              </a:rPr>
              <a:t> transient population movement; Colleges; nursing homes; hospitals, prisons (Guards)…</a:t>
            </a:r>
          </a:p>
          <a:p>
            <a:pPr>
              <a:buNone/>
            </a:pPr>
            <a:r>
              <a:rPr lang="en-US" sz="1600" b="1" dirty="0">
                <a:solidFill>
                  <a:schemeClr val="tx1"/>
                </a:solidFill>
              </a:rPr>
              <a:t>8.  </a:t>
            </a:r>
            <a:r>
              <a:rPr lang="en-US" sz="1600" b="1" u="sng" dirty="0">
                <a:solidFill>
                  <a:schemeClr val="tx1"/>
                </a:solidFill>
              </a:rPr>
              <a:t>Collapse of mutual aid agreements</a:t>
            </a:r>
            <a:r>
              <a:rPr lang="en-US" sz="1600" b="1" dirty="0">
                <a:solidFill>
                  <a:schemeClr val="tx1"/>
                </a:solidFill>
              </a:rPr>
              <a:t>: no assistance, as resources needed locally…</a:t>
            </a:r>
          </a:p>
          <a:p>
            <a:pPr>
              <a:buNone/>
            </a:pPr>
            <a:r>
              <a:rPr lang="en-US" sz="1600" b="1" dirty="0">
                <a:solidFill>
                  <a:schemeClr val="tx1"/>
                </a:solidFill>
              </a:rPr>
              <a:t>9.  </a:t>
            </a:r>
            <a:r>
              <a:rPr lang="en-US" sz="1600" b="1" u="sng" dirty="0">
                <a:solidFill>
                  <a:schemeClr val="tx1"/>
                </a:solidFill>
              </a:rPr>
              <a:t>Breakdown of civil order</a:t>
            </a:r>
            <a:r>
              <a:rPr lang="en-US" sz="1600" b="1" dirty="0">
                <a:solidFill>
                  <a:schemeClr val="tx1"/>
                </a:solidFill>
              </a:rPr>
              <a:t>: looting, gang violence, riots, civil disobedience… </a:t>
            </a:r>
          </a:p>
          <a:p>
            <a:pPr>
              <a:buNone/>
            </a:pPr>
            <a:r>
              <a:rPr lang="en-US" sz="1600" b="1" dirty="0">
                <a:solidFill>
                  <a:schemeClr val="tx1"/>
                </a:solidFill>
              </a:rPr>
              <a:t>10.  </a:t>
            </a:r>
            <a:r>
              <a:rPr lang="en-US" sz="1600" b="1" u="sng" dirty="0">
                <a:solidFill>
                  <a:schemeClr val="tx1"/>
                </a:solidFill>
              </a:rPr>
              <a:t>Hoarding</a:t>
            </a:r>
            <a:r>
              <a:rPr lang="en-US" sz="1600" b="1" dirty="0">
                <a:solidFill>
                  <a:schemeClr val="tx1"/>
                </a:solidFill>
              </a:rPr>
              <a:t>: rush to amass excess goods, Food, medicines, fuel, weapons/ammo…</a:t>
            </a:r>
          </a:p>
          <a:p>
            <a:pPr marL="0" indent="0">
              <a:buNone/>
            </a:pPr>
            <a:r>
              <a:rPr lang="en-US" sz="1600" b="1" dirty="0">
                <a:solidFill>
                  <a:schemeClr val="tx1"/>
                </a:solidFill>
              </a:rPr>
              <a:t>11.  </a:t>
            </a:r>
            <a:r>
              <a:rPr lang="en-US" sz="1600" b="1" u="sng" dirty="0">
                <a:solidFill>
                  <a:schemeClr val="tx1"/>
                </a:solidFill>
              </a:rPr>
              <a:t>Degraded External Communications</a:t>
            </a:r>
            <a:r>
              <a:rPr lang="en-US" sz="1600" b="1" dirty="0">
                <a:solidFill>
                  <a:schemeClr val="tx1"/>
                </a:solidFill>
              </a:rPr>
              <a:t>:  radio, TV: hard to get correct information (if any at all); rampant rumors…</a:t>
            </a:r>
          </a:p>
          <a:p>
            <a:pPr marL="0" indent="0">
              <a:buNone/>
            </a:pPr>
            <a:r>
              <a:rPr lang="en-US" sz="1600" b="1" dirty="0">
                <a:solidFill>
                  <a:schemeClr val="tx1"/>
                </a:solidFill>
              </a:rPr>
              <a:t>12.  </a:t>
            </a:r>
            <a:r>
              <a:rPr lang="en-US" sz="1600" b="1" u="sng" dirty="0">
                <a:solidFill>
                  <a:schemeClr val="tx1"/>
                </a:solidFill>
              </a:rPr>
              <a:t>Back-up generators</a:t>
            </a:r>
            <a:r>
              <a:rPr lang="en-US" sz="1600" b="1" dirty="0">
                <a:solidFill>
                  <a:schemeClr val="tx1"/>
                </a:solidFill>
              </a:rPr>
              <a:t>:  lack of fuel/lubricants, repair parts… </a:t>
            </a:r>
          </a:p>
          <a:p>
            <a:pPr marL="0" indent="0">
              <a:buNone/>
            </a:pPr>
            <a:r>
              <a:rPr lang="en-US" sz="1600" b="1" dirty="0">
                <a:solidFill>
                  <a:schemeClr val="tx1"/>
                </a:solidFill>
              </a:rPr>
              <a:t>13.  </a:t>
            </a:r>
            <a:r>
              <a:rPr lang="en-US" sz="1600" b="1" u="sng" dirty="0">
                <a:solidFill>
                  <a:schemeClr val="tx1"/>
                </a:solidFill>
              </a:rPr>
              <a:t>Urban Population center meltdown</a:t>
            </a:r>
            <a:r>
              <a:rPr lang="en-US" sz="1600" b="1" dirty="0">
                <a:solidFill>
                  <a:schemeClr val="tx1"/>
                </a:solidFill>
              </a:rPr>
              <a:t>: </a:t>
            </a:r>
            <a:r>
              <a:rPr lang="en-US" sz="1600" b="1" i="1" dirty="0">
                <a:solidFill>
                  <a:schemeClr val="tx1"/>
                </a:solidFill>
              </a:rPr>
              <a:t>significantly shorter time frame to chaos</a:t>
            </a:r>
            <a:r>
              <a:rPr lang="en-US" sz="1600" b="1" dirty="0">
                <a:solidFill>
                  <a:schemeClr val="tx1"/>
                </a:solidFill>
              </a:rPr>
              <a:t>; no infrastructure services; sanitation, water pressure, Fire, EMS, Police…TOTAL THREAT TO THE RULE-OF-LAW</a:t>
            </a:r>
          </a:p>
          <a:p>
            <a:pPr algn="ctr">
              <a:buNone/>
            </a:pPr>
            <a:r>
              <a:rPr lang="en-US" b="1" dirty="0">
                <a:solidFill>
                  <a:srgbClr val="FFFF00"/>
                </a:solidFill>
              </a:rPr>
              <a:t>And let’s not forget the production, processing and delivery of… </a:t>
            </a:r>
            <a:r>
              <a:rPr lang="en-US" b="1" dirty="0">
                <a:solidFill>
                  <a:schemeClr val="accent2">
                    <a:lumMod val="75000"/>
                  </a:schemeClr>
                </a:solidFill>
              </a:rPr>
              <a:t>FOOD</a:t>
            </a:r>
          </a:p>
          <a:p>
            <a:pPr>
              <a:buNone/>
            </a:pPr>
            <a:r>
              <a:rPr lang="en-US" sz="1800" b="1" dirty="0"/>
              <a:t>         </a:t>
            </a:r>
          </a:p>
        </p:txBody>
      </p:sp>
      <p:sp>
        <p:nvSpPr>
          <p:cNvPr id="2" name="Rectangle 1">
            <a:extLst>
              <a:ext uri="{FF2B5EF4-FFF2-40B4-BE49-F238E27FC236}">
                <a16:creationId xmlns:a16="http://schemas.microsoft.com/office/drawing/2014/main" id="{A160D8A0-BAE9-4FB0-A9F2-0FC311D3978E}"/>
              </a:ext>
            </a:extLst>
          </p:cNvPr>
          <p:cNvSpPr/>
          <p:nvPr/>
        </p:nvSpPr>
        <p:spPr>
          <a:xfrm>
            <a:off x="2975594" y="167759"/>
            <a:ext cx="6615914" cy="523220"/>
          </a:xfrm>
          <a:prstGeom prst="rect">
            <a:avLst/>
          </a:prstGeom>
        </p:spPr>
        <p:txBody>
          <a:bodyPr wrap="none">
            <a:spAutoFit/>
          </a:bodyPr>
          <a:lstStyle/>
          <a:p>
            <a:r>
              <a:rPr lang="en-GB" sz="2800" b="1" u="sng" dirty="0">
                <a:solidFill>
                  <a:schemeClr val="accent2">
                    <a:lumMod val="75000"/>
                  </a:schemeClr>
                </a:solidFill>
              </a:rPr>
              <a:t>You, Some Local EMP Consequences</a:t>
            </a:r>
            <a:endParaRPr lang="en-US" sz="2800" b="1" u="sng" dirty="0">
              <a:solidFill>
                <a:schemeClr val="accent2">
                  <a:lumMod val="75000"/>
                </a:schemeClr>
              </a:solidFill>
            </a:endParaRPr>
          </a:p>
        </p:txBody>
      </p:sp>
    </p:spTree>
    <p:extLst>
      <p:ext uri="{BB962C8B-B14F-4D97-AF65-F5344CB8AC3E}">
        <p14:creationId xmlns:p14="http://schemas.microsoft.com/office/powerpoint/2010/main" val="341563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9A6BFE-82FB-4B43-AD9B-466B0E9BFEA9}"/>
              </a:ext>
            </a:extLst>
          </p:cNvPr>
          <p:cNvSpPr txBox="1"/>
          <p:nvPr/>
        </p:nvSpPr>
        <p:spPr>
          <a:xfrm>
            <a:off x="305417" y="403757"/>
            <a:ext cx="11486534" cy="646330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effectLst/>
                <a:uLnTx/>
                <a:uFillTx/>
                <a:ea typeface="+mn-ea"/>
                <a:cs typeface="+mn-cs"/>
              </a:rPr>
              <a:t>Most emergency response planners erroneously use their previous experience dealing with natural disasters like hurricanes and tornadoes as a launching point for their emergency response to approaching any plans for a grid down scenario. In a grid down scenario don’t plan on having entire federal agencies, the military/National Guard, numerous volunteers, metric tons of civilian food or water donations, functioning interstate trucking system, unlimited federal funds and the full support and ingenuity of the American people to assist.  </a:t>
            </a:r>
            <a:r>
              <a:rPr kumimoji="0" lang="en-US" sz="1800" b="1" i="0" u="sng" strike="noStrike" kern="1200" cap="none" spc="0" normalizeH="0" baseline="0" noProof="0" dirty="0">
                <a:ln>
                  <a:noFill/>
                </a:ln>
                <a:effectLst/>
                <a:uLnTx/>
                <a:uFillTx/>
                <a:ea typeface="+mn-ea"/>
                <a:cs typeface="+mn-cs"/>
              </a:rPr>
              <a:t>Plans now have zero basis for performing the same tasks in a world without electricity!</a:t>
            </a:r>
          </a:p>
          <a:p>
            <a:pPr marR="0" lvl="0" algn="just" defTabSz="914400" rtl="0" eaLnBrk="1" fontAlgn="auto" latinLnBrk="0" hangingPunct="1">
              <a:lnSpc>
                <a:spcPct val="100000"/>
              </a:lnSpc>
              <a:spcBef>
                <a:spcPts val="0"/>
              </a:spcBef>
              <a:spcAft>
                <a:spcPts val="0"/>
              </a:spcAft>
              <a:buClrTx/>
              <a:buSzTx/>
              <a:tabLst/>
              <a:defRPr/>
            </a:pPr>
            <a:endParaRPr lang="en-US" b="1" dirty="0"/>
          </a:p>
          <a:p>
            <a:pPr marR="0" lvl="0" algn="just" defTabSz="914400" rtl="0" eaLnBrk="1" fontAlgn="auto" latinLnBrk="0" hangingPunct="1">
              <a:lnSpc>
                <a:spcPct val="100000"/>
              </a:lnSpc>
              <a:spcBef>
                <a:spcPts val="0"/>
              </a:spcBef>
              <a:spcAft>
                <a:spcPts val="0"/>
              </a:spcAft>
              <a:buClrTx/>
              <a:buSzTx/>
              <a:tabLst/>
              <a:defRPr/>
            </a:pPr>
            <a:r>
              <a:rPr lang="en-US" b="1" dirty="0"/>
              <a:t>Authors and experts of emergency planning cannot truly</a:t>
            </a:r>
            <a:r>
              <a:rPr kumimoji="0" lang="en-US" sz="1800" b="1" i="0" u="none" strike="noStrike" kern="1200" cap="none" spc="0" normalizeH="0" baseline="0" noProof="0" dirty="0">
                <a:ln>
                  <a:noFill/>
                </a:ln>
                <a:effectLst/>
                <a:uLnTx/>
                <a:uFillTx/>
                <a:ea typeface="+mn-ea"/>
                <a:cs typeface="+mn-cs"/>
              </a:rPr>
              <a:t> envision the operating environment in which they are making their emergency plans.</a:t>
            </a:r>
          </a:p>
          <a:p>
            <a:pPr marR="0" lvl="0" algn="just" defTabSz="914400" rtl="0" eaLnBrk="1" fontAlgn="auto" latinLnBrk="0" hangingPunct="1">
              <a:lnSpc>
                <a:spcPct val="100000"/>
              </a:lnSpc>
              <a:spcBef>
                <a:spcPts val="0"/>
              </a:spcBef>
              <a:spcAft>
                <a:spcPts val="0"/>
              </a:spcAft>
              <a:buClrTx/>
              <a:buSzTx/>
              <a:tabLst/>
              <a:defRPr/>
            </a:pPr>
            <a:endParaRPr lang="en-US" b="1" dirty="0"/>
          </a:p>
          <a:p>
            <a:pPr marR="0" lvl="0" algn="just"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effectLst/>
                <a:uLnTx/>
                <a:uFillTx/>
                <a:ea typeface="+mn-ea"/>
                <a:cs typeface="+mn-cs"/>
              </a:rPr>
              <a:t>Some aspects of a grid down event are debatable like what electronics will still work, will my car start and will it run. </a:t>
            </a:r>
          </a:p>
          <a:p>
            <a:pPr marR="0" lvl="0" algn="just" defTabSz="914400" rtl="0" eaLnBrk="1" fontAlgn="auto" latinLnBrk="0" hangingPunct="1">
              <a:lnSpc>
                <a:spcPct val="100000"/>
              </a:lnSpc>
              <a:spcBef>
                <a:spcPts val="0"/>
              </a:spcBef>
              <a:spcAft>
                <a:spcPts val="0"/>
              </a:spcAft>
              <a:buClrTx/>
              <a:buSzTx/>
              <a:tabLst/>
              <a:defRPr/>
            </a:pPr>
            <a:endParaRPr kumimoji="0" lang="en-US" sz="1800" b="1" i="0" u="none" strike="noStrike" kern="1200" cap="none" spc="0" normalizeH="0" baseline="0" noProof="0" dirty="0">
              <a:ln>
                <a:noFill/>
              </a:ln>
              <a:effectLst/>
              <a:uLnTx/>
              <a:uFillTx/>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effectLst/>
                <a:uLnTx/>
                <a:uFillTx/>
                <a:ea typeface="+mn-ea"/>
                <a:cs typeface="+mn-cs"/>
              </a:rPr>
              <a:t>What is not debatable is that it is fundamentally impossible to feed 332 million Americans spread out over 3.8 million miles without farming, electricity, interstate trucking... </a:t>
            </a:r>
          </a:p>
          <a:p>
            <a:pPr marR="0" lvl="0" algn="just" defTabSz="914400" rtl="0" eaLnBrk="1" fontAlgn="auto" latinLnBrk="0" hangingPunct="1">
              <a:lnSpc>
                <a:spcPct val="100000"/>
              </a:lnSpc>
              <a:spcBef>
                <a:spcPts val="0"/>
              </a:spcBef>
              <a:spcAft>
                <a:spcPts val="0"/>
              </a:spcAft>
              <a:buClrTx/>
              <a:buSzTx/>
              <a:tabLst/>
              <a:defRPr/>
            </a:pPr>
            <a:endParaRPr lang="en-US" b="1" dirty="0"/>
          </a:p>
          <a:p>
            <a:pPr marR="0" lvl="0" algn="just"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effectLst/>
                <a:uLnTx/>
                <a:uFillTx/>
                <a:ea typeface="+mn-ea"/>
                <a:cs typeface="+mn-cs"/>
              </a:rPr>
              <a:t>It cannot happen. You will not even be able to feed a single major metropolitan city for one day without electricity.</a:t>
            </a:r>
          </a:p>
          <a:p>
            <a:pPr marR="0" lvl="0" algn="just" defTabSz="914400" rtl="0" eaLnBrk="1" fontAlgn="auto" latinLnBrk="0" hangingPunct="1">
              <a:lnSpc>
                <a:spcPct val="100000"/>
              </a:lnSpc>
              <a:spcBef>
                <a:spcPts val="0"/>
              </a:spcBef>
              <a:spcAft>
                <a:spcPts val="0"/>
              </a:spcAft>
              <a:buClrTx/>
              <a:buSzTx/>
              <a:tabLst/>
              <a:defRPr/>
            </a:pPr>
            <a:endParaRPr lang="en-US" dirty="0">
              <a:solidFill>
                <a:srgbClr val="002060"/>
              </a:solidFill>
              <a:highlight>
                <a:srgbClr val="FFFF00"/>
              </a:highlight>
            </a:endParaRPr>
          </a:p>
          <a:p>
            <a:pPr marR="0" lvl="0" algn="just"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FFFF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From Jon Hollerman,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ea typeface="+mn-ea"/>
                <a:cs typeface="+mn-cs"/>
              </a:rPr>
              <a:t>“</a:t>
            </a:r>
            <a:r>
              <a:rPr kumimoji="0" lang="en-US" sz="1800" b="1" i="1" u="none" strike="noStrike" kern="1200" cap="none" spc="0" normalizeH="0" baseline="0" noProof="0" dirty="0">
                <a:ln>
                  <a:noFill/>
                </a:ln>
                <a:solidFill>
                  <a:srgbClr val="FFFF00"/>
                </a:solidFill>
                <a:effectLst/>
                <a:uLnTx/>
                <a:uFillTx/>
                <a:ea typeface="+mn-ea"/>
                <a:cs typeface="+mn-cs"/>
              </a:rPr>
              <a:t>GRID DOWN: Death of a Nation.”  </a:t>
            </a:r>
            <a:r>
              <a:rPr kumimoji="0" lang="en-US" sz="1800" b="1" i="0" u="none" strike="noStrike" kern="1200" cap="none" spc="0" normalizeH="0" baseline="0" noProof="0" dirty="0">
                <a:ln>
                  <a:noFill/>
                </a:ln>
                <a:solidFill>
                  <a:srgbClr val="FFFF00"/>
                </a:solidFill>
                <a:effectLst/>
                <a:uLnTx/>
                <a:uFillTx/>
                <a:ea typeface="+mn-ea"/>
                <a:cs typeface="+mn-cs"/>
              </a:rPr>
              <a:t>Former</a:t>
            </a:r>
            <a:r>
              <a:rPr kumimoji="0" lang="en-US" sz="1800" b="1" i="1" u="none" strike="noStrike" kern="1200" cap="none" spc="0" normalizeH="0" baseline="0" noProof="0" dirty="0">
                <a:ln>
                  <a:noFill/>
                </a:ln>
                <a:solidFill>
                  <a:srgbClr val="FFFF00"/>
                </a:solidFill>
                <a:effectLst/>
                <a:uLnTx/>
                <a:uFillTx/>
                <a:ea typeface="+mn-ea"/>
                <a:cs typeface="+mn-cs"/>
              </a:rPr>
              <a:t> </a:t>
            </a:r>
            <a:r>
              <a:rPr kumimoji="0" lang="en-US" sz="1800" b="1" i="0" u="none" strike="noStrike" kern="1200" cap="none" spc="0" normalizeH="0" baseline="0" noProof="0" dirty="0">
                <a:ln>
                  <a:noFill/>
                </a:ln>
                <a:solidFill>
                  <a:srgbClr val="FFFF00"/>
                </a:solidFill>
                <a:effectLst/>
                <a:uLnTx/>
                <a:uFillTx/>
                <a:ea typeface="+mn-ea"/>
                <a:cs typeface="+mn-cs"/>
              </a:rPr>
              <a:t>USAF SERE instructor.</a:t>
            </a:r>
          </a:p>
        </p:txBody>
      </p:sp>
    </p:spTree>
    <p:extLst>
      <p:ext uri="{BB962C8B-B14F-4D97-AF65-F5344CB8AC3E}">
        <p14:creationId xmlns:p14="http://schemas.microsoft.com/office/powerpoint/2010/main" val="169732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91BD9A-8973-464C-916E-54FF031BA524}"/>
              </a:ext>
            </a:extLst>
          </p:cNvPr>
          <p:cNvSpPr txBox="1"/>
          <p:nvPr/>
        </p:nvSpPr>
        <p:spPr>
          <a:xfrm>
            <a:off x="0" y="276046"/>
            <a:ext cx="12191999" cy="5324535"/>
          </a:xfrm>
          <a:prstGeom prst="rect">
            <a:avLst/>
          </a:prstGeom>
          <a:noFill/>
        </p:spPr>
        <p:txBody>
          <a:bodyPr wrap="square" rtlCol="0">
            <a:spAutoFit/>
          </a:bodyPr>
          <a:lstStyle/>
          <a:p>
            <a:pPr lvl="0" algn="just" defTabSz="914400">
              <a:defRPr/>
            </a:pP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     In 2008 the Congressional EMP Commission</a:t>
            </a:r>
            <a:r>
              <a:rPr kumimoji="0" lang="en-US" sz="2000" b="1" i="0" u="none" strike="noStrike" kern="1200" cap="none" spc="0" normalizeH="0" baseline="0" noProof="0" dirty="0">
                <a:ln>
                  <a:noFill/>
                </a:ln>
                <a:effectLst/>
                <a:uLnTx/>
                <a:uFillTx/>
                <a:ea typeface="+mn-ea"/>
                <a:cs typeface="+mn-cs"/>
              </a:rPr>
              <a:t> </a:t>
            </a:r>
            <a:r>
              <a:rPr lang="en-US" sz="2000" b="1" dirty="0"/>
              <a:t>resolved that </a:t>
            </a:r>
            <a:r>
              <a:rPr kumimoji="0" lang="en-US" sz="2000" b="1" i="0" u="none" strike="noStrike" kern="1200" cap="none" spc="0" normalizeH="0" baseline="0" noProof="0" dirty="0">
                <a:ln>
                  <a:noFill/>
                </a:ln>
                <a:effectLst/>
                <a:uLnTx/>
                <a:uFillTx/>
                <a:ea typeface="+mn-ea"/>
                <a:cs typeface="+mn-cs"/>
              </a:rPr>
              <a:t>nearly 90% of our population will not survive the first year following a H</a:t>
            </a:r>
            <a:r>
              <a:rPr lang="en-US" sz="2000" b="1" dirty="0"/>
              <a:t>igh-Altitude EMP detonation which will damage hard to replace equipment, initiating c</a:t>
            </a:r>
            <a:r>
              <a:rPr kumimoji="0" lang="en-US" sz="2000" b="1" i="0" u="none" strike="noStrike" kern="1200" cap="none" spc="0" normalizeH="0" baseline="0" noProof="0" dirty="0">
                <a:ln>
                  <a:noFill/>
                </a:ln>
                <a:effectLst/>
                <a:uLnTx/>
                <a:uFillTx/>
                <a:ea typeface="+mn-ea"/>
                <a:cs typeface="+mn-cs"/>
              </a:rPr>
              <a:t>ascading effects on all Critical Infrastructures.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2060"/>
                </a:solidFill>
                <a:effectLst/>
                <a:uLnTx/>
                <a:uFillTx/>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mn-ea"/>
                <a:cs typeface="+mn-cs"/>
              </a:rPr>
              <a:t>EXAGGERATED</a:t>
            </a:r>
            <a:r>
              <a:rPr kumimoji="0" lang="en-US" sz="2000" i="0" u="none" strike="noStrike" kern="1200" cap="none" spc="0" normalizeH="0" baseline="0" noProof="0" dirty="0">
                <a:ln>
                  <a:noFill/>
                </a:ln>
                <a:effectLst/>
                <a:uLnTx/>
                <a:uFillTx/>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UNREALISTIC</a:t>
            </a:r>
            <a:r>
              <a:rPr lang="en-US" sz="2000" dirty="0"/>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t>                      Possibly, but</a:t>
            </a:r>
            <a:r>
              <a:rPr kumimoji="0" lang="en-US" sz="2000" b="1" i="0" u="none" strike="noStrike" kern="1200" cap="none" spc="0" normalizeH="0" baseline="0" noProof="0" dirty="0">
                <a:ln>
                  <a:noFill/>
                </a:ln>
                <a:effectLst/>
                <a:uLnTx/>
                <a:uFillTx/>
                <a:ea typeface="+mn-ea"/>
                <a:cs typeface="+mn-cs"/>
              </a:rPr>
              <a:t> even the most skeptical </a:t>
            </a:r>
            <a:r>
              <a:rPr lang="en-US" sz="2000" b="1" dirty="0"/>
              <a:t>would cringe if we lost </a:t>
            </a:r>
            <a:r>
              <a:rPr lang="en-US" sz="2000" b="1" u="sng" dirty="0"/>
              <a:t>only</a:t>
            </a:r>
            <a:r>
              <a:rPr lang="en-US" sz="2000" b="1" dirty="0"/>
              <a:t>:</a:t>
            </a:r>
            <a:r>
              <a:rPr kumimoji="0" lang="en-US" sz="2000" b="1" i="0" u="none" strike="noStrike" kern="1200" cap="none" spc="0" normalizeH="0" baseline="0" noProof="0" dirty="0">
                <a:ln>
                  <a:noFill/>
                </a:ln>
                <a:effectLst/>
                <a:uLnTx/>
                <a:uFillTx/>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a:ln>
                  <a:noFill/>
                </a:ln>
                <a:solidFill>
                  <a:schemeClr val="accent2">
                    <a:lumMod val="75000"/>
                  </a:schemeClr>
                </a:solidFill>
                <a:effectLst/>
                <a:uLnTx/>
                <a:uFillTx/>
                <a:ea typeface="+mn-ea"/>
                <a:cs typeface="+mn-cs"/>
              </a:rPr>
              <a:t>1%?    3.3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75000"/>
                  </a:schemeClr>
                </a:solidFill>
                <a:effectLst/>
                <a:uLnTx/>
                <a:uFillTx/>
                <a:ea typeface="+mn-ea"/>
                <a:cs typeface="+mn-cs"/>
              </a:rPr>
              <a:t>   5%?   16.6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75000"/>
                  </a:schemeClr>
                </a:solidFill>
                <a:effectLst/>
                <a:uLnTx/>
                <a:uFillTx/>
                <a:ea typeface="+mn-ea"/>
                <a:cs typeface="+mn-cs"/>
              </a:rPr>
              <a:t>20%?     66.4 million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FFFF00"/>
              </a:solidFill>
              <a:effectLst/>
              <a:uLnTx/>
              <a:uFillTx/>
              <a:ea typeface="+mn-ea"/>
              <a:cs typeface="+mn-cs"/>
            </a:endParaRPr>
          </a:p>
          <a:p>
            <a:pPr lvl="0" algn="ctr" defTabSz="914400">
              <a:defRPr/>
            </a:pPr>
            <a:r>
              <a:rPr kumimoji="0" lang="en-US" sz="2000" i="0" u="none" strike="noStrike" kern="1200" cap="none" spc="0" normalizeH="0" baseline="0" noProof="0" dirty="0">
                <a:ln>
                  <a:noFill/>
                </a:ln>
                <a:solidFill>
                  <a:srgbClr val="0070C0"/>
                </a:solidFill>
                <a:effectLst/>
                <a:uLnTx/>
                <a:uFillTx/>
                <a:ea typeface="+mn-ea"/>
                <a:cs typeface="+mn-cs"/>
              </a:rPr>
              <a:t> </a:t>
            </a:r>
            <a:r>
              <a:rPr kumimoji="0" lang="en-US" sz="2000" b="1" i="0" u="none" strike="noStrike" kern="1200" cap="none" spc="0" normalizeH="0" baseline="0" noProof="0" dirty="0">
                <a:ln>
                  <a:noFill/>
                </a:ln>
                <a:solidFill>
                  <a:srgbClr val="FFFF00"/>
                </a:solidFill>
                <a:effectLst/>
                <a:uLnTx/>
                <a:uFillTx/>
                <a:ea typeface="+mn-ea"/>
                <a:cs typeface="+mn-cs"/>
              </a:rPr>
              <a:t>As a comparison, the Covid-19 </a:t>
            </a:r>
            <a:r>
              <a:rPr lang="en-US" sz="2000" b="1" dirty="0">
                <a:solidFill>
                  <a:srgbClr val="FFFF00"/>
                </a:solidFill>
              </a:rPr>
              <a:t>death rate is as of 12 Aug 2021 is </a:t>
            </a:r>
          </a:p>
          <a:p>
            <a:pPr lvl="0" algn="ctr" defTabSz="914400">
              <a:defRPr/>
            </a:pPr>
            <a:r>
              <a:rPr lang="en-US" sz="2000" b="1" dirty="0">
                <a:solidFill>
                  <a:srgbClr val="FFFF00"/>
                </a:solidFill>
              </a:rPr>
              <a:t>635,219 deaths amounting to </a:t>
            </a:r>
            <a:r>
              <a:rPr lang="en-US" sz="2000" b="1" dirty="0">
                <a:solidFill>
                  <a:schemeClr val="accent2">
                    <a:lumMod val="75000"/>
                  </a:schemeClr>
                </a:solidFill>
              </a:rPr>
              <a:t>0.0019% </a:t>
            </a:r>
            <a:endParaRPr kumimoji="0" lang="en-US" sz="2000" b="1" i="0" u="none" strike="noStrike" kern="1200" cap="none" spc="0" normalizeH="0" baseline="0" noProof="0" dirty="0">
              <a:ln>
                <a:noFill/>
              </a:ln>
              <a:solidFill>
                <a:srgbClr val="FFFF00"/>
              </a:solidFill>
              <a:effectLst/>
              <a:uLnTx/>
              <a:uFillTx/>
              <a:ea typeface="+mn-ea"/>
              <a:cs typeface="+mn-cs"/>
            </a:endParaRPr>
          </a:p>
        </p:txBody>
      </p:sp>
    </p:spTree>
    <p:extLst>
      <p:ext uri="{BB962C8B-B14F-4D97-AF65-F5344CB8AC3E}">
        <p14:creationId xmlns:p14="http://schemas.microsoft.com/office/powerpoint/2010/main" val="371607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39D292-3C64-48B5-9DB1-8FF7D21F558F}"/>
              </a:ext>
            </a:extLst>
          </p:cNvPr>
          <p:cNvSpPr txBox="1"/>
          <p:nvPr/>
        </p:nvSpPr>
        <p:spPr>
          <a:xfrm>
            <a:off x="320842" y="352696"/>
            <a:ext cx="11566357" cy="51398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chemeClr val="accent2">
                    <a:lumMod val="75000"/>
                  </a:schemeClr>
                </a:solidFill>
                <a:effectLst/>
                <a:uLnTx/>
                <a:uFillTx/>
                <a:ea typeface="Calibri"/>
                <a:cs typeface="Calibri"/>
                <a:sym typeface="Calibri"/>
              </a:rPr>
              <a:t>So, this is the way it’ll go down </a:t>
            </a:r>
            <a:r>
              <a:rPr kumimoji="0" lang="en-US" sz="2800" b="1" i="0" u="none" strike="noStrike" kern="1200" cap="none" spc="0" normalizeH="0" baseline="0" noProof="0" dirty="0">
                <a:ln>
                  <a:noFill/>
                </a:ln>
                <a:solidFill>
                  <a:schemeClr val="accent2">
                    <a:lumMod val="75000"/>
                  </a:schemeClr>
                </a:solidFill>
                <a:effectLst/>
                <a:uLnTx/>
                <a:uFillTx/>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solidFill>
                <a:srgbClr val="002060"/>
              </a:solidFill>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Calibri"/>
                <a:cs typeface="Calibri"/>
                <a:sym typeface="Calibri"/>
              </a:rPr>
              <a:t>     As discussed in SPOF’s over a short TIME local </a:t>
            </a:r>
            <a:r>
              <a:rPr kumimoji="0" lang="en-US" sz="2000" b="1" i="0" strike="noStrike" kern="1200" cap="none" spc="0" normalizeH="0" baseline="0" noProof="0" dirty="0">
                <a:ln>
                  <a:noFill/>
                </a:ln>
                <a:effectLst/>
                <a:uLnTx/>
                <a:uFillTx/>
                <a:ea typeface="Calibri"/>
                <a:cs typeface="Calibri"/>
                <a:sym typeface="Calibri"/>
              </a:rPr>
              <a:t>First Responders </a:t>
            </a:r>
            <a:r>
              <a:rPr kumimoji="0" lang="en-US" sz="2000" b="1" i="0" u="none" strike="noStrike" kern="1200" cap="none" spc="0" normalizeH="0" baseline="0" noProof="0" dirty="0">
                <a:ln>
                  <a:noFill/>
                </a:ln>
                <a:effectLst/>
                <a:uLnTx/>
                <a:uFillTx/>
                <a:ea typeface="Calibri"/>
                <a:cs typeface="Calibri"/>
                <a:sym typeface="Calibri"/>
              </a:rPr>
              <a:t>will experience shortages of critical fuel, communications, food, medicine, drinking water, wastewater sanitation, </a:t>
            </a:r>
            <a:r>
              <a:rPr kumimoji="0" lang="en-US" sz="2000" b="1" i="0" u="sng" strike="noStrike" kern="1200" cap="none" spc="0" normalizeH="0" baseline="0" noProof="0" dirty="0">
                <a:ln>
                  <a:noFill/>
                </a:ln>
                <a:effectLst/>
                <a:uLnTx/>
                <a:uFillTx/>
                <a:ea typeface="Calibri"/>
                <a:cs typeface="Calibri"/>
                <a:sym typeface="Calibri"/>
              </a:rPr>
              <a:t>and</a:t>
            </a:r>
            <a:r>
              <a:rPr kumimoji="0" lang="en-US" sz="2000" b="1" i="0" u="none" strike="noStrike" kern="1200" cap="none" spc="0" normalizeH="0" baseline="0" noProof="0" dirty="0">
                <a:ln>
                  <a:noFill/>
                </a:ln>
                <a:effectLst/>
                <a:uLnTx/>
                <a:uFillTx/>
                <a:ea typeface="Calibri"/>
                <a:cs typeface="Calibri"/>
                <a:sym typeface="Calibri"/>
              </a:rPr>
              <a:t> personnel--</a:t>
            </a:r>
            <a:r>
              <a:rPr lang="en-US" sz="2000" b="1" dirty="0">
                <a:ea typeface="Calibri"/>
                <a:cs typeface="Calibri"/>
                <a:sym typeface="Calibri"/>
              </a:rPr>
              <a:t> </a:t>
            </a:r>
            <a:r>
              <a:rPr kumimoji="0" lang="en-US" sz="2000" b="1" i="0" u="none" strike="noStrike" kern="1200" cap="none" spc="0" normalizeH="0" baseline="0" noProof="0" dirty="0">
                <a:ln>
                  <a:noFill/>
                </a:ln>
                <a:effectLst/>
                <a:uLnTx/>
                <a:uFillTx/>
                <a:ea typeface="Calibri"/>
                <a:cs typeface="Calibri"/>
                <a:sym typeface="Calibri"/>
              </a:rPr>
              <a:t>and they will then,</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n-US" sz="2000" b="1" i="0" u="none" strike="noStrike" kern="1200" cap="none" spc="0" normalizeH="0" baseline="0" noProof="0" dirty="0">
              <a:ln>
                <a:noFill/>
              </a:ln>
              <a:effectLst/>
              <a:uLnTx/>
              <a:uFillTx/>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000" b="1" i="0" strike="noStrike" kern="1200" cap="none" spc="0" normalizeH="0" baseline="0" noProof="0" dirty="0">
                <a:ln>
                  <a:noFill/>
                </a:ln>
                <a:effectLst/>
                <a:uLnTx/>
                <a:uFillTx/>
                <a:ea typeface="Calibri"/>
                <a:cs typeface="Calibri"/>
                <a:sym typeface="Calibri"/>
              </a:rPr>
              <a:t>contact their State Emergency Management office </a:t>
            </a:r>
            <a:r>
              <a:rPr lang="en-US" sz="2000" b="1" dirty="0">
                <a:ea typeface="Calibri"/>
                <a:cs typeface="Calibri"/>
                <a:sym typeface="Calibri"/>
              </a:rPr>
              <a:t>and Governor to ask</a:t>
            </a:r>
            <a:r>
              <a:rPr kumimoji="0" lang="en-US" sz="2000" b="1" i="0" strike="noStrike" kern="1200" cap="none" spc="0" normalizeH="0" baseline="0" noProof="0" dirty="0">
                <a:ln>
                  <a:noFill/>
                </a:ln>
                <a:effectLst/>
                <a:uLnTx/>
                <a:uFillTx/>
                <a:ea typeface="Calibri"/>
                <a:cs typeface="Calibri"/>
                <a:sym typeface="Calibri"/>
              </a:rPr>
              <a:t> DHS/FEMA for help;</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lang="en-US" sz="2000" b="1" dirty="0">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000" b="1" dirty="0">
                <a:ea typeface="Calibri"/>
                <a:cs typeface="Calibri"/>
                <a:sym typeface="Calibri"/>
              </a:rPr>
              <a:t>in which </a:t>
            </a:r>
            <a:r>
              <a:rPr kumimoji="0" lang="en-US" sz="2000" b="1" i="0" u="none" strike="noStrike" kern="1200" cap="none" spc="0" normalizeH="0" baseline="0" noProof="0" dirty="0">
                <a:ln>
                  <a:noFill/>
                </a:ln>
                <a:effectLst/>
                <a:uLnTx/>
                <a:uFillTx/>
                <a:ea typeface="Calibri"/>
                <a:cs typeface="Calibri"/>
                <a:sym typeface="Calibri"/>
              </a:rPr>
              <a:t>the </a:t>
            </a:r>
            <a:r>
              <a:rPr kumimoji="0" lang="en-US" sz="2000" b="1" i="0" strike="noStrike" kern="1200" cap="none" spc="0" normalizeH="0" baseline="0" noProof="0" dirty="0">
                <a:ln>
                  <a:noFill/>
                </a:ln>
                <a:effectLst/>
                <a:uLnTx/>
                <a:uFillTx/>
                <a:ea typeface="Calibri"/>
                <a:cs typeface="Calibri"/>
                <a:sym typeface="Calibri"/>
              </a:rPr>
              <a:t>Governor</a:t>
            </a:r>
            <a:r>
              <a:rPr kumimoji="0" lang="en-US" sz="2000" b="1" i="0" u="none" strike="noStrike" kern="1200" cap="none" spc="0" normalizeH="0" baseline="0" noProof="0" dirty="0">
                <a:ln>
                  <a:noFill/>
                </a:ln>
                <a:effectLst/>
                <a:uLnTx/>
                <a:uFillTx/>
                <a:ea typeface="Calibri"/>
                <a:cs typeface="Calibri"/>
                <a:sym typeface="Calibri"/>
              </a:rPr>
              <a:t> will then call the President for help;</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en-US" sz="2000" b="1" i="0" u="none" strike="noStrike" kern="1200" cap="none" spc="0" normalizeH="0" baseline="0" noProof="0" dirty="0">
              <a:ln>
                <a:noFill/>
              </a:ln>
              <a:effectLst/>
              <a:uLnTx/>
              <a:uFillTx/>
              <a:ea typeface="Calibri"/>
              <a:cs typeface="Calibri"/>
              <a:sym typeface="Calibri"/>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000" b="1" i="0" strike="noStrike" kern="1200" cap="none" spc="0" normalizeH="0" baseline="0" noProof="0" dirty="0">
                <a:ln>
                  <a:noFill/>
                </a:ln>
                <a:effectLst/>
                <a:uLnTx/>
                <a:uFillTx/>
                <a:ea typeface="Calibri"/>
                <a:cs typeface="Calibri"/>
                <a:sym typeface="Calibri"/>
              </a:rPr>
              <a:t>in which the President will call the Secretary of Defense and say, </a:t>
            </a:r>
            <a:r>
              <a:rPr kumimoji="0" lang="en-US" sz="2000" b="1" i="0" strike="noStrike" kern="1200" cap="none" spc="0" normalizeH="0" baseline="0" noProof="0" dirty="0">
                <a:ln>
                  <a:noFill/>
                </a:ln>
                <a:solidFill>
                  <a:srgbClr val="FFFF00"/>
                </a:solidFill>
                <a:effectLst/>
                <a:uLnTx/>
                <a:uFillTx/>
                <a:ea typeface="Calibri"/>
                <a:cs typeface="Calibri"/>
                <a:sym typeface="Calibri"/>
              </a:rPr>
              <a:t>“send me everything you’ve got.”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Calibri"/>
                <a:cs typeface="Calibri"/>
                <a:sym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ea typeface="Calibri"/>
                <a:cs typeface="Calibri"/>
                <a:sym typeface="Calibri"/>
              </a:rPr>
              <a:t>     </a:t>
            </a:r>
          </a:p>
        </p:txBody>
      </p:sp>
      <p:pic>
        <p:nvPicPr>
          <p:cNvPr id="2" name="Picture 1">
            <a:extLst>
              <a:ext uri="{FF2B5EF4-FFF2-40B4-BE49-F238E27FC236}">
                <a16:creationId xmlns:a16="http://schemas.microsoft.com/office/drawing/2014/main" id="{3EC8022A-CA93-4407-B479-CCA5A0B8D5A1}"/>
              </a:ext>
            </a:extLst>
          </p:cNvPr>
          <p:cNvPicPr>
            <a:picLocks noChangeAspect="1"/>
          </p:cNvPicPr>
          <p:nvPr/>
        </p:nvPicPr>
        <p:blipFill>
          <a:blip r:embed="rId3"/>
          <a:stretch>
            <a:fillRect/>
          </a:stretch>
        </p:blipFill>
        <p:spPr>
          <a:xfrm>
            <a:off x="0" y="0"/>
            <a:ext cx="1371719" cy="926672"/>
          </a:xfrm>
          <a:prstGeom prst="rect">
            <a:avLst/>
          </a:prstGeom>
        </p:spPr>
      </p:pic>
    </p:spTree>
    <p:extLst>
      <p:ext uri="{BB962C8B-B14F-4D97-AF65-F5344CB8AC3E}">
        <p14:creationId xmlns:p14="http://schemas.microsoft.com/office/powerpoint/2010/main" val="7155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119"/>
            <a:ext cx="12192000" cy="6929120"/>
          </a:xfrm>
          <a:prstGeom prst="rect">
            <a:avLst/>
          </a:prstGeom>
        </p:spPr>
      </p:pic>
      <p:sp>
        <p:nvSpPr>
          <p:cNvPr id="5" name="TextBox 4"/>
          <p:cNvSpPr txBox="1"/>
          <p:nvPr/>
        </p:nvSpPr>
        <p:spPr>
          <a:xfrm>
            <a:off x="1300459" y="714747"/>
            <a:ext cx="9591088" cy="523220"/>
          </a:xfrm>
          <a:prstGeom prst="rect">
            <a:avLst/>
          </a:prstGeom>
          <a:noFill/>
        </p:spPr>
        <p:txBody>
          <a:bodyPr wrap="none" rtlCol="0">
            <a:spAutoFit/>
          </a:bodyPr>
          <a:lstStyle/>
          <a:p>
            <a:pPr algn="ctr"/>
            <a:r>
              <a:rPr lang="en-US" sz="2800" b="1" dirty="0">
                <a:solidFill>
                  <a:srgbClr val="FFFF00"/>
                </a:solidFill>
              </a:rPr>
              <a:t>Aneyoshi, Iwate Prefecture     -     11 March 2011 Tsunami </a:t>
            </a:r>
            <a:endParaRPr lang="en-US" sz="2800" b="1" dirty="0"/>
          </a:p>
        </p:txBody>
      </p:sp>
      <p:sp>
        <p:nvSpPr>
          <p:cNvPr id="2" name="Rectangle 1"/>
          <p:cNvSpPr/>
          <p:nvPr/>
        </p:nvSpPr>
        <p:spPr>
          <a:xfrm>
            <a:off x="1536700" y="2793276"/>
            <a:ext cx="9118600" cy="1200329"/>
          </a:xfrm>
          <a:prstGeom prst="rect">
            <a:avLst/>
          </a:prstGeom>
          <a:effectLst>
            <a:outerShdw blurRad="50800" dist="38100" dir="10800000" algn="r" rotWithShape="0">
              <a:prstClr val="black">
                <a:alpha val="40000"/>
              </a:prstClr>
            </a:outerShdw>
          </a:effectLst>
        </p:spPr>
        <p:txBody>
          <a:bodyPr wrap="square">
            <a:spAutoFit/>
          </a:bodyPr>
          <a:lstStyle/>
          <a:p>
            <a:pPr algn="ctr"/>
            <a:r>
              <a:rPr lang="en-US" sz="7200" b="1" i="1" dirty="0">
                <a:solidFill>
                  <a:srgbClr val="FFFF00"/>
                </a:solidFill>
              </a:rPr>
              <a:t>Were they warned?</a:t>
            </a:r>
          </a:p>
        </p:txBody>
      </p:sp>
    </p:spTree>
    <p:extLst>
      <p:ext uri="{BB962C8B-B14F-4D97-AF65-F5344CB8AC3E}">
        <p14:creationId xmlns:p14="http://schemas.microsoft.com/office/powerpoint/2010/main" val="278036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521" y="1069384"/>
            <a:ext cx="11444758" cy="5658198"/>
          </a:xfrm>
        </p:spPr>
        <p:txBody>
          <a:bodyPr>
            <a:normAutofit fontScale="92500" lnSpcReduction="10000"/>
          </a:bodyPr>
          <a:lstStyle/>
          <a:p>
            <a:pPr algn="just">
              <a:spcBef>
                <a:spcPts val="600"/>
              </a:spcBef>
              <a:buFont typeface="Arial" panose="020B0604020202020204" pitchFamily="34" charset="0"/>
              <a:buChar char="•"/>
            </a:pPr>
            <a:r>
              <a:rPr lang="en-US" sz="2200" b="1" dirty="0">
                <a:solidFill>
                  <a:schemeClr val="tx1"/>
                </a:solidFill>
              </a:rPr>
              <a:t>Planning support, subsistence, administrative supply, </a:t>
            </a:r>
            <a:r>
              <a:rPr lang="en-US" sz="2200" b="1" u="sng" dirty="0">
                <a:solidFill>
                  <a:schemeClr val="tx1"/>
                </a:solidFill>
              </a:rPr>
              <a:t>petroleum</a:t>
            </a:r>
            <a:r>
              <a:rPr lang="en-US" sz="2200" b="1" dirty="0">
                <a:solidFill>
                  <a:schemeClr val="tx1"/>
                </a:solidFill>
              </a:rPr>
              <a:t> products, engineering and construction supply, </a:t>
            </a:r>
            <a:r>
              <a:rPr lang="en-US" sz="2200" b="1" u="sng" dirty="0">
                <a:solidFill>
                  <a:schemeClr val="tx1"/>
                </a:solidFill>
              </a:rPr>
              <a:t>water</a:t>
            </a:r>
            <a:r>
              <a:rPr lang="en-US" sz="2200" b="1" dirty="0">
                <a:solidFill>
                  <a:schemeClr val="tx1"/>
                </a:solidFill>
              </a:rPr>
              <a:t> and mobile units, </a:t>
            </a:r>
            <a:r>
              <a:rPr lang="en-US" sz="2200" b="1" u="sng" dirty="0">
                <a:solidFill>
                  <a:schemeClr val="tx1"/>
                </a:solidFill>
              </a:rPr>
              <a:t>medical</a:t>
            </a:r>
            <a:r>
              <a:rPr lang="en-US" sz="2200" b="1" dirty="0">
                <a:solidFill>
                  <a:schemeClr val="tx1"/>
                </a:solidFill>
              </a:rPr>
              <a:t> material, </a:t>
            </a:r>
            <a:r>
              <a:rPr lang="en-US" sz="2200" b="1" u="sng" dirty="0">
                <a:solidFill>
                  <a:schemeClr val="tx1"/>
                </a:solidFill>
              </a:rPr>
              <a:t>telecommunications</a:t>
            </a:r>
            <a:r>
              <a:rPr lang="en-US" sz="2200" b="1" dirty="0">
                <a:solidFill>
                  <a:schemeClr val="tx1"/>
                </a:solidFill>
              </a:rPr>
              <a:t> management, and transportation management.  </a:t>
            </a:r>
          </a:p>
          <a:p>
            <a:pPr algn="just">
              <a:spcBef>
                <a:spcPts val="600"/>
              </a:spcBef>
              <a:buFont typeface="Arial" panose="020B0604020202020204" pitchFamily="34" charset="0"/>
              <a:buChar char="•"/>
            </a:pPr>
            <a:r>
              <a:rPr lang="en-US" sz="2200" b="1" dirty="0">
                <a:solidFill>
                  <a:schemeClr val="tx1"/>
                </a:solidFill>
              </a:rPr>
              <a:t>Provide </a:t>
            </a:r>
            <a:r>
              <a:rPr lang="en-US" sz="2200" b="1" u="sng" dirty="0">
                <a:solidFill>
                  <a:schemeClr val="tx1"/>
                </a:solidFill>
              </a:rPr>
              <a:t>bottled and bulk drinking water</a:t>
            </a:r>
            <a:r>
              <a:rPr lang="en-US" sz="2200" b="1" dirty="0">
                <a:solidFill>
                  <a:schemeClr val="tx1"/>
                </a:solidFill>
              </a:rPr>
              <a:t>, construction materials, and engineering service. </a:t>
            </a:r>
          </a:p>
          <a:p>
            <a:pPr algn="just">
              <a:spcBef>
                <a:spcPts val="600"/>
              </a:spcBef>
              <a:buFont typeface="Arial" panose="020B0604020202020204" pitchFamily="34" charset="0"/>
              <a:buChar char="•"/>
            </a:pPr>
            <a:r>
              <a:rPr lang="en-US" sz="2200" b="1" dirty="0">
                <a:solidFill>
                  <a:schemeClr val="tx1"/>
                </a:solidFill>
              </a:rPr>
              <a:t>Provide a robust capability of mobile field elements and logistics support teams. </a:t>
            </a:r>
          </a:p>
          <a:p>
            <a:pPr algn="just">
              <a:spcBef>
                <a:spcPts val="600"/>
              </a:spcBef>
              <a:buFont typeface="Arial" panose="020B0604020202020204" pitchFamily="34" charset="0"/>
              <a:buChar char="•"/>
            </a:pPr>
            <a:r>
              <a:rPr lang="en-US" sz="2200" b="1" dirty="0">
                <a:solidFill>
                  <a:schemeClr val="tx1"/>
                </a:solidFill>
              </a:rPr>
              <a:t>Provide commodities distribution assistance and expertise to include, points of distribution training and state-level project management support for commodities missions. </a:t>
            </a:r>
          </a:p>
          <a:p>
            <a:pPr algn="just">
              <a:spcBef>
                <a:spcPts val="600"/>
              </a:spcBef>
              <a:buFont typeface="Arial" panose="020B0604020202020204" pitchFamily="34" charset="0"/>
              <a:buChar char="•"/>
            </a:pPr>
            <a:r>
              <a:rPr lang="en-US" sz="2200" b="1" dirty="0">
                <a:solidFill>
                  <a:schemeClr val="tx1"/>
                </a:solidFill>
              </a:rPr>
              <a:t>Support the hauling, installing, operations and maintenance of DHS/FEMA generators for critical public facilities and provides generator lease and purchase support. </a:t>
            </a:r>
          </a:p>
          <a:p>
            <a:pPr algn="just">
              <a:spcBef>
                <a:spcPts val="600"/>
              </a:spcBef>
              <a:buFont typeface="Arial" panose="020B0604020202020204" pitchFamily="34" charset="0"/>
              <a:buChar char="•"/>
            </a:pPr>
            <a:r>
              <a:rPr lang="en-US" sz="2200" b="1" dirty="0">
                <a:solidFill>
                  <a:schemeClr val="tx1"/>
                </a:solidFill>
              </a:rPr>
              <a:t>Chemical, Biological, Radiological, Nuclear Enhanced (CBRNE) and Hazardous Material (HAZMAT)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Book Antiqua"/>
              <a:ea typeface="Calibri"/>
              <a:cs typeface="Calibri"/>
              <a:sym typeface="Calibri"/>
            </a:endParaRPr>
          </a:p>
          <a:p>
            <a:pPr lvl="0">
              <a:lnSpc>
                <a:spcPct val="100000"/>
              </a:lnSpc>
              <a:spcBef>
                <a:spcPts val="0"/>
              </a:spcBef>
              <a:buSzPct val="25000"/>
              <a:buFont typeface="Arial" panose="020B0604020202020204" pitchFamily="34" charset="0"/>
              <a:buChar char="•"/>
              <a:defRPr/>
            </a:pPr>
            <a:endParaRPr lang="en-GB" sz="2000" b="1" dirty="0">
              <a:latin typeface="Arial"/>
              <a:ea typeface="Arial"/>
              <a:cs typeface="Arial"/>
              <a:sym typeface="Arial"/>
            </a:endParaRPr>
          </a:p>
          <a:p>
            <a:pPr marL="0" indent="0" algn="ctr">
              <a:buNone/>
            </a:pPr>
            <a:r>
              <a:rPr lang="en-US" sz="2200" b="1" dirty="0">
                <a:solidFill>
                  <a:srgbClr val="FFFF00"/>
                </a:solidFill>
              </a:rPr>
              <a:t>CAN YOUR MILITARY PERFORM THESE MISSIONS FOR A PROLONGED PERIOD OF TIME, -  FOR SEVERAL MONTHS OR longer?</a:t>
            </a:r>
          </a:p>
          <a:p>
            <a:pPr marL="457200" indent="-457200" algn="ctr">
              <a:buFont typeface="Arial" panose="020B0604020202020204" pitchFamily="34" charset="0"/>
              <a:buChar char="•"/>
            </a:pPr>
            <a:endParaRPr lang="en-US" sz="2600" b="1" dirty="0"/>
          </a:p>
        </p:txBody>
      </p:sp>
      <p:sp>
        <p:nvSpPr>
          <p:cNvPr id="4" name="Rectangle 3">
            <a:extLst>
              <a:ext uri="{FF2B5EF4-FFF2-40B4-BE49-F238E27FC236}">
                <a16:creationId xmlns:a16="http://schemas.microsoft.com/office/drawing/2014/main" id="{9DED9B02-E139-435C-8337-B6467EBF1792}"/>
              </a:ext>
            </a:extLst>
          </p:cNvPr>
          <p:cNvSpPr/>
          <p:nvPr/>
        </p:nvSpPr>
        <p:spPr>
          <a:xfrm>
            <a:off x="352425" y="95250"/>
            <a:ext cx="11410950" cy="830997"/>
          </a:xfrm>
          <a:prstGeom prst="rect">
            <a:avLst/>
          </a:prstGeom>
        </p:spPr>
        <p:txBody>
          <a:bodyPr wrap="square">
            <a:spAutoFit/>
          </a:bodyPr>
          <a:lstStyle/>
          <a:p>
            <a:pPr algn="ctr"/>
            <a:r>
              <a:rPr lang="en-US" sz="2400" b="1" dirty="0">
                <a:solidFill>
                  <a:srgbClr val="FFFF00"/>
                </a:solidFill>
              </a:rPr>
              <a:t> </a:t>
            </a:r>
            <a:r>
              <a:rPr lang="en-US" sz="2400" b="1" i="1" dirty="0">
                <a:solidFill>
                  <a:schemeClr val="accent2">
                    <a:lumMod val="75000"/>
                  </a:schemeClr>
                </a:solidFill>
              </a:rPr>
              <a:t>Department of Defense (DoD)</a:t>
            </a:r>
            <a:r>
              <a:rPr lang="en-US" sz="2400" b="1" dirty="0">
                <a:solidFill>
                  <a:schemeClr val="accent2">
                    <a:lumMod val="75000"/>
                  </a:schemeClr>
                </a:solidFill>
              </a:rPr>
              <a:t> </a:t>
            </a:r>
          </a:p>
          <a:p>
            <a:pPr algn="ctr"/>
            <a:r>
              <a:rPr lang="en-US" sz="2400" b="1" u="sng" dirty="0">
                <a:solidFill>
                  <a:schemeClr val="accent2">
                    <a:lumMod val="75000"/>
                  </a:schemeClr>
                </a:solidFill>
              </a:rPr>
              <a:t>Disaster Emergency Support Function to DHS/FEMA</a:t>
            </a:r>
            <a:endParaRPr lang="en-US" sz="2400" u="sng" dirty="0">
              <a:solidFill>
                <a:schemeClr val="accent2">
                  <a:lumMod val="75000"/>
                </a:schemeClr>
              </a:solidFill>
            </a:endParaRPr>
          </a:p>
        </p:txBody>
      </p:sp>
    </p:spTree>
    <p:extLst>
      <p:ext uri="{BB962C8B-B14F-4D97-AF65-F5344CB8AC3E}">
        <p14:creationId xmlns:p14="http://schemas.microsoft.com/office/powerpoint/2010/main" val="272237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p:nvPr/>
        </p:nvSpPr>
        <p:spPr>
          <a:xfrm>
            <a:off x="311727" y="195514"/>
            <a:ext cx="11617037" cy="5772150"/>
          </a:xfrm>
          <a:prstGeom prst="rect">
            <a:avLst/>
          </a:prstGeom>
          <a:noFill/>
          <a:ln>
            <a:noFill/>
          </a:ln>
        </p:spPr>
        <p:txBody>
          <a:bodyPr lIns="68569" tIns="34275" rIns="68569" bIns="34275"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800" b="1" i="0" u="sng" strike="noStrike" kern="1200" cap="none" spc="0" normalizeH="0" baseline="0" noProof="0" dirty="0">
                <a:ln>
                  <a:noFill/>
                </a:ln>
                <a:solidFill>
                  <a:schemeClr val="accent2">
                    <a:lumMod val="75000"/>
                  </a:schemeClr>
                </a:solidFill>
                <a:effectLst/>
                <a:uLnTx/>
                <a:uFillTx/>
                <a:ea typeface="Arial"/>
                <a:cs typeface="Arial"/>
                <a:sym typeface="Arial"/>
              </a:rPr>
              <a:t>UNTOLD REALITIES </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2800" b="1" i="0" strike="noStrike" kern="1200" cap="none" spc="0" normalizeH="0" baseline="0" noProof="0" dirty="0">
                <a:ln>
                  <a:noFill/>
                </a:ln>
                <a:solidFill>
                  <a:schemeClr val="accent2">
                    <a:lumMod val="75000"/>
                  </a:schemeClr>
                </a:solidFill>
                <a:effectLst/>
                <a:uLnTx/>
                <a:uFillTx/>
                <a:ea typeface="Arial"/>
                <a:cs typeface="Arial"/>
                <a:sym typeface="Arial"/>
              </a:rPr>
              <a:t>(elected officials and the electric industry don’t talk about, or want people to know)</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US" sz="1800" b="1" i="0" u="none" strike="noStrike" kern="1200" cap="none" spc="0" normalizeH="0" baseline="0" noProof="0" dirty="0">
              <a:ln>
                <a:noFill/>
              </a:ln>
              <a:solidFill>
                <a:srgbClr val="002060"/>
              </a:solidFill>
              <a:effectLst/>
              <a:uLnTx/>
              <a:uFillTx/>
              <a:ea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US" sz="2000" b="1" i="0" strike="noStrike" kern="1200" cap="none" spc="0" normalizeH="0" baseline="0" noProof="0" dirty="0">
                <a:ln>
                  <a:noFill/>
                </a:ln>
                <a:solidFill>
                  <a:srgbClr val="FFFF00"/>
                </a:solidFill>
                <a:effectLst/>
                <a:uLnTx/>
                <a:uFillTx/>
                <a:ea typeface="Arial"/>
                <a:cs typeface="Arial"/>
                <a:sym typeface="Arial"/>
              </a:rPr>
              <a:t>FEMA and DoD are not prepared </a:t>
            </a:r>
            <a:r>
              <a:rPr kumimoji="0" lang="en-US" sz="2000" b="1" i="0" strike="noStrike" kern="1200" cap="none" spc="0" normalizeH="0" baseline="0" noProof="0" dirty="0">
                <a:ln>
                  <a:noFill/>
                </a:ln>
                <a:effectLst/>
                <a:uLnTx/>
                <a:uFillTx/>
                <a:ea typeface="Arial"/>
                <a:cs typeface="Arial"/>
                <a:sym typeface="Arial"/>
              </a:rPr>
              <a:t>to conduct operations nor assist in response and recovery ops, in a Complex Catastrophe (or true catastrophic-cataclysmic event) encompassing Urban, Suburban and Rural Areas of Operations involving several or more of the 10 FEMA regions simultaneously will be unprecedented and hard to imagine as </a:t>
            </a:r>
          </a:p>
          <a:p>
            <a:pPr marR="0" lvl="0" algn="just" defTabSz="914400" rtl="0" eaLnBrk="1" fontAlgn="auto" latinLnBrk="0" hangingPunct="1">
              <a:lnSpc>
                <a:spcPct val="100000"/>
              </a:lnSpc>
              <a:spcBef>
                <a:spcPts val="0"/>
              </a:spcBef>
              <a:spcAft>
                <a:spcPts val="0"/>
              </a:spcAft>
              <a:buSzPct val="100000"/>
              <a:tabLst/>
              <a:defRPr/>
            </a:pPr>
            <a:endParaRPr kumimoji="0" lang="en-US" sz="2000" b="1" i="0" strike="noStrike" kern="1200" cap="none" spc="0" normalizeH="0" baseline="0" noProof="0" dirty="0">
              <a:ln>
                <a:noFill/>
              </a:ln>
              <a:effectLst/>
              <a:uLnTx/>
              <a:uFillTx/>
              <a:ea typeface="Arial"/>
              <a:cs typeface="Arial"/>
              <a:sym typeface="Arial"/>
            </a:endParaRPr>
          </a:p>
          <a:p>
            <a:pPr marR="0" lvl="0" algn="ctr" defTabSz="914400" rtl="0" eaLnBrk="1" fontAlgn="auto" latinLnBrk="0" hangingPunct="1">
              <a:lnSpc>
                <a:spcPct val="100000"/>
              </a:lnSpc>
              <a:spcBef>
                <a:spcPts val="0"/>
              </a:spcBef>
              <a:spcAft>
                <a:spcPts val="0"/>
              </a:spcAft>
              <a:buSzPct val="100000"/>
              <a:tabLst/>
              <a:defRPr/>
            </a:pPr>
            <a:r>
              <a:rPr lang="en-US" sz="2400" b="1" dirty="0">
                <a:ea typeface="Arial"/>
                <a:cs typeface="Arial"/>
                <a:sym typeface="Arial"/>
              </a:rPr>
              <a:t>     </a:t>
            </a:r>
            <a:r>
              <a:rPr kumimoji="0" lang="en-US" sz="2400" b="1" i="0" strike="noStrike" kern="1200" cap="none" spc="0" normalizeH="0" baseline="0" noProof="0" dirty="0">
                <a:ln>
                  <a:noFill/>
                </a:ln>
                <a:solidFill>
                  <a:srgbClr val="FFFF00"/>
                </a:solidFill>
                <a:effectLst/>
                <a:uLnTx/>
                <a:uFillTx/>
                <a:ea typeface="Arial"/>
                <a:cs typeface="Arial"/>
                <a:sym typeface="Arial"/>
              </a:rPr>
              <a:t>No plans, scenarios or exercises exist at this level.</a:t>
            </a: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endParaRPr kumimoji="0" lang="en-GB" sz="2000" b="1" i="0" u="none" strike="noStrike" kern="1200" cap="none" spc="0" normalizeH="0" baseline="0" noProof="0" dirty="0">
              <a:ln>
                <a:noFill/>
              </a:ln>
              <a:effectLst/>
              <a:uLnTx/>
              <a:uFillTx/>
              <a:ea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GB" sz="2000" b="1" i="0" u="none" strike="noStrike" kern="1200" cap="none" spc="0" normalizeH="0" baseline="0" noProof="0" dirty="0">
                <a:ln>
                  <a:noFill/>
                </a:ln>
                <a:effectLst/>
                <a:uLnTx/>
                <a:uFillTx/>
                <a:ea typeface="Arial"/>
                <a:cs typeface="Arial"/>
                <a:sym typeface="Arial"/>
              </a:rPr>
              <a:t>All military services, critical Defense Industrial Base, and their supply-chain providers are also dependent on the same civilian electric grid as you are.  </a:t>
            </a: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endParaRPr kumimoji="0" lang="en-GB" sz="2000" b="1" i="0" u="none" strike="noStrike" kern="1200" cap="none" spc="0" normalizeH="0" baseline="0" noProof="0" dirty="0">
              <a:ln>
                <a:noFill/>
              </a:ln>
              <a:effectLst/>
              <a:uLnTx/>
              <a:uFillTx/>
              <a:ea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r>
              <a:rPr kumimoji="0" lang="en-GB" sz="2000" b="1" i="0" u="none" strike="noStrike" kern="1200" cap="none" spc="0" normalizeH="0" baseline="0" noProof="0" dirty="0">
                <a:ln>
                  <a:noFill/>
                </a:ln>
                <a:effectLst/>
                <a:uLnTx/>
                <a:uFillTx/>
                <a:ea typeface="Arial"/>
                <a:cs typeface="Arial"/>
                <a:sym typeface="Arial"/>
              </a:rPr>
              <a:t>DoD military at the Strategic level (e.g., Cheyenne Mtn, Air Force One, strategic communication sites) are prepared/hardened, but not most Operational (FEMA) and especially not Tactical/unit level Active, Reserve or National Guard. </a:t>
            </a:r>
            <a:endParaRPr lang="en-GB" sz="2000" b="1" dirty="0">
              <a:ea typeface="Arial"/>
              <a:cs typeface="Arial"/>
              <a:sym typeface="Arial"/>
            </a:endParaRPr>
          </a:p>
          <a:p>
            <a:pPr marL="342900" marR="0" lvl="0" indent="-342900" algn="just" defTabSz="914400" rtl="0" eaLnBrk="1" fontAlgn="auto" latinLnBrk="0" hangingPunct="1">
              <a:lnSpc>
                <a:spcPct val="100000"/>
              </a:lnSpc>
              <a:spcBef>
                <a:spcPts val="0"/>
              </a:spcBef>
              <a:spcAft>
                <a:spcPts val="0"/>
              </a:spcAft>
              <a:buSzPct val="100000"/>
              <a:buFont typeface="Arial" panose="020B0604020202020204" pitchFamily="34" charset="0"/>
              <a:buChar char="•"/>
              <a:tabLst/>
              <a:defRPr/>
            </a:pPr>
            <a:endParaRPr lang="en-GB" sz="2000" dirty="0">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Book Antiqua"/>
                <a:ea typeface="Calibri"/>
                <a:cs typeface="Calibri"/>
                <a:sym typeface="Calibri"/>
              </a:rPr>
              <a:t>The Area of Operations (AO) that NORTHCOM, National Guard and FEMA personnel will enter  and attempt to maneuver within will be unprecedented, brutal, inhumane and </a:t>
            </a:r>
            <a:r>
              <a:rPr lang="en-US" sz="1600" b="1" dirty="0">
                <a:solidFill>
                  <a:srgbClr val="FFFF00"/>
                </a:solidFill>
                <a:latin typeface="Book Antiqua"/>
                <a:ea typeface="Calibri"/>
                <a:cs typeface="Calibri"/>
                <a:sym typeface="Calibri"/>
              </a:rPr>
              <a:t>h</a:t>
            </a:r>
            <a:r>
              <a:rPr kumimoji="0" lang="en-US" sz="1600" b="1" i="0" u="none" strike="noStrike" kern="1200" cap="none" spc="0" normalizeH="0" baseline="0" noProof="0" dirty="0">
                <a:ln>
                  <a:noFill/>
                </a:ln>
                <a:solidFill>
                  <a:srgbClr val="FFFF00"/>
                </a:solidFill>
                <a:effectLst/>
                <a:uLnTx/>
                <a:uFillTx/>
                <a:latin typeface="Book Antiqua"/>
                <a:ea typeface="Calibri"/>
                <a:cs typeface="Calibri"/>
                <a:sym typeface="Calibri"/>
              </a:rPr>
              <a:t>ard to imagine, </a:t>
            </a:r>
            <a:r>
              <a:rPr kumimoji="0" lang="en-US" sz="1600" b="1" i="0" u="none" strike="noStrike" kern="1200" cap="none" spc="0" normalizeH="0" baseline="0" noProof="0" dirty="0">
                <a:ln>
                  <a:noFill/>
                </a:ln>
                <a:solidFill>
                  <a:srgbClr val="FFFF00"/>
                </a:solidFill>
                <a:effectLst/>
                <a:uLnTx/>
                <a:uFillTx/>
                <a:latin typeface="Book Antiqua" panose="02040602050305030304" pitchFamily="18" charset="0"/>
                <a:ea typeface="Calibri"/>
                <a:cs typeface="Calibri"/>
                <a:sym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FF00"/>
                </a:solidFill>
                <a:latin typeface="Book Antiqua" panose="02040602050305030304" pitchFamily="18" charset="0"/>
                <a:ea typeface="Calibri"/>
                <a:cs typeface="Calibri"/>
                <a:sym typeface="Calibri"/>
              </a:rPr>
              <a:t>       b</a:t>
            </a:r>
            <a:r>
              <a:rPr kumimoji="0" lang="en-US" sz="1600" b="1" i="0" strike="noStrike" kern="1200" cap="none" spc="0" normalizeH="0" baseline="0" noProof="0" dirty="0">
                <a:ln>
                  <a:noFill/>
                </a:ln>
                <a:solidFill>
                  <a:srgbClr val="FFFF00"/>
                </a:solidFill>
                <a:effectLst/>
                <a:uLnTx/>
                <a:uFillTx/>
                <a:latin typeface="Book Antiqua" panose="02040602050305030304" pitchFamily="18" charset="0"/>
                <a:ea typeface="Calibri"/>
                <a:cs typeface="Calibri"/>
                <a:sym typeface="Calibri"/>
              </a:rPr>
              <a:t>ut with what I know for sure, I’ll walk you through it……..</a:t>
            </a:r>
            <a:endParaRPr kumimoji="0" lang="en-US" sz="1600" b="0" i="0" strike="noStrike" kern="1200" cap="none" spc="0" normalizeH="0" baseline="0" noProof="0" dirty="0">
              <a:ln>
                <a:noFill/>
              </a:ln>
              <a:solidFill>
                <a:srgbClr val="FFFF00"/>
              </a:solidFill>
              <a:effectLst/>
              <a:uLnTx/>
              <a:uFillTx/>
              <a:latin typeface="Book Antiqua" panose="02040602050305030304" pitchFamily="18" charset="0"/>
              <a:ea typeface="Calibri"/>
              <a:cs typeface="Calibri"/>
              <a:sym typeface="Calibri"/>
            </a:endParaRPr>
          </a:p>
          <a:p>
            <a:pPr marR="0" lvl="0" algn="just" defTabSz="914400" rtl="0" eaLnBrk="1" fontAlgn="auto" latinLnBrk="0" hangingPunct="1">
              <a:lnSpc>
                <a:spcPct val="100000"/>
              </a:lnSpc>
              <a:spcBef>
                <a:spcPts val="0"/>
              </a:spcBef>
              <a:spcAft>
                <a:spcPts val="0"/>
              </a:spcAft>
              <a:buSzPct val="100000"/>
              <a:tabLst/>
              <a:defRPr/>
            </a:pPr>
            <a:endParaRPr kumimoji="0" lang="en-GB" sz="2000" i="0" u="none" strike="noStrike" kern="1200" cap="none" spc="0" normalizeH="0" baseline="0" noProof="0" dirty="0">
              <a:ln>
                <a:noFill/>
              </a:ln>
              <a:effectLst/>
              <a:uLnTx/>
              <a:uFillTx/>
              <a:ea typeface="Arial"/>
              <a:cs typeface="Arial"/>
              <a:sym typeface="Arial"/>
            </a:endParaRPr>
          </a:p>
        </p:txBody>
      </p:sp>
      <p:sp>
        <p:nvSpPr>
          <p:cNvPr id="490" name="Shape 490"/>
          <p:cNvSpPr/>
          <p:nvPr/>
        </p:nvSpPr>
        <p:spPr>
          <a:xfrm>
            <a:off x="2030896" y="2457451"/>
            <a:ext cx="7322654" cy="484748"/>
          </a:xfrm>
          <a:prstGeom prst="rect">
            <a:avLst/>
          </a:prstGeom>
          <a:noFill/>
          <a:ln>
            <a:noFill/>
          </a:ln>
        </p:spPr>
        <p:txBody>
          <a:bodyPr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GB" sz="1350" b="1" i="0" u="none" strike="noStrike" kern="1200" cap="none" spc="0" normalizeH="0" baseline="0" noProof="0" dirty="0">
                <a:ln>
                  <a:noFill/>
                </a:ln>
                <a:solidFill>
                  <a:prstClr val="black"/>
                </a:solidFill>
                <a:effectLst/>
                <a:uLnTx/>
                <a:uFillTx/>
                <a:latin typeface="Quattrocento"/>
                <a:ea typeface="Quattrocento"/>
                <a:cs typeface="Quattrocento"/>
                <a:sym typeface="Quattrocento"/>
              </a:rPr>
              <a:t> </a:t>
            </a:r>
            <a:endParaRPr kumimoji="0" lang="en-GB" sz="1350" b="1" i="0" u="none" strike="noStrike" kern="120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20375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077699" cy="669106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FEMA and NORTHCOM General-Purpose forces (GPF) are not trained for operations in a truly cataclysmic </a:t>
            </a:r>
            <a:r>
              <a:rPr kumimoji="0" lang="en-US" sz="1800" b="1"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Volatile, Uncertain, Complex and Ambiguous (VUCA</a:t>
            </a:r>
            <a:r>
              <a:rPr kumimoji="0" lang="en-US" sz="1800" b="1" i="0"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 environment </a:t>
            </a:r>
            <a:r>
              <a:rPr kumimoji="0" lang="en-US" sz="18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as:</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Responders are not operationally or psychologically prepared for what to anticipate when</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immersed in intense operations as</a:t>
            </a:r>
            <a:r>
              <a:rPr lang="en-US" b="1" dirty="0">
                <a:solidFill>
                  <a:srgbClr val="FFFF00"/>
                </a:solidFill>
                <a:latin typeface="Arial" panose="020B0604020202020204" pitchFamily="34"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there are Zero existing plans or exercises to conduct operations, or even survive themselves, in an extreme VUCA environment at the catastrophic to cataclysmic level.</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Neither does local level Fire, Law Enforcement or EMS, as no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substantive plans, scenarios or exercises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for   such a worst-case situation has ever been developed to assist commanders, officials at all levels, and ESPECIALLY Troops and Responders for operations in the Homeland---  </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involving several if not all FEMA regions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simultaneously</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      - responsible for operations in vast Urban, Suburban, and Rural areas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simultaneously</a:t>
            </a:r>
            <a:r>
              <a:rPr kumimoji="0" lang="en-US" sz="1800" b="1" i="0"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          - over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multiple</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 jurisdictions,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               - for a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prolonged</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 period of time,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a:p>
            <a:pPr marL="285750" marR="0" lvl="0" indent="-285750" algn="ctr"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while trying to maneuver within an intense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humanitarian disaster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rPr>
              <a:t>environment,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659975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194" y="1057803"/>
            <a:ext cx="11704320" cy="566411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plus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severely degraded/denied/destroyed </a:t>
            </a:r>
            <a:r>
              <a:rPr kumimoji="0" lang="en-US" sz="1800" b="1" i="0"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communications</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capability among military/FEMA/local efforts, </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resulting in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degraded to no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Situational Awareness, or GPS for essential PNT,</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with loss of Air Traffic Control capability after short period of time, affecting any Joint Reception, Staging, Onward Movement and Integration,</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ctr" defTabSz="914400" rtl="0" eaLnBrk="1" fontAlgn="auto" latinLnBrk="0" hangingPunct="1">
              <a:lnSpc>
                <a:spcPct val="115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with highways and roadways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congested</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blocked</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285750" marR="0" lvl="0" indent="-285750" algn="ctr" defTabSz="914400" rtl="0" eaLnBrk="1" fontAlgn="auto" latinLnBrk="0" hangingPunct="1">
              <a:lnSpc>
                <a:spcPct val="115000"/>
              </a:lnSpc>
              <a:spcBef>
                <a:spcPts val="0"/>
              </a:spcBef>
              <a:spcAft>
                <a:spcPts val="0"/>
              </a:spcAft>
              <a:buClrTx/>
              <a:buSzTx/>
              <a:buFontTx/>
              <a:buChar char="-"/>
              <a:tabLst/>
              <a:defRPr/>
            </a:pP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ctr" defTabSz="914400" rtl="0" eaLnBrk="1" fontAlgn="auto" latinLnBrk="0" hangingPunct="1">
              <a:lnSpc>
                <a:spcPct val="115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with patrolled by well-armed marauders/groups,</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85750" lvl="0" indent="-285750" algn="ctr" defTabSz="914400">
              <a:lnSpc>
                <a:spcPct val="115000"/>
              </a:lnSpc>
              <a:buFontTx/>
              <a:buChar char="-"/>
              <a:defRPr/>
            </a:pPr>
            <a:r>
              <a:rPr kumimoji="0" lang="en-US" sz="1800" b="1" i="0"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with limited to no </a:t>
            </a:r>
            <a:r>
              <a:rPr lang="en-US"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unit self-supporting </a:t>
            </a:r>
            <a:r>
              <a:rPr kumimoji="0" lang="en-US" sz="1800" b="1" i="0"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provisions for power generation, transport, medical, refueling, water and FOOD resupply, </a:t>
            </a:r>
          </a:p>
          <a:p>
            <a:pPr marL="285750" marR="0" lvl="0" indent="-285750" algn="ctr" defTabSz="914400" rtl="0" eaLnBrk="1" fontAlgn="auto" latinLnBrk="0" hangingPunct="1">
              <a:lnSpc>
                <a:spcPct val="115000"/>
              </a:lnSpc>
              <a:spcBef>
                <a:spcPts val="0"/>
              </a:spcBef>
              <a:spcAft>
                <a:spcPts val="0"/>
              </a:spcAft>
              <a:buClrTx/>
              <a:buSzTx/>
              <a:buFontTx/>
              <a:buChar char="-"/>
              <a:tabLst/>
              <a:defRPr/>
            </a:pP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ctr" defTabSz="914400" rtl="0" eaLnBrk="1" fontAlgn="auto" latinLnBrk="0" hangingPunct="1">
              <a:lnSpc>
                <a:spcPct val="115000"/>
              </a:lnSpc>
              <a:spcBef>
                <a:spcPts val="0"/>
              </a:spcBef>
              <a:spcAft>
                <a:spcPts val="0"/>
              </a:spcAft>
              <a:buClrTx/>
              <a:buSzTx/>
              <a:buFontTx/>
              <a:buChar char="-"/>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all within the likelihood of a severely uncontrolled Chemical, Radiological, and Biologically, and Nuclear enhanced contaminated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HAZMAT</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environment (Nuclear Power Plants).     </a:t>
            </a: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126C38C-9803-4421-8C0B-F3E8E94640A8}"/>
              </a:ext>
            </a:extLst>
          </p:cNvPr>
          <p:cNvSpPr/>
          <p:nvPr/>
        </p:nvSpPr>
        <p:spPr>
          <a:xfrm>
            <a:off x="239486" y="38753"/>
            <a:ext cx="11713028" cy="1587614"/>
          </a:xfrm>
          <a:prstGeom prst="rect">
            <a:avLst/>
          </a:prstGeom>
        </p:spPr>
        <p:txBody>
          <a:bodyPr wrap="square">
            <a:spAutoFit/>
          </a:bodyPr>
          <a:lstStyle/>
          <a:p>
            <a:pPr marL="285750" marR="0" lvl="0" indent="-28575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 with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overwhelming</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needs for </a:t>
            </a:r>
            <a:r>
              <a:rPr kumimoji="0" lang="en-US" sz="1800" b="1" i="0"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mass care, shelter, graves registration, sanitation,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law enforcement, potable water, FOOD, and medical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assistance demands,</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 ALL while threatened by </a:t>
            </a:r>
            <a:r>
              <a:rPr kumimoji="0" lang="en-US" sz="1800" b="1" i="0" u="sng"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severe</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Times New Roman" panose="02020603050405020304" pitchFamily="18" charset="0"/>
              </a:rPr>
              <a:t> civil conflict, desperation and societal unrest, </a:t>
            </a:r>
            <a:endParaRPr kumimoji="0" lang="en-US" sz="1600" b="0" i="0" u="none" strike="noStrike" kern="1200" cap="none" spc="0" normalizeH="0" baseline="0" noProof="0" dirty="0">
              <a:ln>
                <a:noFill/>
              </a:ln>
              <a:solidFill>
                <a:srgbClr val="FFFF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5798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131" y="19050"/>
            <a:ext cx="10959737" cy="6876434"/>
          </a:xfrm>
          <a:prstGeom prst="rect">
            <a:avLst/>
          </a:prstGeom>
        </p:spPr>
        <p:txBody>
          <a:bodyPr wrap="square">
            <a:spAutoFit/>
          </a:bodyPr>
          <a:lstStyle/>
          <a:p>
            <a:pPr algn="ctr">
              <a:lnSpc>
                <a:spcPct val="115000"/>
              </a:lnSpc>
            </a:pPr>
            <a:r>
              <a:rPr lang="en-US" sz="2800" b="1" u="sng" dirty="0">
                <a:solidFill>
                  <a:schemeClr val="accent2">
                    <a:lumMod val="75000"/>
                  </a:schemeClr>
                </a:solidFill>
                <a:ea typeface="Calibri" panose="020F0502020204030204" pitchFamily="34" charset="0"/>
                <a:cs typeface="Times New Roman" panose="02020603050405020304" pitchFamily="18" charset="0"/>
              </a:rPr>
              <a:t>WHAT IS REQUIRED OF DoD AND DHS (FEMA) NOW: </a:t>
            </a:r>
          </a:p>
          <a:p>
            <a:pPr algn="ctr">
              <a:lnSpc>
                <a:spcPct val="115000"/>
              </a:lnSpc>
            </a:pPr>
            <a:endParaRPr lang="en-US" sz="1350" b="1" i="1" u="sng" dirty="0">
              <a:solidFill>
                <a:srgbClr val="002060"/>
              </a:solidFill>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1600" b="1" u="sng" dirty="0">
                <a:solidFill>
                  <a:schemeClr val="accent2">
                    <a:lumMod val="75000"/>
                  </a:schemeClr>
                </a:solidFill>
                <a:ea typeface="Calibri" panose="020F0502020204030204" pitchFamily="34" charset="0"/>
                <a:cs typeface="Times New Roman" panose="02020603050405020304" pitchFamily="18" charset="0"/>
              </a:rPr>
              <a:t>“Train as you fight,”</a:t>
            </a:r>
            <a:r>
              <a:rPr lang="en-US" sz="1600" b="1" dirty="0">
                <a:solidFill>
                  <a:schemeClr val="accent2">
                    <a:lumMod val="75000"/>
                  </a:schemeClr>
                </a:solidFill>
                <a:ea typeface="Calibri" panose="020F0502020204030204" pitchFamily="34" charset="0"/>
                <a:cs typeface="Times New Roman" panose="02020603050405020304" pitchFamily="18" charset="0"/>
              </a:rPr>
              <a:t> </a:t>
            </a:r>
            <a:r>
              <a:rPr lang="en-US" sz="1600" b="1" u="sng" dirty="0">
                <a:ea typeface="Calibri" panose="020F0502020204030204" pitchFamily="34" charset="0"/>
                <a:cs typeface="Times New Roman" panose="02020603050405020304" pitchFamily="18" charset="0"/>
              </a:rPr>
              <a:t>it always works</a:t>
            </a:r>
            <a:r>
              <a:rPr lang="en-US" sz="1600" b="1" dirty="0">
                <a:ea typeface="Calibri" panose="020F0502020204030204" pitchFamily="34" charset="0"/>
                <a:cs typeface="Times New Roman" panose="02020603050405020304" pitchFamily="18" charset="0"/>
              </a:rPr>
              <a:t>.  Initiate large-scale  catastrophic plans, scenarios and exercises that will train Active, National Guard and Reserve forces for effective interaction with FEMA, and ALL levels of responders.  Mentally prepare forces to provide support to civil authorities in ways they have never done so previously in a catastrophic VUCA environment.   POTUS Exec Order 26 March, and NDAA</a:t>
            </a:r>
          </a:p>
          <a:p>
            <a:pPr marL="285750" indent="-285750" algn="just">
              <a:lnSpc>
                <a:spcPct val="115000"/>
              </a:lnSpc>
              <a:buFont typeface="Arial" panose="020B0604020202020204" pitchFamily="34" charset="0"/>
              <a:buChar char="•"/>
            </a:pPr>
            <a:endParaRPr lang="en-US" sz="1600" b="1" dirty="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1600" b="1" dirty="0">
                <a:ea typeface="Calibri" panose="020F0502020204030204" pitchFamily="34" charset="0"/>
                <a:cs typeface="Times New Roman" panose="02020603050405020304" pitchFamily="18" charset="0"/>
              </a:rPr>
              <a:t>Plan for loss of </a:t>
            </a:r>
            <a:r>
              <a:rPr lang="en-US" sz="1600" b="1" u="sng" dirty="0">
                <a:ea typeface="Calibri" panose="020F0502020204030204" pitchFamily="34" charset="0"/>
                <a:cs typeface="Times New Roman" panose="02020603050405020304" pitchFamily="18" charset="0"/>
              </a:rPr>
              <a:t>communications</a:t>
            </a:r>
            <a:r>
              <a:rPr lang="en-US" sz="1600" b="1" dirty="0">
                <a:ea typeface="Calibri" panose="020F0502020204030204" pitchFamily="34" charset="0"/>
                <a:cs typeface="Times New Roman" panose="02020603050405020304" pitchFamily="18" charset="0"/>
              </a:rPr>
              <a:t>, both MILSATCOM and COMSATCOM, in all exercises.  Develop mitigation plans and exercises to operate through denied, degraded or destroyed space comms using manual workarounds (messengers) and proficiency using High Frequency Line of Sight comms (HAM radio).  Train responders </a:t>
            </a:r>
            <a:r>
              <a:rPr lang="en-US" sz="1600" b="1" u="sng" dirty="0">
                <a:ea typeface="Calibri" panose="020F0502020204030204" pitchFamily="34" charset="0"/>
                <a:cs typeface="Times New Roman" panose="02020603050405020304" pitchFamily="18" charset="0"/>
              </a:rPr>
              <a:t>now</a:t>
            </a:r>
            <a:r>
              <a:rPr lang="en-US" sz="1600" b="1" dirty="0">
                <a:ea typeface="Calibri" panose="020F0502020204030204" pitchFamily="34" charset="0"/>
                <a:cs typeface="Times New Roman" panose="02020603050405020304" pitchFamily="18" charset="0"/>
              </a:rPr>
              <a:t> to operate in a degraded/denied comms environment, even when better/more reliable space comms are available.  </a:t>
            </a:r>
          </a:p>
          <a:p>
            <a:pPr marL="285750" indent="-285750" algn="just">
              <a:lnSpc>
                <a:spcPct val="115000"/>
              </a:lnSpc>
              <a:buFont typeface="Arial" panose="020B0604020202020204" pitchFamily="34" charset="0"/>
              <a:buChar char="•"/>
            </a:pPr>
            <a:endParaRPr lang="en-US" sz="1600" b="1" dirty="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1600" b="1" dirty="0">
                <a:ea typeface="Calibri" panose="020F0502020204030204" pitchFamily="34" charset="0"/>
                <a:cs typeface="Times New Roman" panose="02020603050405020304" pitchFamily="18" charset="0"/>
              </a:rPr>
              <a:t>Military and DHS leaders must work to develop and instill confidence and </a:t>
            </a:r>
            <a:r>
              <a:rPr lang="en-US" sz="1600" b="1" u="sng" dirty="0">
                <a:ea typeface="Calibri" panose="020F0502020204030204" pitchFamily="34" charset="0"/>
                <a:cs typeface="Times New Roman" panose="02020603050405020304" pitchFamily="18" charset="0"/>
              </a:rPr>
              <a:t>promote resiliency </a:t>
            </a:r>
            <a:r>
              <a:rPr lang="en-US" sz="1600" b="1" dirty="0">
                <a:ea typeface="Calibri" panose="020F0502020204030204" pitchFamily="34" charset="0"/>
                <a:cs typeface="Times New Roman" panose="02020603050405020304" pitchFamily="18" charset="0"/>
              </a:rPr>
              <a:t>for personnel </a:t>
            </a:r>
            <a:r>
              <a:rPr lang="en-US" sz="1600" b="1" u="sng" dirty="0">
                <a:solidFill>
                  <a:srgbClr val="FFFF00"/>
                </a:solidFill>
                <a:ea typeface="Calibri" panose="020F0502020204030204" pitchFamily="34" charset="0"/>
                <a:cs typeface="Times New Roman" panose="02020603050405020304" pitchFamily="18" charset="0"/>
              </a:rPr>
              <a:t>and their families</a:t>
            </a:r>
            <a:r>
              <a:rPr lang="en-US" sz="1600" b="1" dirty="0">
                <a:solidFill>
                  <a:srgbClr val="FFFF00"/>
                </a:solidFill>
                <a:ea typeface="Calibri" panose="020F0502020204030204" pitchFamily="34" charset="0"/>
                <a:cs typeface="Times New Roman" panose="02020603050405020304" pitchFamily="18" charset="0"/>
              </a:rPr>
              <a:t> </a:t>
            </a:r>
            <a:r>
              <a:rPr lang="en-US" sz="1600" b="1" dirty="0">
                <a:ea typeface="Calibri" panose="020F0502020204030204" pitchFamily="34" charset="0"/>
                <a:cs typeface="Times New Roman" panose="02020603050405020304" pitchFamily="18" charset="0"/>
              </a:rPr>
              <a:t>to deal materially and psychologically within the “the new normal” for possibly a </a:t>
            </a:r>
            <a:r>
              <a:rPr lang="en-US" sz="1600" b="1" u="sng" dirty="0">
                <a:ea typeface="Calibri" panose="020F0502020204030204" pitchFamily="34" charset="0"/>
                <a:cs typeface="Times New Roman" panose="02020603050405020304" pitchFamily="18" charset="0"/>
              </a:rPr>
              <a:t>very</a:t>
            </a:r>
            <a:r>
              <a:rPr lang="en-US" sz="1600" b="1" dirty="0">
                <a:ea typeface="Calibri" panose="020F0502020204030204" pitchFamily="34" charset="0"/>
                <a:cs typeface="Times New Roman" panose="02020603050405020304" pitchFamily="18" charset="0"/>
              </a:rPr>
              <a:t> </a:t>
            </a:r>
            <a:r>
              <a:rPr lang="en-US" sz="1600" b="1" u="sng" dirty="0">
                <a:ea typeface="Calibri" panose="020F0502020204030204" pitchFamily="34" charset="0"/>
                <a:cs typeface="Times New Roman" panose="02020603050405020304" pitchFamily="18" charset="0"/>
              </a:rPr>
              <a:t>long</a:t>
            </a:r>
            <a:r>
              <a:rPr lang="en-US" sz="1600" b="1" dirty="0">
                <a:ea typeface="Calibri" panose="020F0502020204030204" pitchFamily="34" charset="0"/>
                <a:cs typeface="Times New Roman" panose="02020603050405020304" pitchFamily="18" charset="0"/>
              </a:rPr>
              <a:t> </a:t>
            </a:r>
            <a:r>
              <a:rPr lang="en-US" sz="1600" b="1" u="sng" dirty="0">
                <a:ea typeface="Calibri" panose="020F0502020204030204" pitchFamily="34" charset="0"/>
                <a:cs typeface="Times New Roman" panose="02020603050405020304" pitchFamily="18" charset="0"/>
              </a:rPr>
              <a:t>time</a:t>
            </a:r>
            <a:r>
              <a:rPr lang="en-US" sz="1600" b="1" dirty="0">
                <a:ea typeface="Calibri" panose="020F0502020204030204" pitchFamily="34" charset="0"/>
                <a:cs typeface="Times New Roman" panose="02020603050405020304" pitchFamily="18" charset="0"/>
              </a:rPr>
              <a:t>, -- and not expect assistance.  </a:t>
            </a:r>
          </a:p>
          <a:p>
            <a:pPr marL="285750" indent="-285750" algn="just">
              <a:lnSpc>
                <a:spcPct val="115000"/>
              </a:lnSpc>
              <a:buFont typeface="Arial" panose="020B0604020202020204" pitchFamily="34" charset="0"/>
              <a:buChar char="•"/>
            </a:pPr>
            <a:endParaRPr lang="en-US" sz="1600" b="1" dirty="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1600" b="1" u="sng" dirty="0">
                <a:ea typeface="Calibri" panose="020F0502020204030204" pitchFamily="34" charset="0"/>
                <a:cs typeface="Times New Roman" panose="02020603050405020304" pitchFamily="18" charset="0"/>
              </a:rPr>
              <a:t>Raise awareness </a:t>
            </a:r>
            <a:r>
              <a:rPr lang="en-US" sz="1600" b="1" dirty="0">
                <a:ea typeface="Calibri" panose="020F0502020204030204" pitchFamily="34" charset="0"/>
                <a:cs typeface="Times New Roman" panose="02020603050405020304" pitchFamily="18" charset="0"/>
              </a:rPr>
              <a:t>of troops </a:t>
            </a:r>
            <a:r>
              <a:rPr lang="en-US" sz="1600" b="1" u="sng" dirty="0">
                <a:ea typeface="Calibri" panose="020F0502020204030204" pitchFamily="34" charset="0"/>
                <a:cs typeface="Times New Roman" panose="02020603050405020304" pitchFamily="18" charset="0"/>
              </a:rPr>
              <a:t>and their families </a:t>
            </a:r>
            <a:r>
              <a:rPr lang="en-US" sz="1600" b="1" dirty="0">
                <a:ea typeface="Calibri" panose="020F0502020204030204" pitchFamily="34" charset="0"/>
                <a:cs typeface="Times New Roman" panose="02020603050405020304" pitchFamily="18" charset="0"/>
              </a:rPr>
              <a:t>of the personal choices they will have to make between their FAMILIES and loved ones, versus the assigned mission, during  a prolonged period of time and uncertainty. </a:t>
            </a:r>
          </a:p>
          <a:p>
            <a:pPr algn="ctr">
              <a:lnSpc>
                <a:spcPct val="115000"/>
              </a:lnSpc>
            </a:pPr>
            <a:r>
              <a:rPr lang="en-US" sz="2400" b="1" dirty="0">
                <a:solidFill>
                  <a:srgbClr val="FFFF00"/>
                </a:solidFill>
                <a:ea typeface="Calibri" panose="020F0502020204030204" pitchFamily="34" charset="0"/>
                <a:cs typeface="Times New Roman" panose="02020603050405020304" pitchFamily="18" charset="0"/>
              </a:rPr>
              <a:t>   </a:t>
            </a:r>
          </a:p>
          <a:p>
            <a:pPr algn="ctr">
              <a:lnSpc>
                <a:spcPct val="115000"/>
              </a:lnSpc>
            </a:pPr>
            <a:r>
              <a:rPr lang="en-US" sz="2400" b="1" dirty="0">
                <a:solidFill>
                  <a:srgbClr val="FFFF00"/>
                </a:solidFill>
                <a:ea typeface="Calibri" panose="020F0502020204030204" pitchFamily="34" charset="0"/>
                <a:cs typeface="Times New Roman" panose="02020603050405020304" pitchFamily="18" charset="0"/>
              </a:rPr>
              <a:t> Fatal Error of Military and Civilian planners today is taking PERSONNEL availability for granted</a:t>
            </a:r>
            <a:endParaRPr lang="en-US" sz="2000" dirty="0">
              <a:solidFill>
                <a:srgbClr val="00206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920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9026" y="209549"/>
            <a:ext cx="11873948" cy="6648451"/>
          </a:xfrm>
        </p:spPr>
        <p:txBody>
          <a:bodyPr>
            <a:normAutofit/>
          </a:bodyPr>
          <a:lstStyle/>
          <a:p>
            <a:pPr algn="just"/>
            <a:r>
              <a:rPr lang="en-US" sz="1700" b="1" u="sng" dirty="0">
                <a:solidFill>
                  <a:schemeClr val="accent2">
                    <a:lumMod val="75000"/>
                  </a:schemeClr>
                </a:solidFill>
                <a:cs typeface="Arial" pitchFamily="34" charset="0"/>
              </a:rPr>
              <a:t>The fundamental obligation of government is to provide for the safety and well-being of its’ people. </a:t>
            </a:r>
          </a:p>
          <a:p>
            <a:pPr algn="just"/>
            <a:r>
              <a:rPr lang="en-US" sz="1500" b="1" dirty="0">
                <a:solidFill>
                  <a:schemeClr val="tx1"/>
                </a:solidFill>
                <a:cs typeface="Arial" pitchFamily="34" charset="0"/>
              </a:rPr>
              <a:t>Little to no substantive Cyber, HEMP, IEMI, GMD, Physical protection in place by DHS, congress, past administrations, or especially the electric industry to ensure electric power grids for civilian and military-based, leaving our Homeland vulnerable to catastrophic consequences.</a:t>
            </a:r>
          </a:p>
          <a:p>
            <a:pPr algn="just"/>
            <a:endParaRPr lang="en-US" sz="1400" dirty="0">
              <a:solidFill>
                <a:srgbClr val="002060"/>
              </a:solidFill>
              <a:cs typeface="Arial" pitchFamily="34" charset="0"/>
            </a:endParaRPr>
          </a:p>
          <a:p>
            <a:pPr algn="just"/>
            <a:r>
              <a:rPr lang="en-US" sz="1700" b="1" u="sng" dirty="0">
                <a:solidFill>
                  <a:schemeClr val="accent2">
                    <a:lumMod val="75000"/>
                  </a:schemeClr>
                </a:solidFill>
                <a:cs typeface="Arial" pitchFamily="34" charset="0"/>
              </a:rPr>
              <a:t>Our local emergency responders are presently straining to keep up with the everyday demand for their services and have no existing surge capability to handle extremely large-scale events. </a:t>
            </a:r>
          </a:p>
          <a:p>
            <a:pPr algn="just"/>
            <a:r>
              <a:rPr lang="en-US" sz="1500" b="1" dirty="0">
                <a:solidFill>
                  <a:schemeClr val="tx1"/>
                </a:solidFill>
                <a:cs typeface="Arial" pitchFamily="34" charset="0"/>
              </a:rPr>
              <a:t>First responder community (e.g.,  National Fire Academy, EMS, Police) planning nothing: no EMP directives or plans.  </a:t>
            </a:r>
          </a:p>
          <a:p>
            <a:pPr algn="just"/>
            <a:endParaRPr lang="en-US" sz="1400" dirty="0">
              <a:solidFill>
                <a:srgbClr val="002060"/>
              </a:solidFill>
              <a:cs typeface="Arial" pitchFamily="34" charset="0"/>
            </a:endParaRPr>
          </a:p>
          <a:p>
            <a:pPr algn="just"/>
            <a:r>
              <a:rPr lang="en-US" sz="1700" b="1" u="sng" dirty="0">
                <a:solidFill>
                  <a:schemeClr val="accent2">
                    <a:lumMod val="75000"/>
                  </a:schemeClr>
                </a:solidFill>
                <a:cs typeface="Arial" pitchFamily="34" charset="0"/>
              </a:rPr>
              <a:t>DHS/FEMA /DoD/NRC/DOE and your State government have NO existing policy, plans, scenarios, or exercises for simultaneous multi-regional catastrophes for BEYOND DESIGN-BASED EVENTS from man-made or natural threats. </a:t>
            </a:r>
          </a:p>
          <a:p>
            <a:pPr algn="just"/>
            <a:r>
              <a:rPr lang="en-US" sz="1400" b="1" dirty="0">
                <a:solidFill>
                  <a:schemeClr val="tx1"/>
                </a:solidFill>
                <a:cs typeface="Arial" pitchFamily="34" charset="0"/>
              </a:rPr>
              <a:t>Excellent plans exist for DESIGN-BASED disaster contingencies as KATRINA and SANDY, wildfires, tornadoes, earthquakes….but In my research none factoring in truly existential Cascading  effects.</a:t>
            </a:r>
          </a:p>
          <a:p>
            <a:pPr algn="just"/>
            <a:endParaRPr lang="en-US" sz="1400" dirty="0">
              <a:solidFill>
                <a:srgbClr val="002060"/>
              </a:solidFill>
              <a:cs typeface="Arial" pitchFamily="34" charset="0"/>
            </a:endParaRPr>
          </a:p>
          <a:p>
            <a:pPr algn="just"/>
            <a:r>
              <a:rPr lang="en-US" sz="1700" b="1" u="sng" dirty="0">
                <a:solidFill>
                  <a:schemeClr val="accent2">
                    <a:lumMod val="75000"/>
                  </a:schemeClr>
                </a:solidFill>
                <a:cs typeface="Arial" pitchFamily="34" charset="0"/>
              </a:rPr>
              <a:t>We must ensure that our EMS/PHS, LEO, Fire have adequate resources, and are </a:t>
            </a:r>
            <a:r>
              <a:rPr lang="en-US" sz="1700" b="1" i="1" u="sng" dirty="0">
                <a:solidFill>
                  <a:schemeClr val="accent2">
                    <a:lumMod val="75000"/>
                  </a:schemeClr>
                </a:solidFill>
                <a:cs typeface="Arial" pitchFamily="34" charset="0"/>
              </a:rPr>
              <a:t>informed</a:t>
            </a:r>
            <a:r>
              <a:rPr lang="en-US" sz="1700" b="1" u="sng" dirty="0">
                <a:solidFill>
                  <a:schemeClr val="accent2">
                    <a:lumMod val="75000"/>
                  </a:schemeClr>
                </a:solidFill>
                <a:cs typeface="Arial" pitchFamily="34" charset="0"/>
              </a:rPr>
              <a:t> so that qualified PEOPLE are prepared materially and psychologically to assist </a:t>
            </a:r>
            <a:r>
              <a:rPr lang="en-US" sz="1700" b="1" i="1" u="sng" dirty="0">
                <a:solidFill>
                  <a:schemeClr val="accent2">
                    <a:lumMod val="75000"/>
                  </a:schemeClr>
                </a:solidFill>
                <a:cs typeface="Arial" pitchFamily="34" charset="0"/>
              </a:rPr>
              <a:t>while they can</a:t>
            </a:r>
            <a:r>
              <a:rPr lang="en-US" sz="1700" b="1" u="sng" dirty="0">
                <a:solidFill>
                  <a:schemeClr val="accent2">
                    <a:lumMod val="75000"/>
                  </a:schemeClr>
                </a:solidFill>
                <a:cs typeface="Arial" pitchFamily="34" charset="0"/>
              </a:rPr>
              <a:t>. </a:t>
            </a:r>
          </a:p>
          <a:p>
            <a:pPr algn="just"/>
            <a:r>
              <a:rPr lang="en-US" sz="1500" b="1" dirty="0">
                <a:solidFill>
                  <a:schemeClr val="tx1"/>
                </a:solidFill>
                <a:cs typeface="Arial" pitchFamily="34" charset="0"/>
              </a:rPr>
              <a:t>American communities remain dangerously unprepared to respond with </a:t>
            </a:r>
            <a:r>
              <a:rPr lang="en-US" sz="1500" b="1" i="1" dirty="0">
                <a:solidFill>
                  <a:schemeClr val="tx1"/>
                </a:solidFill>
                <a:cs typeface="Arial" pitchFamily="34" charset="0"/>
              </a:rPr>
              <a:t>no mitigation plans </a:t>
            </a:r>
            <a:r>
              <a:rPr lang="en-US" sz="1500" b="1" dirty="0">
                <a:solidFill>
                  <a:schemeClr val="tx1"/>
                </a:solidFill>
                <a:cs typeface="Arial" pitchFamily="34" charset="0"/>
              </a:rPr>
              <a:t>for BEYOND DESIGNED-BASED long-term, multi-FEMA region catastrophic grid down events. </a:t>
            </a:r>
          </a:p>
          <a:p>
            <a:pPr algn="l"/>
            <a:endParaRPr lang="en-US" sz="1400" b="1" dirty="0">
              <a:solidFill>
                <a:srgbClr val="FFFF00"/>
              </a:solidFill>
              <a:cs typeface="Arial" pitchFamily="34" charset="0"/>
            </a:endParaRPr>
          </a:p>
        </p:txBody>
      </p:sp>
    </p:spTree>
    <p:extLst>
      <p:ext uri="{BB962C8B-B14F-4D97-AF65-F5344CB8AC3E}">
        <p14:creationId xmlns:p14="http://schemas.microsoft.com/office/powerpoint/2010/main" val="11047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3299E4-C5C5-47B0-884A-D1FECBAA57C0}"/>
              </a:ext>
            </a:extLst>
          </p:cNvPr>
          <p:cNvSpPr>
            <a:spLocks noGrp="1"/>
          </p:cNvSpPr>
          <p:nvPr>
            <p:ph idx="1"/>
          </p:nvPr>
        </p:nvSpPr>
        <p:spPr>
          <a:xfrm>
            <a:off x="195842" y="1077605"/>
            <a:ext cx="11800315" cy="5728440"/>
          </a:xfrm>
        </p:spPr>
        <p:txBody>
          <a:bodyPr>
            <a:normAutofit fontScale="85000" lnSpcReduction="20000"/>
          </a:bodyPr>
          <a:lstStyle/>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latin typeface="Arial" panose="020B0604020202020204" pitchFamily="34" charset="0"/>
                <a:cs typeface="Arial" panose="020B0604020202020204" pitchFamily="34" charset="0"/>
              </a:rPr>
              <a:t>2010 – GRID (Grid Reliability and Infrastructure Defense) Act – </a:t>
            </a:r>
            <a:r>
              <a:rPr lang="en-US" sz="1900" b="1" dirty="0">
                <a:solidFill>
                  <a:schemeClr val="accent2">
                    <a:lumMod val="75000"/>
                  </a:schemeClr>
                </a:solidFill>
                <a:latin typeface="Arial" panose="020B0604020202020204" pitchFamily="34" charset="0"/>
                <a:cs typeface="Arial" panose="020B0604020202020204" pitchFamily="34" charset="0"/>
              </a:rPr>
              <a:t>failed.</a:t>
            </a:r>
            <a:r>
              <a:rPr lang="en-US" sz="1900" b="1" dirty="0">
                <a:solidFill>
                  <a:schemeClr val="tx1"/>
                </a:solidFill>
                <a:latin typeface="Arial" panose="020B0604020202020204" pitchFamily="34" charset="0"/>
                <a:cs typeface="Arial" panose="020B0604020202020204" pitchFamily="34" charset="0"/>
              </a:rPr>
              <a:t> </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latin typeface="Arial" panose="020B0604020202020204" pitchFamily="34" charset="0"/>
                <a:cs typeface="Arial" panose="020B0604020202020204" pitchFamily="34" charset="0"/>
              </a:rPr>
              <a:t>2013 – SHIELD (Secure High-Voltage Infrastructure for Electricity from Legal Damage act)– </a:t>
            </a:r>
            <a:r>
              <a:rPr lang="en-US" sz="1900" b="1" dirty="0">
                <a:solidFill>
                  <a:schemeClr val="accent2">
                    <a:lumMod val="75000"/>
                  </a:schemeClr>
                </a:solidFill>
                <a:latin typeface="Arial" panose="020B0604020202020204" pitchFamily="34" charset="0"/>
                <a:cs typeface="Arial" panose="020B0604020202020204" pitchFamily="34" charset="0"/>
              </a:rPr>
              <a:t>failed. </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latin typeface="Arial" panose="020B0604020202020204" pitchFamily="34" charset="0"/>
                <a:cs typeface="Arial" panose="020B0604020202020204" pitchFamily="34" charset="0"/>
              </a:rPr>
              <a:t>2013 – Critical Infrastructure Protection Act (CIPA) – </a:t>
            </a:r>
            <a:r>
              <a:rPr lang="en-US" sz="1900" dirty="0">
                <a:solidFill>
                  <a:schemeClr val="accent2">
                    <a:lumMod val="75000"/>
                  </a:schemeClr>
                </a:solidFill>
                <a:latin typeface="Arial" panose="020B0604020202020204" pitchFamily="34" charset="0"/>
                <a:cs typeface="Arial" panose="020B0604020202020204" pitchFamily="34" charset="0"/>
              </a:rPr>
              <a:t>failed. </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latin typeface="Arial" panose="020B0604020202020204" pitchFamily="34" charset="0"/>
                <a:cs typeface="Arial" panose="020B0604020202020204" pitchFamily="34" charset="0"/>
              </a:rPr>
              <a:t>2014 – GRID Act </a:t>
            </a:r>
            <a:r>
              <a:rPr lang="en-US" sz="1900" b="1" u="sng" dirty="0">
                <a:solidFill>
                  <a:schemeClr val="tx1"/>
                </a:solidFill>
                <a:latin typeface="Arial" panose="020B0604020202020204" pitchFamily="34" charset="0"/>
                <a:cs typeface="Arial" panose="020B0604020202020204" pitchFamily="34" charset="0"/>
              </a:rPr>
              <a:t>resurrected</a:t>
            </a:r>
            <a:r>
              <a:rPr lang="en-US" sz="1900" b="1" dirty="0">
                <a:solidFill>
                  <a:schemeClr val="tx1"/>
                </a:solidFill>
                <a:latin typeface="Arial" panose="020B0604020202020204" pitchFamily="34" charset="0"/>
                <a:cs typeface="Arial" panose="020B0604020202020204" pitchFamily="34" charset="0"/>
              </a:rPr>
              <a:t> – </a:t>
            </a:r>
            <a:r>
              <a:rPr lang="en-US" sz="1900" b="1" dirty="0">
                <a:solidFill>
                  <a:schemeClr val="accent2">
                    <a:lumMod val="75000"/>
                  </a:schemeClr>
                </a:solidFill>
                <a:latin typeface="Arial" panose="020B0604020202020204" pitchFamily="34" charset="0"/>
                <a:cs typeface="Arial" panose="020B0604020202020204" pitchFamily="34" charset="0"/>
              </a:rPr>
              <a:t>subsequently failed. </a:t>
            </a:r>
            <a:r>
              <a:rPr kumimoji="0" lang="en-US" sz="19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rPr>
              <a:t> </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kumimoji="0" lang="en-US" sz="19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2015 -  Critical Infrastructure Protection Act (CIPA) – </a:t>
            </a:r>
            <a:r>
              <a:rPr kumimoji="0" lang="en-US" sz="19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rPr>
              <a:t>failed .</a:t>
            </a:r>
          </a:p>
          <a:p>
            <a:pPr marL="342900" lvl="0" indent="-342900" algn="just" defTabSz="914400">
              <a:spcAft>
                <a:spcPts val="0"/>
              </a:spcAft>
              <a:buClr>
                <a:prstClr val="white">
                  <a:shade val="95000"/>
                </a:prstClr>
              </a:buClr>
              <a:buSzPct val="100000"/>
              <a:buFont typeface="Arial" panose="020B0604020202020204" pitchFamily="34" charset="0"/>
              <a:buChar char="•"/>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2017 </a:t>
            </a:r>
            <a:r>
              <a:rPr lang="en-US" sz="1900" b="1" dirty="0">
                <a:solidFill>
                  <a:prstClr val="white"/>
                </a:solidFill>
                <a:latin typeface="Arial" panose="020B0604020202020204" pitchFamily="34" charset="0"/>
                <a:cs typeface="Arial" panose="020B0604020202020204" pitchFamily="34" charset="0"/>
              </a:rPr>
              <a:t>– National Defense Authorization Act (CIPA </a:t>
            </a:r>
            <a:r>
              <a:rPr kumimoji="0" lang="en-US" sz="19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act included) – </a:t>
            </a:r>
            <a:r>
              <a:rPr kumimoji="0" lang="en-US" sz="19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rPr>
              <a:t>unknown federal agency actions.</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latin typeface="Arial" panose="020B0604020202020204" pitchFamily="34" charset="0"/>
                <a:cs typeface="Arial" panose="020B0604020202020204" pitchFamily="34" charset="0"/>
              </a:rPr>
              <a:t>2019 -  POTUS Executive Order: federal agencies protect the electric grid – </a:t>
            </a:r>
            <a:r>
              <a:rPr lang="en-US" sz="1900" b="1" dirty="0">
                <a:solidFill>
                  <a:schemeClr val="accent2">
                    <a:lumMod val="75000"/>
                  </a:schemeClr>
                </a:solidFill>
                <a:latin typeface="Arial" panose="020B0604020202020204" pitchFamily="34" charset="0"/>
                <a:cs typeface="Arial" panose="020B0604020202020204" pitchFamily="34" charset="0"/>
              </a:rPr>
              <a:t>no substantive action.</a:t>
            </a:r>
            <a:endParaRPr kumimoji="0" lang="en-US" sz="19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kumimoji="0" lang="en-US" sz="19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2019 -  National Defense Authorization Act - </a:t>
            </a:r>
            <a:r>
              <a:rPr kumimoji="0" lang="en-US" sz="19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rPr>
              <a:t>unknown federal agency action.</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kern="1200" dirty="0">
                <a:solidFill>
                  <a:schemeClr val="tx1"/>
                </a:solidFill>
                <a:latin typeface="Arial" panose="020B0604020202020204" pitchFamily="34" charset="0"/>
                <a:cs typeface="Arial" panose="020B0604020202020204" pitchFamily="34" charset="0"/>
              </a:rPr>
              <a:t>2020 -  National Defense Authorization Act - </a:t>
            </a:r>
            <a:r>
              <a:rPr kumimoji="0" lang="en-US" sz="19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sym typeface="Quattrocento"/>
                <a:rtl val="0"/>
              </a:rPr>
              <a:t>unknown federal agency action.</a:t>
            </a:r>
            <a:endParaRPr kumimoji="0" lang="en-US" sz="1900" b="1" i="0"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endParaRP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endParaRPr lang="en-US" sz="1900" b="1" dirty="0">
              <a:solidFill>
                <a:srgbClr val="FF0000"/>
              </a:solidFill>
            </a:endParaRP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u="sng" dirty="0">
                <a:solidFill>
                  <a:schemeClr val="tx1"/>
                </a:solidFill>
              </a:rPr>
              <a:t>OVERALL</a:t>
            </a:r>
            <a:r>
              <a:rPr lang="en-US" sz="1900" b="1" dirty="0">
                <a:solidFill>
                  <a:schemeClr val="tx1"/>
                </a:solidFill>
              </a:rPr>
              <a:t>:</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rPr>
              <a:t>8 Laws proposed related to Power Grid threats: 2000-2016</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rPr>
              <a:t>3 EMP Commission reports: 2004/2008/2017</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rPr>
              <a:t>45 Fed Agencies &amp; Commission reports: 1983-2018</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rPr>
              <a:t>18 Executive Orders &amp; POTUS Documents: 1996-2020</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rPr>
              <a:t>71 separate Congressional hearings &amp; Reports from 1997-2018</a:t>
            </a:r>
          </a:p>
          <a:p>
            <a:pPr marL="342900" marR="0" lvl="0" indent="-342900" algn="just" defTabSz="914400" rtl="0" eaLnBrk="1" fontAlgn="auto" latinLnBrk="0" hangingPunct="1">
              <a:lnSpc>
                <a:spcPct val="100000"/>
              </a:lnSpc>
              <a:spcBef>
                <a:spcPct val="20000"/>
              </a:spcBef>
              <a:spcAft>
                <a:spcPts val="0"/>
              </a:spcAft>
              <a:buClr>
                <a:prstClr val="white">
                  <a:shade val="95000"/>
                </a:prstClr>
              </a:buClr>
              <a:buSzPct val="100000"/>
              <a:buFont typeface="Arial" panose="020B0604020202020204" pitchFamily="34" charset="0"/>
              <a:buChar char="•"/>
              <a:tabLst/>
              <a:defRPr/>
            </a:pPr>
            <a:r>
              <a:rPr lang="en-US" sz="1900" b="1" dirty="0">
                <a:solidFill>
                  <a:schemeClr val="tx1"/>
                </a:solidFill>
              </a:rPr>
              <a:t>46 documented Congressional records on EMP threats: 2005-2017</a:t>
            </a:r>
          </a:p>
          <a:p>
            <a:pPr marL="0" marR="0" lvl="0" indent="0" algn="just" defTabSz="914400" rtl="0" eaLnBrk="1" fontAlgn="auto" latinLnBrk="0" hangingPunct="1">
              <a:lnSpc>
                <a:spcPct val="100000"/>
              </a:lnSpc>
              <a:spcBef>
                <a:spcPct val="20000"/>
              </a:spcBef>
              <a:spcAft>
                <a:spcPts val="0"/>
              </a:spcAft>
              <a:buClr>
                <a:prstClr val="white">
                  <a:shade val="95000"/>
                </a:prstClr>
              </a:buClr>
              <a:buSzPct val="100000"/>
              <a:buNone/>
              <a:tabLst/>
              <a:defRPr/>
            </a:pPr>
            <a:endParaRPr lang="en-US" sz="1900" b="1" dirty="0">
              <a:solidFill>
                <a:schemeClr val="tx1"/>
              </a:solidFill>
            </a:endParaRPr>
          </a:p>
          <a:p>
            <a:pPr marL="0" marR="0" lvl="0" indent="0" algn="ctr" defTabSz="914400" rtl="0" eaLnBrk="1" fontAlgn="auto" latinLnBrk="0" hangingPunct="1">
              <a:lnSpc>
                <a:spcPct val="100000"/>
              </a:lnSpc>
              <a:spcBef>
                <a:spcPct val="20000"/>
              </a:spcBef>
              <a:spcAft>
                <a:spcPts val="0"/>
              </a:spcAft>
              <a:buClr>
                <a:prstClr val="white">
                  <a:shade val="95000"/>
                </a:prstClr>
              </a:buClr>
              <a:buSzPct val="65000"/>
              <a:buFont typeface="Wingdings 3" panose="05040102010807070707" pitchFamily="18" charset="2"/>
              <a:buNone/>
              <a:tabLst/>
              <a:defRPr/>
            </a:pPr>
            <a:r>
              <a:rPr lang="en-US" sz="2200" b="1" dirty="0">
                <a:solidFill>
                  <a:srgbClr val="FFFF00"/>
                </a:solidFill>
              </a:rPr>
              <a:t>BOTTOM LINE:  </a:t>
            </a:r>
            <a:r>
              <a:rPr kumimoji="0" lang="en-US" sz="2200" b="1" i="0" u="none" strike="noStrike" kern="1200" cap="none" spc="0" normalizeH="0" baseline="0" noProof="0" dirty="0">
                <a:ln>
                  <a:noFill/>
                </a:ln>
                <a:solidFill>
                  <a:srgbClr val="FFFF00"/>
                </a:solidFill>
                <a:effectLst/>
                <a:uLnTx/>
                <a:uFillTx/>
                <a:latin typeface="Century Gothic" panose="020B0502020202020204"/>
                <a:ea typeface="+mn-ea"/>
                <a:cs typeface="+mn-cs"/>
              </a:rPr>
              <a:t>Absolutely no life-sustaining electric grid equipment has been hardened!</a:t>
            </a:r>
          </a:p>
          <a:p>
            <a:pPr marL="0" marR="0" lvl="0" indent="0" algn="ctr" defTabSz="914400" rtl="0" eaLnBrk="1" fontAlgn="auto" latinLnBrk="0" hangingPunct="1">
              <a:lnSpc>
                <a:spcPct val="100000"/>
              </a:lnSpc>
              <a:spcBef>
                <a:spcPct val="20000"/>
              </a:spcBef>
              <a:spcAft>
                <a:spcPts val="0"/>
              </a:spcAft>
              <a:buClr>
                <a:prstClr val="white">
                  <a:shade val="95000"/>
                </a:prstClr>
              </a:buClr>
              <a:buSzPct val="65000"/>
              <a:buFont typeface="Wingdings 3" panose="05040102010807070707" pitchFamily="18" charset="2"/>
              <a:buNone/>
              <a:tabLst/>
              <a:defRPr/>
            </a:pPr>
            <a:endParaRPr kumimoji="0" lang="en-US" sz="22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a:p>
            <a:pPr marL="0" marR="0" lvl="0" indent="0" algn="ctr" defTabSz="914400" rtl="0" eaLnBrk="1" fontAlgn="auto" latinLnBrk="0" hangingPunct="1">
              <a:lnSpc>
                <a:spcPct val="100000"/>
              </a:lnSpc>
              <a:spcBef>
                <a:spcPct val="20000"/>
              </a:spcBef>
              <a:spcAft>
                <a:spcPts val="0"/>
              </a:spcAft>
              <a:buClr>
                <a:prstClr val="white">
                  <a:shade val="95000"/>
                </a:prstClr>
              </a:buClr>
              <a:buSzPct val="65000"/>
              <a:buNone/>
              <a:tabLst/>
              <a:defRPr/>
            </a:pPr>
            <a:r>
              <a:rPr lang="en-US" sz="2000" b="0" i="0" u="sng" dirty="0">
                <a:solidFill>
                  <a:srgbClr val="FFFF00"/>
                </a:solidFill>
                <a:effectLst/>
                <a:latin typeface="Roboto" panose="02000000000000000000" pitchFamily="2" charset="0"/>
              </a:rPr>
              <a:t>See </a:t>
            </a:r>
            <a:r>
              <a:rPr lang="en-US" sz="2000" b="0" i="0" u="sng" dirty="0">
                <a:solidFill>
                  <a:srgbClr val="FFFF00"/>
                </a:solidFill>
                <a:effectLst/>
                <a:latin typeface="Roboto" panose="02000000000000000000" pitchFamily="2" charset="0"/>
                <a:hlinkClick r:id="rId3">
                  <a:extLst>
                    <a:ext uri="{A12FA001-AC4F-418D-AE19-62706E023703}">
                      <ahyp:hlinkClr xmlns:ahyp="http://schemas.microsoft.com/office/drawing/2018/hyperlinkcolor" val="tx"/>
                    </a:ext>
                  </a:extLst>
                </a:hlinkClick>
              </a:rPr>
              <a:t>https://michaelmabee.info/category/mikes-blog</a:t>
            </a:r>
            <a:r>
              <a:rPr lang="en-US" sz="2000" b="0" i="0" u="sng" dirty="0">
                <a:solidFill>
                  <a:srgbClr val="FFFF00"/>
                </a:solidFill>
                <a:effectLst/>
                <a:latin typeface="Roboto" panose="02000000000000000000" pitchFamily="2" charset="0"/>
              </a:rPr>
              <a:t>  for in-depth and accurate intrigues on why the grid isn</a:t>
            </a:r>
            <a:r>
              <a:rPr lang="en-US" sz="2000" b="0" i="0" u="sng" dirty="0">
                <a:solidFill>
                  <a:srgbClr val="FFFF00"/>
                </a:solidFill>
                <a:effectLst/>
                <a:latin typeface="Roboto" panose="02000000000000000000" pitchFamily="2" charset="0"/>
                <a:hlinkClick r:id="rId4">
                  <a:extLst>
                    <a:ext uri="{A12FA001-AC4F-418D-AE19-62706E023703}">
                      <ahyp:hlinkClr xmlns:ahyp="http://schemas.microsoft.com/office/drawing/2018/hyperlinkcolor" val="tx"/>
                    </a:ext>
                  </a:extLst>
                </a:hlinkClick>
              </a:rPr>
              <a:t>’t protected over the past two decades.  </a:t>
            </a:r>
            <a:br>
              <a:rPr lang="en-US" sz="2000" b="0" i="0" u="sng" strike="noStrike" dirty="0">
                <a:solidFill>
                  <a:srgbClr val="FFFF00"/>
                </a:solidFill>
                <a:effectLst/>
                <a:latin typeface="Roboto" panose="02000000000000000000" pitchFamily="2" charset="0"/>
                <a:hlinkClick r:id="rId4">
                  <a:extLst>
                    <a:ext uri="{A12FA001-AC4F-418D-AE19-62706E023703}">
                      <ahyp:hlinkClr xmlns:ahyp="http://schemas.microsoft.com/office/drawing/2018/hyperlinkcolor" val="tx"/>
                    </a:ext>
                  </a:extLst>
                </a:hlinkClick>
              </a:rPr>
            </a:br>
            <a:endParaRPr lang="en-US" sz="2200" u="sng" dirty="0">
              <a:solidFill>
                <a:srgbClr val="FFFF00"/>
              </a:solidFill>
            </a:endParaRPr>
          </a:p>
        </p:txBody>
      </p:sp>
      <p:sp>
        <p:nvSpPr>
          <p:cNvPr id="4" name="Rectangle 3">
            <a:extLst>
              <a:ext uri="{FF2B5EF4-FFF2-40B4-BE49-F238E27FC236}">
                <a16:creationId xmlns:a16="http://schemas.microsoft.com/office/drawing/2014/main" id="{57B80108-091F-4075-9CEB-9A6DC7EE7237}"/>
              </a:ext>
            </a:extLst>
          </p:cNvPr>
          <p:cNvSpPr/>
          <p:nvPr/>
        </p:nvSpPr>
        <p:spPr>
          <a:xfrm>
            <a:off x="0" y="123639"/>
            <a:ext cx="12192000" cy="1369606"/>
          </a:xfrm>
          <a:prstGeom prst="rect">
            <a:avLst/>
          </a:prstGeom>
        </p:spPr>
        <p:txBody>
          <a:bodyPr wrap="square">
            <a:spAutoFit/>
          </a:bodyPr>
          <a:lstStyle/>
          <a:p>
            <a:pPr marL="0" marR="0" lvl="0" indent="0" algn="ctr" defTabSz="914400" rtl="0" eaLnBrk="1" fontAlgn="auto" latinLnBrk="0" hangingPunct="1">
              <a:lnSpc>
                <a:spcPct val="100000"/>
              </a:lnSpc>
              <a:spcBef>
                <a:spcPts val="1800"/>
              </a:spcBef>
              <a:spcAft>
                <a:spcPts val="0"/>
              </a:spcAft>
              <a:buClr>
                <a:srgbClr val="ED7D31"/>
              </a:buClr>
              <a:buSzPct val="100000"/>
              <a:buFontTx/>
              <a:buNone/>
              <a:tabLst/>
              <a:defRPr/>
            </a:pPr>
            <a:r>
              <a:rPr kumimoji="0" lang="en-US" sz="2000" b="1" i="0" u="sng" strike="noStrike" kern="1200" cap="none" spc="0" normalizeH="0" baseline="0" noProof="0" dirty="0">
                <a:ln>
                  <a:noFill/>
                </a:ln>
                <a:solidFill>
                  <a:schemeClr val="accent2">
                    <a:lumMod val="75000"/>
                  </a:schemeClr>
                </a:solidFill>
                <a:effectLst/>
                <a:uLnTx/>
                <a:uFillTx/>
                <a:latin typeface="Book Antiqua"/>
                <a:ea typeface="+mn-ea"/>
                <a:cs typeface="Arial" panose="020B0604020202020204" pitchFamily="34" charset="0"/>
              </a:rPr>
              <a:t>POLITICS AND THE FAILURE TO IMAGINE, or more </a:t>
            </a:r>
            <a:r>
              <a:rPr lang="en-US" sz="2000" b="1" u="sng" dirty="0">
                <a:solidFill>
                  <a:schemeClr val="accent2">
                    <a:lumMod val="75000"/>
                  </a:schemeClr>
                </a:solidFill>
                <a:latin typeface="Book Antiqua"/>
                <a:cs typeface="Arial" panose="020B0604020202020204" pitchFamily="34" charset="0"/>
              </a:rPr>
              <a:t>accurately </a:t>
            </a:r>
          </a:p>
          <a:p>
            <a:pPr marL="0" marR="0" lvl="0" indent="0" algn="ctr" defTabSz="914400" rtl="0" eaLnBrk="1" fontAlgn="auto" latinLnBrk="0" hangingPunct="1">
              <a:lnSpc>
                <a:spcPct val="100000"/>
              </a:lnSpc>
              <a:spcBef>
                <a:spcPts val="1800"/>
              </a:spcBef>
              <a:spcAft>
                <a:spcPts val="0"/>
              </a:spcAft>
              <a:buClr>
                <a:srgbClr val="ED7D31"/>
              </a:buClr>
              <a:buSzPct val="100000"/>
              <a:buFontTx/>
              <a:buNone/>
              <a:tabLst/>
              <a:defRPr/>
            </a:pPr>
            <a:r>
              <a:rPr kumimoji="0" lang="en-US" sz="2000" b="1" i="0" u="sng" strike="noStrike" kern="1200" cap="none" spc="0" normalizeH="0" baseline="0" noProof="0" dirty="0">
                <a:ln>
                  <a:noFill/>
                </a:ln>
                <a:solidFill>
                  <a:schemeClr val="accent2">
                    <a:lumMod val="75000"/>
                  </a:schemeClr>
                </a:solidFill>
                <a:effectLst/>
                <a:uLnTx/>
                <a:uFillTx/>
                <a:latin typeface="Book Antiqua"/>
                <a:ea typeface="+mn-ea"/>
                <a:cs typeface="Arial" panose="020B0604020202020204" pitchFamily="34" charset="0"/>
              </a:rPr>
              <a:t>FEDERAL INACTION TO DATE</a:t>
            </a:r>
          </a:p>
          <a:p>
            <a:pPr algn="ctr"/>
            <a:endParaRPr lang="en-US" sz="2800" b="1" dirty="0">
              <a:solidFill>
                <a:srgbClr val="FFFF00"/>
              </a:solidFill>
            </a:endParaRPr>
          </a:p>
        </p:txBody>
      </p:sp>
    </p:spTree>
    <p:extLst>
      <p:ext uri="{BB962C8B-B14F-4D97-AF65-F5344CB8AC3E}">
        <p14:creationId xmlns:p14="http://schemas.microsoft.com/office/powerpoint/2010/main" val="193529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B030B3-8D65-47C9-B935-E1F7377C64BE}"/>
              </a:ext>
            </a:extLst>
          </p:cNvPr>
          <p:cNvSpPr txBox="1"/>
          <p:nvPr/>
        </p:nvSpPr>
        <p:spPr>
          <a:xfrm>
            <a:off x="1567112" y="72176"/>
            <a:ext cx="8411278" cy="523220"/>
          </a:xfrm>
          <a:prstGeom prst="rect">
            <a:avLst/>
          </a:prstGeom>
          <a:noFill/>
        </p:spPr>
        <p:txBody>
          <a:bodyPr wrap="none" rtlCol="0">
            <a:spAutoFit/>
          </a:bodyPr>
          <a:lstStyle/>
          <a:p>
            <a:pPr algn="ctr"/>
            <a:r>
              <a:rPr lang="en-US" sz="2800" b="1" i="1" dirty="0">
                <a:solidFill>
                  <a:schemeClr val="accent2">
                    <a:lumMod val="75000"/>
                  </a:schemeClr>
                </a:solidFill>
              </a:rPr>
              <a:t>2017, 2019, 2020</a:t>
            </a:r>
            <a:r>
              <a:rPr lang="en-US" sz="2400" b="1" dirty="0">
                <a:solidFill>
                  <a:srgbClr val="FFFF00"/>
                </a:solidFill>
              </a:rPr>
              <a:t> </a:t>
            </a:r>
            <a:r>
              <a:rPr lang="en-US" sz="2400" b="1" dirty="0">
                <a:solidFill>
                  <a:schemeClr val="accent2">
                    <a:lumMod val="75000"/>
                  </a:schemeClr>
                </a:solidFill>
              </a:rPr>
              <a:t>National Defense Authorization Acts</a:t>
            </a:r>
            <a:endParaRPr lang="en-US" sz="2000" b="1" dirty="0">
              <a:solidFill>
                <a:schemeClr val="accent2">
                  <a:lumMod val="75000"/>
                </a:schemeClr>
              </a:solidFill>
            </a:endParaRPr>
          </a:p>
        </p:txBody>
      </p:sp>
      <p:sp>
        <p:nvSpPr>
          <p:cNvPr id="6" name="TextBox 5">
            <a:extLst>
              <a:ext uri="{FF2B5EF4-FFF2-40B4-BE49-F238E27FC236}">
                <a16:creationId xmlns:a16="http://schemas.microsoft.com/office/drawing/2014/main" id="{2B865EFF-9E7E-41D4-BAA6-6E9A8596DE0B}"/>
              </a:ext>
            </a:extLst>
          </p:cNvPr>
          <p:cNvSpPr txBox="1"/>
          <p:nvPr/>
        </p:nvSpPr>
        <p:spPr>
          <a:xfrm>
            <a:off x="132347" y="801633"/>
            <a:ext cx="11875169" cy="6812121"/>
          </a:xfrm>
          <a:prstGeom prst="rect">
            <a:avLst/>
          </a:prstGeom>
          <a:noFill/>
        </p:spPr>
        <p:txBody>
          <a:bodyPr wrap="square" rtlCol="0">
            <a:spAutoFit/>
          </a:bodyPr>
          <a:lstStyle/>
          <a:p>
            <a:r>
              <a:rPr lang="en-US" sz="1400" b="1" dirty="0">
                <a:solidFill>
                  <a:srgbClr val="FFFF00"/>
                </a:solidFill>
                <a:latin typeface="Arial" panose="020B0604020202020204" pitchFamily="34" charset="0"/>
              </a:rPr>
              <a:t>Develop </a:t>
            </a:r>
            <a:r>
              <a:rPr lang="en-US" sz="1400" b="1" dirty="0">
                <a:latin typeface="Arial" panose="020B0604020202020204" pitchFamily="34" charset="0"/>
              </a:rPr>
              <a:t>and report strategies to </a:t>
            </a:r>
            <a:r>
              <a:rPr lang="en-US" sz="1400" b="1" u="sng" dirty="0">
                <a:latin typeface="Arial" panose="020B0604020202020204" pitchFamily="34" charset="0"/>
              </a:rPr>
              <a:t>protect and prepare </a:t>
            </a:r>
            <a:r>
              <a:rPr lang="en-US" sz="1400" b="1" dirty="0">
                <a:latin typeface="Arial" panose="020B0604020202020204" pitchFamily="34" charset="0"/>
              </a:rPr>
              <a:t>critical infrastructure threats from EMP and GMD.  </a:t>
            </a:r>
            <a:r>
              <a:rPr lang="en-US" sz="1400" b="1" dirty="0">
                <a:solidFill>
                  <a:srgbClr val="FFFF00"/>
                </a:solidFill>
                <a:latin typeface="Arial" panose="020B0604020202020204" pitchFamily="34" charset="0"/>
              </a:rPr>
              <a:t>ACTION :  Unknown</a:t>
            </a:r>
          </a:p>
          <a:p>
            <a:endParaRPr lang="en-US" sz="1400" b="1" dirty="0">
              <a:latin typeface="Arial" panose="020B0604020202020204" pitchFamily="34" charset="0"/>
            </a:endParaRPr>
          </a:p>
          <a:p>
            <a:r>
              <a:rPr lang="en-US" sz="1400" b="1" dirty="0">
                <a:solidFill>
                  <a:srgbClr val="FFFF00"/>
                </a:solidFill>
                <a:latin typeface="Arial" panose="020B0604020202020204" pitchFamily="34" charset="0"/>
              </a:rPr>
              <a:t>Conduct</a:t>
            </a:r>
            <a:r>
              <a:rPr lang="en-US" sz="1400" b="1" dirty="0">
                <a:latin typeface="Arial" panose="020B0604020202020204" pitchFamily="34" charset="0"/>
              </a:rPr>
              <a:t> research and development to </a:t>
            </a:r>
            <a:r>
              <a:rPr lang="en-US" sz="1400" b="1" u="sng" dirty="0">
                <a:latin typeface="Arial" panose="020B0604020202020204" pitchFamily="34" charset="0"/>
              </a:rPr>
              <a:t>mitigate the consequences </a:t>
            </a:r>
            <a:r>
              <a:rPr lang="en-US" sz="1400" b="1" dirty="0">
                <a:latin typeface="Arial" panose="020B0604020202020204" pitchFamily="34" charset="0"/>
              </a:rPr>
              <a:t>of EMP and GMD.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ACTION :  Unknown</a:t>
            </a:r>
            <a:endParaRPr lang="en-US" sz="1400" b="1" dirty="0">
              <a:latin typeface="Arial" panose="020B0604020202020204" pitchFamily="34" charset="0"/>
            </a:endParaRPr>
          </a:p>
          <a:p>
            <a:pPr marL="342900" indent="-342900">
              <a:buAutoNum type="arabicPeriod" startAt="2"/>
            </a:pPr>
            <a:endParaRPr lang="en-US" sz="1400" b="1" dirty="0">
              <a:latin typeface="Arial" panose="020B0604020202020204" pitchFamily="34" charset="0"/>
            </a:endParaRPr>
          </a:p>
          <a:p>
            <a:r>
              <a:rPr lang="en-US" sz="1400" b="1" dirty="0">
                <a:solidFill>
                  <a:srgbClr val="FFFF00"/>
                </a:solidFill>
                <a:latin typeface="Arial" panose="020B0604020202020204" pitchFamily="34" charset="0"/>
              </a:rPr>
              <a:t>Identify</a:t>
            </a:r>
            <a:r>
              <a:rPr lang="en-US" sz="1400" b="1" dirty="0">
                <a:latin typeface="Arial" panose="020B0604020202020204" pitchFamily="34" charset="0"/>
              </a:rPr>
              <a:t> </a:t>
            </a:r>
            <a:r>
              <a:rPr lang="en-US" sz="1400" b="1" u="sng" dirty="0">
                <a:latin typeface="Arial" panose="020B0604020202020204" pitchFamily="34" charset="0"/>
              </a:rPr>
              <a:t>critical utilities,</a:t>
            </a:r>
            <a:r>
              <a:rPr lang="en-US" sz="1400" b="1" dirty="0">
                <a:latin typeface="Arial" panose="020B0604020202020204" pitchFamily="34" charset="0"/>
              </a:rPr>
              <a:t> </a:t>
            </a:r>
            <a:r>
              <a:rPr lang="en-US" sz="1400" b="1" u="sng" dirty="0">
                <a:latin typeface="Arial" panose="020B0604020202020204" pitchFamily="34" charset="0"/>
              </a:rPr>
              <a:t>national security assets </a:t>
            </a:r>
            <a:r>
              <a:rPr lang="en-US" sz="1400" b="1" dirty="0">
                <a:latin typeface="Arial" panose="020B0604020202020204" pitchFamily="34" charset="0"/>
              </a:rPr>
              <a:t>and </a:t>
            </a:r>
            <a:r>
              <a:rPr lang="en-US" sz="1400" b="1" u="sng" dirty="0">
                <a:latin typeface="Arial" panose="020B0604020202020204" pitchFamily="34" charset="0"/>
              </a:rPr>
              <a:t>infrastructure</a:t>
            </a:r>
            <a:r>
              <a:rPr lang="en-US" sz="1400" b="1" dirty="0">
                <a:latin typeface="Arial" panose="020B0604020202020204" pitchFamily="34" charset="0"/>
              </a:rPr>
              <a:t> that are at risk from threats of EMP and GMD.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ACTION:  Unknown</a:t>
            </a:r>
            <a:endParaRPr lang="en-US" sz="1400" b="1" dirty="0">
              <a:latin typeface="Arial" panose="020B0604020202020204" pitchFamily="34" charset="0"/>
            </a:endParaRPr>
          </a:p>
          <a:p>
            <a:endParaRPr lang="en-US" sz="1400" b="1" dirty="0">
              <a:latin typeface="Arial" panose="020B0604020202020204" pitchFamily="34" charset="0"/>
            </a:endParaRPr>
          </a:p>
          <a:p>
            <a:r>
              <a:rPr lang="en-US" sz="1400" b="1" dirty="0">
                <a:solidFill>
                  <a:srgbClr val="FFFF00"/>
                </a:solidFill>
                <a:latin typeface="Arial" panose="020B0604020202020204" pitchFamily="34" charset="0"/>
              </a:rPr>
              <a:t>Conduct</a:t>
            </a:r>
            <a:r>
              <a:rPr lang="en-US" sz="1400" b="1" dirty="0">
                <a:latin typeface="Arial" panose="020B0604020202020204" pitchFamily="34" charset="0"/>
              </a:rPr>
              <a:t> an evaluation of </a:t>
            </a:r>
            <a:r>
              <a:rPr lang="en-US" sz="1400" b="1" u="sng" dirty="0">
                <a:latin typeface="Arial" panose="020B0604020202020204" pitchFamily="34" charset="0"/>
              </a:rPr>
              <a:t>emergency planning and response technologies </a:t>
            </a:r>
            <a:r>
              <a:rPr lang="en-US" sz="1400" b="1" dirty="0">
                <a:latin typeface="Arial" panose="020B0604020202020204" pitchFamily="34" charset="0"/>
              </a:rPr>
              <a:t>that would address the findings and recommendations of experts, including those of the Congressional EMP commission, which shall include a review of the feasibility of </a:t>
            </a:r>
            <a:r>
              <a:rPr lang="en-US" sz="1400" b="1" u="sng" dirty="0">
                <a:latin typeface="Arial" panose="020B0604020202020204" pitchFamily="34" charset="0"/>
              </a:rPr>
              <a:t>rapid isolation one or more portions of the electric grid from the main electrical grid</a:t>
            </a:r>
            <a:r>
              <a:rPr lang="en-US" sz="1400" b="1" dirty="0">
                <a:latin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ACTION :  Unknown</a:t>
            </a:r>
            <a:endParaRPr lang="en-US" sz="1400" b="1" dirty="0">
              <a:latin typeface="Arial" panose="020B0604020202020204" pitchFamily="34" charset="0"/>
            </a:endParaRPr>
          </a:p>
          <a:p>
            <a:pPr marL="342900" indent="-342900">
              <a:buAutoNum type="arabicPeriod" startAt="4"/>
            </a:pPr>
            <a:endParaRPr lang="en-US" sz="1400" b="1" dirty="0">
              <a:latin typeface="Arial" panose="020B0604020202020204" pitchFamily="34" charset="0"/>
            </a:endParaRPr>
          </a:p>
          <a:p>
            <a:r>
              <a:rPr lang="en-US" sz="1400" b="1" dirty="0">
                <a:solidFill>
                  <a:srgbClr val="FFFF00"/>
                </a:solidFill>
                <a:latin typeface="Arial" panose="020B0604020202020204" pitchFamily="34" charset="0"/>
              </a:rPr>
              <a:t>Conduct</a:t>
            </a:r>
            <a:r>
              <a:rPr lang="en-US" sz="1400" b="1" dirty="0">
                <a:latin typeface="Arial" panose="020B0604020202020204" pitchFamily="34" charset="0"/>
              </a:rPr>
              <a:t> an analysis of available technology options that are available to improve the resiliency of critical infrastructure to threats from EMP and GMD, and an </a:t>
            </a:r>
            <a:r>
              <a:rPr lang="en-US" sz="1400" b="1" u="sng" dirty="0">
                <a:latin typeface="Arial" panose="020B0604020202020204" pitchFamily="34" charset="0"/>
              </a:rPr>
              <a:t>analysis of neutral current blocking devices </a:t>
            </a:r>
            <a:r>
              <a:rPr lang="en-US" sz="1400" b="1" dirty="0">
                <a:latin typeface="Arial" panose="020B0604020202020204" pitchFamily="34" charset="0"/>
              </a:rPr>
              <a:t>that may protect high-voltage transmission lines.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ACTION :  Unknown</a:t>
            </a:r>
            <a:endParaRPr lang="en-US" sz="1400" b="1" dirty="0">
              <a:latin typeface="Arial" panose="020B0604020202020204" pitchFamily="34" charset="0"/>
            </a:endParaRPr>
          </a:p>
          <a:p>
            <a:pPr marL="342900" indent="-342900">
              <a:buAutoNum type="arabicPeriod" startAt="4"/>
            </a:pPr>
            <a:endParaRPr lang="en-US" sz="1400" b="1" dirty="0">
              <a:latin typeface="Arial" panose="020B0604020202020204" pitchFamily="34" charset="0"/>
            </a:endParaRPr>
          </a:p>
          <a:p>
            <a:r>
              <a:rPr lang="en-US" sz="1400" b="1" dirty="0">
                <a:solidFill>
                  <a:srgbClr val="FFFF00"/>
                </a:solidFill>
                <a:latin typeface="Arial" panose="020B0604020202020204" pitchFamily="34" charset="0"/>
              </a:rPr>
              <a:t>Assess</a:t>
            </a:r>
            <a:r>
              <a:rPr lang="en-US" sz="1400" b="1" dirty="0">
                <a:latin typeface="Arial" panose="020B0604020202020204" pitchFamily="34" charset="0"/>
              </a:rPr>
              <a:t> the </a:t>
            </a:r>
            <a:r>
              <a:rPr lang="en-US" sz="1400" b="1" u="sng" dirty="0">
                <a:latin typeface="Arial" panose="020B0604020202020204" pitchFamily="34" charset="0"/>
              </a:rPr>
              <a:t>restoration and recovery capabilities </a:t>
            </a:r>
            <a:r>
              <a:rPr lang="en-US" sz="1400" b="1" dirty="0">
                <a:latin typeface="Arial" panose="020B0604020202020204" pitchFamily="34" charset="0"/>
              </a:rPr>
              <a:t>of critical infrastructure under differing levels of damage and disruption from various threats of EMP and GMD.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ACTION:  Unknown</a:t>
            </a:r>
            <a:endParaRPr lang="en-US" sz="1400" b="1" dirty="0">
              <a:latin typeface="Arial" panose="020B0604020202020204" pitchFamily="34" charset="0"/>
            </a:endParaRPr>
          </a:p>
          <a:p>
            <a:pPr marL="342900" indent="-342900">
              <a:buAutoNum type="arabicPeriod" startAt="4"/>
            </a:pPr>
            <a:endParaRPr lang="en-US" sz="1400" b="1" dirty="0">
              <a:latin typeface="Arial" panose="020B0604020202020204" pitchFamily="34" charset="0"/>
            </a:endParaRPr>
          </a:p>
          <a:p>
            <a:r>
              <a:rPr lang="en-US" sz="1400" b="1" kern="0" dirty="0">
                <a:solidFill>
                  <a:srgbClr val="FFFF00"/>
                </a:solidFill>
                <a:latin typeface="Arial"/>
                <a:ea typeface="Times New Roman" panose="02020603050405020304" pitchFamily="18" charset="0"/>
                <a:cs typeface="Times New Roman" panose="02020603050405020304" pitchFamily="18" charset="0"/>
                <a:sym typeface="Quattrocento"/>
                <a:rtl val="0"/>
              </a:rPr>
              <a:t>D</a:t>
            </a:r>
            <a:r>
              <a:rPr kumimoji="0" lang="en-US" sz="1400" b="1" i="0" u="none" strike="noStrike" kern="0" cap="none" spc="0" normalizeH="0" baseline="0" noProof="0" dirty="0">
                <a:ln>
                  <a:noFill/>
                </a:ln>
                <a:solidFill>
                  <a:srgbClr val="FFFF00"/>
                </a:solidFill>
                <a:effectLst/>
                <a:uLnTx/>
                <a:uFillTx/>
                <a:latin typeface="Arial"/>
                <a:ea typeface="Times New Roman" panose="02020603050405020304" pitchFamily="18" charset="0"/>
                <a:cs typeface="Times New Roman" panose="02020603050405020304" pitchFamily="18" charset="0"/>
                <a:sym typeface="Quattrocento"/>
                <a:rtl val="0"/>
              </a:rPr>
              <a:t>evelop</a:t>
            </a:r>
            <a:r>
              <a:rPr kumimoji="0" lang="en-US" sz="1400" b="1" i="0" u="none" strike="noStrike" kern="0" cap="none" spc="0" normalizeH="0" baseline="0" noProof="0" dirty="0">
                <a:ln>
                  <a:noFill/>
                </a:ln>
                <a:solidFill>
                  <a:prstClr val="white"/>
                </a:solidFill>
                <a:effectLst/>
                <a:uLnTx/>
                <a:uFillTx/>
                <a:latin typeface="Arial"/>
                <a:ea typeface="Times New Roman" panose="02020603050405020304" pitchFamily="18" charset="0"/>
                <a:cs typeface="Times New Roman" panose="02020603050405020304" pitchFamily="18" charset="0"/>
                <a:sym typeface="Quattrocento"/>
                <a:rtl val="0"/>
              </a:rPr>
              <a:t> a new National Planning Scenarios focused on protecting and recovering the nation from an EMP catastrophe to prevent societal mass destruction thru collapse and starvation.   </a:t>
            </a:r>
            <a:r>
              <a:rPr kumimoji="0" lang="en-US" sz="1400" b="1" i="1" u="none" strike="noStrike" kern="1200" cap="none" spc="0" normalizeH="0" baseline="0" noProof="0" dirty="0">
                <a:ln>
                  <a:noFill/>
                </a:ln>
                <a:solidFill>
                  <a:srgbClr val="FFFF00"/>
                </a:solidFill>
                <a:effectLst/>
                <a:uLnTx/>
                <a:uFillTx/>
                <a:latin typeface="Arial"/>
                <a:ea typeface="Times New Roman" panose="02020603050405020304" pitchFamily="18" charset="0"/>
                <a:cs typeface="Times New Roman" panose="02020603050405020304" pitchFamily="18" charset="0"/>
              </a:rPr>
              <a:t>Status unknown</a:t>
            </a:r>
            <a:r>
              <a:rPr kumimoji="0" lang="en-US" sz="1400" b="1" i="0" u="none" strike="noStrike" kern="1200" cap="none" spc="0" normalizeH="0" baseline="0" noProof="0" dirty="0">
                <a:ln>
                  <a:noFill/>
                </a:ln>
                <a:solidFill>
                  <a:prstClr val="white"/>
                </a:solidFill>
                <a:effectLst/>
                <a:uLnTx/>
                <a:uFillTx/>
                <a:latin typeface="Arial"/>
                <a:ea typeface="Times New Roman" panose="02020603050405020304" pitchFamily="18" charset="0"/>
                <a:cs typeface="Times New Roman" panose="02020603050405020304" pitchFamily="18" charset="0"/>
              </a:rPr>
              <a:t>.</a:t>
            </a:r>
            <a:endParaRPr lang="en-US" sz="1400" b="1" dirty="0">
              <a:latin typeface="Arial" panose="020B0604020202020204" pitchFamily="34" charset="0"/>
            </a:endParaRPr>
          </a:p>
          <a:p>
            <a:pPr marL="342900" indent="-342900">
              <a:buAutoNum type="arabicPeriod" startAt="4"/>
            </a:pPr>
            <a:endParaRPr lang="en-US" sz="1400" b="1" dirty="0">
              <a:latin typeface="Arial" panose="020B0604020202020204" pitchFamily="34" charset="0"/>
            </a:endParaRPr>
          </a:p>
          <a:p>
            <a:r>
              <a:rPr lang="en-US" sz="1400" b="1" i="1" dirty="0">
                <a:solidFill>
                  <a:srgbClr val="FFFF00"/>
                </a:solidFill>
                <a:latin typeface="Arial" panose="020B0604020202020204" pitchFamily="34" charset="0"/>
              </a:rPr>
              <a:t>Conduct</a:t>
            </a:r>
            <a:r>
              <a:rPr lang="en-US" sz="1400" b="1" i="1" dirty="0">
                <a:latin typeface="Arial" panose="020B0604020202020204" pitchFamily="34" charset="0"/>
              </a:rPr>
              <a:t> outreach to educate owners and operators of critical infrastructure, emergency planners, and emergency response providers at all levels of government regarding threat of EMP and GMD. </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mn-ea"/>
                <a:cs typeface="+mn-cs"/>
              </a:rPr>
              <a:t>ACTION:  Unknown</a:t>
            </a:r>
          </a:p>
          <a:p>
            <a:pPr lvl="0" algn="just">
              <a:spcBef>
                <a:spcPts val="2400"/>
              </a:spcBef>
              <a:spcAft>
                <a:spcPts val="600"/>
              </a:spcAft>
              <a:buClr>
                <a:prstClr val="white"/>
              </a:buClr>
              <a:buSzPct val="80000"/>
              <a:defRPr/>
            </a:pPr>
            <a:r>
              <a:rPr kumimoji="0" lang="en-US" sz="1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Requires DHS </a:t>
            </a:r>
            <a:r>
              <a:rPr kumimoji="0" lang="en-US" sz="1400" b="1" i="0" u="sng"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NLT June 2020</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to develop plans and procedures to coordinate response to and recovery from the effects of EMP and  GMD on critical infrastructure. </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Status unknown, or not announced</a:t>
            </a:r>
          </a:p>
          <a:p>
            <a:pPr marL="0" marR="0" lvl="0" indent="0" algn="l" defTabSz="457200" rtl="0" eaLnBrk="1" fontAlgn="auto" latinLnBrk="0" hangingPunct="1">
              <a:lnSpc>
                <a:spcPts val="2160"/>
              </a:lnSpc>
              <a:spcBef>
                <a:spcPts val="0"/>
              </a:spcBef>
              <a:spcAft>
                <a:spcPts val="0"/>
              </a:spcAft>
              <a:buClr>
                <a:prstClr val="white"/>
              </a:buClr>
              <a:buSzPct val="80000"/>
              <a:buFont typeface="Wingdings 3" panose="05040102010807070707" pitchFamily="18" charset="2"/>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Requires</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DHS</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to start pilot programs demonstrating that the national electric grid can be protected from the catastrophic consequences of an EMP event cost-effectively. </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A previously established USAF  "pilot study</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400" b="1" i="1" u="none" strike="noStrike" kern="1200" cap="none" spc="0" normalizeH="0" baseline="0" noProof="0" dirty="0">
                <a:ln>
                  <a:noFill/>
                </a:ln>
                <a:solidFill>
                  <a:srgbClr val="FFFF00"/>
                </a:solidFill>
                <a:effectLst/>
                <a:uLnTx/>
                <a:uFillTx/>
                <a:latin typeface="Arial" panose="020B0604020202020204" pitchFamily="34" charset="0"/>
                <a:ea typeface="Times New Roman" panose="02020603050405020304" pitchFamily="18" charset="0"/>
                <a:cs typeface="Arial" panose="020B0604020202020204" pitchFamily="34" charset="0"/>
              </a:rPr>
              <a:t>is ongoing in San Antonio.</a:t>
            </a:r>
          </a:p>
          <a:p>
            <a:pPr lvl="0" algn="just">
              <a:spcBef>
                <a:spcPts val="2400"/>
              </a:spcBef>
              <a:spcAft>
                <a:spcPts val="600"/>
              </a:spcAft>
              <a:buClr>
                <a:prstClr val="white"/>
              </a:buClr>
              <a:buSzPct val="80000"/>
              <a:defRPr/>
            </a:pPr>
            <a:endParaRPr kumimoji="0" lang="en-US" sz="14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342900" indent="-342900">
              <a:buAutoNum type="arabicPeriod" startAt="4"/>
            </a:pPr>
            <a:endParaRPr lang="en-US" sz="1400" b="1" dirty="0">
              <a:latin typeface="Arial" panose="020B0604020202020204" pitchFamily="34" charset="0"/>
            </a:endParaRPr>
          </a:p>
        </p:txBody>
      </p:sp>
    </p:spTree>
    <p:extLst>
      <p:ext uri="{BB962C8B-B14F-4D97-AF65-F5344CB8AC3E}">
        <p14:creationId xmlns:p14="http://schemas.microsoft.com/office/powerpoint/2010/main" val="2894850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902909-FAE8-4AFE-BEA9-46E4931125CD}"/>
              </a:ext>
            </a:extLst>
          </p:cNvPr>
          <p:cNvSpPr txBox="1"/>
          <p:nvPr/>
        </p:nvSpPr>
        <p:spPr>
          <a:xfrm>
            <a:off x="0" y="141665"/>
            <a:ext cx="12192000" cy="6278642"/>
          </a:xfrm>
          <a:prstGeom prst="rect">
            <a:avLst/>
          </a:prstGeom>
          <a:noFill/>
        </p:spPr>
        <p:txBody>
          <a:bodyPr wrap="square" rtlCol="0">
            <a:spAutoFit/>
          </a:bodyPr>
          <a:lstStyle/>
          <a:p>
            <a:pPr algn="ctr"/>
            <a:r>
              <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rPr>
              <a:t>It Doesn’t Have To Be This Way</a:t>
            </a:r>
            <a:endParaRPr lang="en-US" b="1" u="sng" dirty="0">
              <a:solidFill>
                <a:schemeClr val="accent2">
                  <a:lumMod val="75000"/>
                </a:schemeClr>
              </a:solidFill>
            </a:endParaRPr>
          </a:p>
          <a:p>
            <a:pPr algn="ctr"/>
            <a:endParaRPr lang="en-US" b="1" u="sng" dirty="0">
              <a:solidFill>
                <a:schemeClr val="accent2">
                  <a:lumMod val="75000"/>
                </a:schemeClr>
              </a:solidFill>
            </a:endParaRPr>
          </a:p>
          <a:p>
            <a:pPr algn="ctr"/>
            <a:r>
              <a:rPr lang="en-US" b="1" u="sng" dirty="0">
                <a:solidFill>
                  <a:schemeClr val="accent2">
                    <a:lumMod val="75000"/>
                  </a:schemeClr>
                </a:solidFill>
              </a:rPr>
              <a:t>PILOT TESTS and OTHER INITIATIVES</a:t>
            </a:r>
          </a:p>
          <a:p>
            <a:pPr algn="ctr"/>
            <a:endParaRPr lang="en-US" b="1" dirty="0">
              <a:solidFill>
                <a:schemeClr val="accent2">
                  <a:lumMod val="75000"/>
                </a:schemeClr>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u="sng" dirty="0">
                <a:solidFill>
                  <a:srgbClr val="FFFF00"/>
                </a:solidFill>
              </a:rPr>
              <a:t>San Antonio - Joint Base San Antonio (SA-JBSA) Electromagnetic Defense</a:t>
            </a:r>
            <a:r>
              <a:rPr lang="en-US" b="1" dirty="0">
                <a:solidFill>
                  <a:srgbClr val="FFFF00"/>
                </a:solidFill>
              </a:rPr>
              <a:t> </a:t>
            </a:r>
            <a:r>
              <a:rPr kumimoji="0" lang="en-US" sz="1600" b="0" i="0" u="none" strike="noStrike" kern="1200" cap="none" spc="0" normalizeH="0" baseline="0" noProof="0" dirty="0">
                <a:ln>
                  <a:noFill/>
                </a:ln>
                <a:effectLst/>
                <a:uLnTx/>
                <a:uFillTx/>
                <a:latin typeface="adelle"/>
                <a:ea typeface="+mn-ea"/>
                <a:cs typeface="+mn-cs"/>
              </a:rPr>
              <a:t>has experts from federal, military, industry, state, academia working to ensure the 11 military  bases, and the surrounding San Antonio area, maintain sufficient electric power supply after an EMP, </a:t>
            </a:r>
            <a:r>
              <a:rPr lang="en-US" sz="1600" dirty="0">
                <a:latin typeface="adelle"/>
              </a:rPr>
              <a:t>Physical or Cyber </a:t>
            </a:r>
            <a:r>
              <a:rPr kumimoji="0" lang="en-US" sz="1600" b="0" i="0" u="none" strike="noStrike" kern="1200" cap="none" spc="0" normalizeH="0" baseline="0" noProof="0" dirty="0">
                <a:ln>
                  <a:noFill/>
                </a:ln>
                <a:effectLst/>
                <a:uLnTx/>
                <a:uFillTx/>
                <a:latin typeface="adelle"/>
                <a:ea typeface="+mn-ea"/>
                <a:cs typeface="+mn-cs"/>
              </a:rPr>
              <a:t>attack. The findings will produce a cookie-cutter model to be used across both military and civilian installations and areas.  CPS Natural Energy, the nation’s largest municipally owned energy utility, is a key supporter.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delle"/>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u="none" strike="noStrike" dirty="0">
                <a:solidFill>
                  <a:srgbClr val="FFFF00"/>
                </a:solidFill>
                <a:effectLst/>
                <a:latin typeface="adelle"/>
                <a:hlinkClick r:id="rId3">
                  <a:extLst>
                    <a:ext uri="{A12FA001-AC4F-418D-AE19-62706E023703}">
                      <ahyp:hlinkClr xmlns:ahyp="http://schemas.microsoft.com/office/drawing/2018/hyperlinkcolor" val="tx"/>
                    </a:ext>
                  </a:extLst>
                </a:hlinkClick>
              </a:rPr>
              <a:t>Lake Wylie Pilot Study</a:t>
            </a:r>
            <a:r>
              <a:rPr lang="en-US" b="1" i="0" dirty="0">
                <a:solidFill>
                  <a:srgbClr val="FFFF00"/>
                </a:solidFill>
                <a:effectLst/>
                <a:latin typeface="adelle"/>
              </a:rPr>
              <a:t> </a:t>
            </a:r>
            <a:r>
              <a:rPr kumimoji="0" lang="en-US" sz="1800" b="1" i="0" u="none" strike="noStrike" kern="1200" cap="none" spc="0" normalizeH="0" baseline="0" noProof="0" dirty="0">
                <a:ln>
                  <a:noFill/>
                </a:ln>
                <a:solidFill>
                  <a:prstClr val="white"/>
                </a:solidFill>
                <a:effectLst/>
                <a:uLnTx/>
                <a:uFillTx/>
                <a:latin typeface="adelle"/>
                <a:ea typeface="+mn-ea"/>
                <a:cs typeface="+mn-cs"/>
              </a:rPr>
              <a:t> </a:t>
            </a:r>
            <a:r>
              <a:rPr kumimoji="0" lang="en-US" sz="1600" i="0" u="none" strike="noStrike" kern="1200" cap="none" spc="0" normalizeH="0" baseline="0" noProof="0" dirty="0">
                <a:ln>
                  <a:noFill/>
                </a:ln>
                <a:solidFill>
                  <a:prstClr val="white"/>
                </a:solidFill>
                <a:effectLst/>
                <a:uLnTx/>
                <a:uFillTx/>
                <a:latin typeface="adelle"/>
                <a:ea typeface="+mn-ea"/>
                <a:cs typeface="+mn-cs"/>
              </a:rPr>
              <a:t>of</a:t>
            </a:r>
            <a:r>
              <a:rPr kumimoji="0" lang="en-US" sz="1600" b="1" i="0" u="none" strike="noStrike" kern="1200" cap="none" spc="0" normalizeH="0" baseline="0" noProof="0" dirty="0">
                <a:ln>
                  <a:noFill/>
                </a:ln>
                <a:solidFill>
                  <a:prstClr val="white"/>
                </a:solidFill>
                <a:effectLst/>
                <a:uLnTx/>
                <a:uFillTx/>
                <a:latin typeface="adelle"/>
                <a:ea typeface="+mn-ea"/>
                <a:cs typeface="+mn-cs"/>
              </a:rPr>
              <a:t> </a:t>
            </a:r>
            <a:r>
              <a:rPr kumimoji="0" lang="en-US" sz="1600" b="0" i="0" u="none" strike="noStrike" kern="1200" cap="none" spc="0" normalizeH="0" baseline="0" noProof="0" dirty="0">
                <a:ln>
                  <a:noFill/>
                </a:ln>
                <a:solidFill>
                  <a:prstClr val="white"/>
                </a:solidFill>
                <a:effectLst/>
                <a:uLnTx/>
                <a:uFillTx/>
                <a:latin typeface="adelle"/>
                <a:ea typeface="+mn-ea"/>
                <a:cs typeface="+mn-cs"/>
              </a:rPr>
              <a:t>York County, South Carolina focus on determining </a:t>
            </a:r>
            <a:r>
              <a:rPr lang="en-US" sz="1600" b="0" i="0" dirty="0">
                <a:effectLst/>
                <a:latin typeface="adelle"/>
              </a:rPr>
              <a:t>costs for EMP protection and brings together Duke Energy, the South Carolina National Guard and citizens. </a:t>
            </a:r>
            <a:r>
              <a:rPr kumimoji="0" lang="en-US" sz="1600" b="0" i="0" u="none" strike="noStrike" kern="1200" cap="none" spc="0" normalizeH="0" baseline="0" noProof="0" dirty="0">
                <a:ln>
                  <a:noFill/>
                </a:ln>
                <a:solidFill>
                  <a:prstClr val="white"/>
                </a:solidFill>
                <a:effectLst/>
                <a:uLnTx/>
                <a:uFillTx/>
                <a:latin typeface="adelle"/>
                <a:ea typeface="+mn-ea"/>
                <a:cs typeface="+mn-cs"/>
              </a:rPr>
              <a:t>Based on thorough analysis, estimates are the cost is about $100 per citizen to secure the areas grid against EMP. </a:t>
            </a:r>
            <a:r>
              <a:rPr lang="en-US" sz="1600" b="0" i="0" dirty="0">
                <a:effectLst/>
                <a:latin typeface="adelle"/>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u="none" strike="noStrike" dirty="0">
              <a:solidFill>
                <a:srgbClr val="FFFF00"/>
              </a:solidFill>
              <a:latin typeface="adelle"/>
              <a:hlinkClick r:id="rId4">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u="none" strike="noStrike" dirty="0">
                <a:solidFill>
                  <a:srgbClr val="FFFF00"/>
                </a:solidFill>
                <a:effectLst/>
                <a:latin typeface="adelle"/>
                <a:hlinkClick r:id="rId4">
                  <a:extLst>
                    <a:ext uri="{A12FA001-AC4F-418D-AE19-62706E023703}">
                      <ahyp:hlinkClr xmlns:ahyp="http://schemas.microsoft.com/office/drawing/2018/hyperlinkcolor" val="tx"/>
                    </a:ext>
                  </a:extLst>
                </a:hlinkClick>
              </a:rPr>
              <a:t>Idaho National Laboratories</a:t>
            </a:r>
            <a:r>
              <a:rPr lang="en-US" b="1" i="0" dirty="0">
                <a:solidFill>
                  <a:srgbClr val="FFFF00"/>
                </a:solidFill>
                <a:effectLst/>
                <a:latin typeface="adelle"/>
              </a:rPr>
              <a:t> </a:t>
            </a:r>
            <a:r>
              <a:rPr lang="en-US" sz="1600" b="0" i="0" dirty="0">
                <a:effectLst/>
                <a:latin typeface="adelle"/>
              </a:rPr>
              <a:t>is strengthening the ability to guard against EMP events by testing and validating technology has been developed to protect HV and EHV transformers from both GMD’s and EMP’s. I believe they’re examining the EMP hardening transformer Neutral Blocking Device designed to provide automatic protection when GMD or EMP induced currents in a transformer are detected.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rgbClr val="FFFF00"/>
                </a:solidFill>
                <a:effectLst/>
                <a:latin typeface="adelle"/>
              </a:rPr>
              <a:t>     </a:t>
            </a:r>
            <a:r>
              <a:rPr lang="en-US" sz="1600" b="1" i="0" u="sng" dirty="0">
                <a:solidFill>
                  <a:srgbClr val="FFFF00"/>
                </a:solidFill>
                <a:effectLst/>
                <a:latin typeface="adelle"/>
              </a:rPr>
              <a:t>Side Note</a:t>
            </a:r>
            <a:r>
              <a:rPr lang="en-US" sz="1600" b="1" i="0" dirty="0">
                <a:solidFill>
                  <a:srgbClr val="FFFF00"/>
                </a:solidFill>
                <a:effectLst/>
                <a:latin typeface="adelle"/>
              </a:rPr>
              <a:t>: this technology exists now, it works, we know the names of the manufacturers right now, - why further study and analysis?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FFFF00"/>
              </a:solidFill>
              <a:effectLst/>
              <a:latin typeface="adelle"/>
            </a:endParaRPr>
          </a:p>
          <a:p>
            <a:pPr algn="l"/>
            <a:r>
              <a:rPr lang="en-US" b="1" i="0" u="none" strike="noStrike" dirty="0">
                <a:solidFill>
                  <a:srgbClr val="FFFF00"/>
                </a:solidFill>
                <a:effectLst/>
                <a:latin typeface="adelle"/>
                <a:hlinkClick r:id="rId5">
                  <a:extLst>
                    <a:ext uri="{A12FA001-AC4F-418D-AE19-62706E023703}">
                      <ahyp:hlinkClr xmlns:ahyp="http://schemas.microsoft.com/office/drawing/2018/hyperlinkcolor" val="tx"/>
                    </a:ext>
                  </a:extLst>
                </a:hlinkClick>
              </a:rPr>
              <a:t>Sandia National Laboratories</a:t>
            </a:r>
            <a:r>
              <a:rPr lang="en-US" b="1" i="0" dirty="0">
                <a:solidFill>
                  <a:srgbClr val="FFFF00"/>
                </a:solidFill>
                <a:effectLst/>
                <a:latin typeface="adelle"/>
              </a:rPr>
              <a:t> </a:t>
            </a:r>
            <a:r>
              <a:rPr lang="en-US" sz="1600" b="0" i="0" dirty="0">
                <a:effectLst/>
                <a:latin typeface="adelle"/>
              </a:rPr>
              <a:t>in2020 is undertaking a $40 million </a:t>
            </a:r>
            <a:r>
              <a:rPr lang="en-US" sz="1600" b="0" i="0" u="sng" dirty="0">
                <a:effectLst/>
                <a:latin typeface="adelle"/>
              </a:rPr>
              <a:t>multiyear campaign </a:t>
            </a:r>
            <a:r>
              <a:rPr lang="en-US" sz="1600" b="0" i="0" dirty="0">
                <a:effectLst/>
                <a:latin typeface="adelle"/>
              </a:rPr>
              <a:t>“focused on defending large electric utility systems from potential attacks by hostile nations, as well as from damage inflicted by extreme natural disasters like hurricanes and solar flares.” The work is important to ensure that multiple generators are not disabled simultaneously.  </a:t>
            </a:r>
          </a:p>
          <a:p>
            <a:pPr algn="l"/>
            <a:r>
              <a:rPr lang="en-US" sz="1600" dirty="0">
                <a:solidFill>
                  <a:srgbClr val="FFFF00"/>
                </a:solidFill>
                <a:latin typeface="adelle"/>
              </a:rPr>
              <a:t>     </a:t>
            </a:r>
            <a:endParaRPr lang="en-US" b="1" dirty="0">
              <a:latin typeface="adelle"/>
            </a:endParaRPr>
          </a:p>
          <a:p>
            <a:endParaRPr lang="en-US" b="1" dirty="0">
              <a:solidFill>
                <a:schemeClr val="accent2">
                  <a:lumMod val="75000"/>
                </a:schemeClr>
              </a:solidFill>
            </a:endParaRPr>
          </a:p>
        </p:txBody>
      </p:sp>
      <p:pic>
        <p:nvPicPr>
          <p:cNvPr id="2" name="Picture 1">
            <a:extLst>
              <a:ext uri="{FF2B5EF4-FFF2-40B4-BE49-F238E27FC236}">
                <a16:creationId xmlns:a16="http://schemas.microsoft.com/office/drawing/2014/main" id="{70D2B0D0-0DF3-494A-8FEB-C1B6FB19091C}"/>
              </a:ext>
            </a:extLst>
          </p:cNvPr>
          <p:cNvPicPr>
            <a:picLocks noChangeAspect="1"/>
          </p:cNvPicPr>
          <p:nvPr/>
        </p:nvPicPr>
        <p:blipFill>
          <a:blip r:embed="rId6"/>
          <a:stretch>
            <a:fillRect/>
          </a:stretch>
        </p:blipFill>
        <p:spPr>
          <a:xfrm>
            <a:off x="0" y="0"/>
            <a:ext cx="1371719" cy="926672"/>
          </a:xfrm>
          <a:prstGeom prst="rect">
            <a:avLst/>
          </a:prstGeom>
        </p:spPr>
      </p:pic>
    </p:spTree>
    <p:extLst>
      <p:ext uri="{BB962C8B-B14F-4D97-AF65-F5344CB8AC3E}">
        <p14:creationId xmlns:p14="http://schemas.microsoft.com/office/powerpoint/2010/main" val="3668027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AF72CE1-4E7C-4396-A96A-4F3077C25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44" y="326571"/>
            <a:ext cx="10006148" cy="617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088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0677" y="5487025"/>
            <a:ext cx="12051323" cy="1015663"/>
          </a:xfrm>
          <a:prstGeom prst="rect">
            <a:avLst/>
          </a:prstGeom>
        </p:spPr>
        <p:txBody>
          <a:bodyPr wrap="square">
            <a:spAutoFit/>
          </a:bodyPr>
          <a:lstStyle/>
          <a:p>
            <a:pPr algn="ctr"/>
            <a:r>
              <a:rPr lang="en-US" sz="2000" b="1" dirty="0"/>
              <a:t>Marker reads, “High dwellings are the peace and harmony of our descendants… Remember the calamity of the great tsunamis. Do not build any homes below this point.”</a:t>
            </a:r>
          </a:p>
          <a:p>
            <a:pPr algn="ctr"/>
            <a:r>
              <a:rPr lang="en-US" sz="2000" b="1" dirty="0">
                <a:solidFill>
                  <a:srgbClr val="FFFF00"/>
                </a:solidFill>
              </a:rPr>
              <a:t>Those siting the reactors at Fukushima, and village for that matter, ignored these stone markers.</a:t>
            </a:r>
          </a:p>
        </p:txBody>
      </p:sp>
      <p:pic>
        <p:nvPicPr>
          <p:cNvPr id="1026" name="Picture 2" descr="C:\Users\Kenneth.Chrosniak\Desktop\Fukushima warning.jpg"/>
          <p:cNvPicPr>
            <a:picLocks noChangeAspect="1" noChangeArrowheads="1"/>
          </p:cNvPicPr>
          <p:nvPr/>
        </p:nvPicPr>
        <p:blipFill>
          <a:blip r:embed="rId3" cstate="print"/>
          <a:srcRect/>
          <a:stretch>
            <a:fillRect/>
          </a:stretch>
        </p:blipFill>
        <p:spPr bwMode="auto">
          <a:xfrm>
            <a:off x="0" y="0"/>
            <a:ext cx="12192000" cy="5295900"/>
          </a:xfrm>
          <a:prstGeom prst="rect">
            <a:avLst/>
          </a:prstGeom>
          <a:noFill/>
        </p:spPr>
      </p:pic>
      <p:sp>
        <p:nvSpPr>
          <p:cNvPr id="7" name="Rectangle 6">
            <a:extLst>
              <a:ext uri="{FF2B5EF4-FFF2-40B4-BE49-F238E27FC236}">
                <a16:creationId xmlns:a16="http://schemas.microsoft.com/office/drawing/2014/main" id="{253AD4B6-FB36-4DEC-9552-F9405123A5CB}"/>
              </a:ext>
            </a:extLst>
          </p:cNvPr>
          <p:cNvSpPr/>
          <p:nvPr/>
        </p:nvSpPr>
        <p:spPr>
          <a:xfrm>
            <a:off x="977900" y="2793276"/>
            <a:ext cx="10236200" cy="1200329"/>
          </a:xfrm>
          <a:prstGeom prst="rect">
            <a:avLst/>
          </a:prstGeom>
          <a:effectLst>
            <a:outerShdw blurRad="50800" dist="38100" dir="10800000" algn="r" rotWithShape="0">
              <a:prstClr val="black">
                <a:alpha val="40000"/>
              </a:prstClr>
            </a:outerShdw>
          </a:effectLst>
        </p:spPr>
        <p:txBody>
          <a:bodyPr wrap="square">
            <a:spAutoFit/>
          </a:bodyPr>
          <a:lstStyle/>
          <a:p>
            <a:pPr algn="ctr"/>
            <a:r>
              <a:rPr lang="en-US" sz="7200" b="1" i="1" dirty="0">
                <a:solidFill>
                  <a:srgbClr val="FFFF00"/>
                </a:solidFill>
              </a:rPr>
              <a:t>YES, they were warned!</a:t>
            </a:r>
          </a:p>
        </p:txBody>
      </p:sp>
      <p:cxnSp>
        <p:nvCxnSpPr>
          <p:cNvPr id="10" name="Connector: Elbow 9">
            <a:extLst>
              <a:ext uri="{FF2B5EF4-FFF2-40B4-BE49-F238E27FC236}">
                <a16:creationId xmlns:a16="http://schemas.microsoft.com/office/drawing/2014/main" id="{9C963602-75F9-417F-91C2-06A04F61FA40}"/>
              </a:ext>
            </a:extLst>
          </p:cNvPr>
          <p:cNvCxnSpPr>
            <a:stCxn id="7" idx="0"/>
          </p:cNvCxnSpPr>
          <p:nvPr/>
        </p:nvCxnSpPr>
        <p:spPr>
          <a:xfrm rot="5400000" flipH="1" flipV="1">
            <a:off x="5905862" y="1104538"/>
            <a:ext cx="1878876" cy="1498600"/>
          </a:xfrm>
          <a:prstGeom prst="bentConnector3">
            <a:avLst>
              <a:gd name="adj1" fmla="val 100019"/>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23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a stone wall&#10;&#10;Description automatically generated with medium confidence">
            <a:extLst>
              <a:ext uri="{FF2B5EF4-FFF2-40B4-BE49-F238E27FC236}">
                <a16:creationId xmlns:a16="http://schemas.microsoft.com/office/drawing/2014/main" id="{E77B7BBD-B2D7-7B41-8247-91C5BF389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97625" cy="6858000"/>
          </a:xfrm>
          <a:prstGeom prst="rect">
            <a:avLst/>
          </a:prstGeom>
        </p:spPr>
      </p:pic>
      <p:sp>
        <p:nvSpPr>
          <p:cNvPr id="4" name="TextBox 3">
            <a:extLst>
              <a:ext uri="{FF2B5EF4-FFF2-40B4-BE49-F238E27FC236}">
                <a16:creationId xmlns:a16="http://schemas.microsoft.com/office/drawing/2014/main" id="{E4D1D1DA-DE2E-BC4B-B45E-864EA6E8DF90}"/>
              </a:ext>
            </a:extLst>
          </p:cNvPr>
          <p:cNvSpPr txBox="1"/>
          <p:nvPr/>
        </p:nvSpPr>
        <p:spPr>
          <a:xfrm>
            <a:off x="6497625" y="409073"/>
            <a:ext cx="5694375" cy="1384995"/>
          </a:xfrm>
          <a:prstGeom prst="rect">
            <a:avLst/>
          </a:prstGeom>
          <a:noFill/>
        </p:spPr>
        <p:txBody>
          <a:bodyPr wrap="square" rtlCol="0">
            <a:spAutoFit/>
          </a:bodyPr>
          <a:lstStyle/>
          <a:p>
            <a:pPr algn="ctr"/>
            <a:r>
              <a:rPr lang="en-US" sz="2800" b="1" u="sng" dirty="0">
                <a:solidFill>
                  <a:schemeClr val="bg1"/>
                </a:solidFill>
                <a:latin typeface="Arial" panose="020B0604020202020204" pitchFamily="34" charset="0"/>
                <a:cs typeface="Arial" panose="020B0604020202020204" pitchFamily="34" charset="0"/>
              </a:rPr>
              <a:t>MODULARITY</a:t>
            </a:r>
            <a:r>
              <a:rPr lang="en-US" sz="2800" b="1" dirty="0">
                <a:solidFill>
                  <a:schemeClr val="bg1"/>
                </a:solidFill>
                <a:latin typeface="Arial" panose="020B0604020202020204" pitchFamily="34" charset="0"/>
                <a:cs typeface="Arial" panose="020B0604020202020204" pitchFamily="34" charset="0"/>
              </a:rPr>
              <a:t>:</a:t>
            </a:r>
          </a:p>
          <a:p>
            <a:pPr algn="ctr"/>
            <a:r>
              <a:rPr lang="en-US" sz="2800" b="1" dirty="0">
                <a:solidFill>
                  <a:schemeClr val="bg1"/>
                </a:solidFill>
                <a:latin typeface="Arial" panose="020B0604020202020204" pitchFamily="34" charset="0"/>
                <a:cs typeface="Arial" panose="020B0604020202020204" pitchFamily="34" charset="0"/>
              </a:rPr>
              <a:t>The Rangely Initiative: </a:t>
            </a:r>
          </a:p>
          <a:p>
            <a:pPr algn="ctr"/>
            <a:r>
              <a:rPr lang="en-US" sz="2800" b="1" dirty="0">
                <a:solidFill>
                  <a:schemeClr val="bg1"/>
                </a:solidFill>
                <a:latin typeface="Arial" panose="020B0604020202020204" pitchFamily="34" charset="0"/>
                <a:cs typeface="Arial" panose="020B0604020202020204" pitchFamily="34" charset="0"/>
              </a:rPr>
              <a:t>A Grassroots Solution</a:t>
            </a:r>
          </a:p>
        </p:txBody>
      </p:sp>
      <p:sp>
        <p:nvSpPr>
          <p:cNvPr id="5" name="TextBox 4">
            <a:extLst>
              <a:ext uri="{FF2B5EF4-FFF2-40B4-BE49-F238E27FC236}">
                <a16:creationId xmlns:a16="http://schemas.microsoft.com/office/drawing/2014/main" id="{160FCF8F-8FDB-6848-9027-33FCBB557C5F}"/>
              </a:ext>
            </a:extLst>
          </p:cNvPr>
          <p:cNvSpPr txBox="1"/>
          <p:nvPr/>
        </p:nvSpPr>
        <p:spPr>
          <a:xfrm>
            <a:off x="6846145" y="2942924"/>
            <a:ext cx="4371710"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Public-Private Partnerships (PPP)</a:t>
            </a:r>
          </a:p>
        </p:txBody>
      </p:sp>
      <p:sp>
        <p:nvSpPr>
          <p:cNvPr id="6" name="TextBox 5">
            <a:extLst>
              <a:ext uri="{FF2B5EF4-FFF2-40B4-BE49-F238E27FC236}">
                <a16:creationId xmlns:a16="http://schemas.microsoft.com/office/drawing/2014/main" id="{3B1CDFA6-0431-E947-AD86-44F328988F6A}"/>
              </a:ext>
            </a:extLst>
          </p:cNvPr>
          <p:cNvSpPr txBox="1"/>
          <p:nvPr/>
        </p:nvSpPr>
        <p:spPr>
          <a:xfrm>
            <a:off x="6846145" y="4010179"/>
            <a:ext cx="3158429"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Innovative Technologies</a:t>
            </a:r>
          </a:p>
        </p:txBody>
      </p:sp>
      <p:sp>
        <p:nvSpPr>
          <p:cNvPr id="7" name="TextBox 6">
            <a:extLst>
              <a:ext uri="{FF2B5EF4-FFF2-40B4-BE49-F238E27FC236}">
                <a16:creationId xmlns:a16="http://schemas.microsoft.com/office/drawing/2014/main" id="{CFCC8F03-D2B3-AD48-BD55-414F6EB111D5}"/>
              </a:ext>
            </a:extLst>
          </p:cNvPr>
          <p:cNvSpPr txBox="1"/>
          <p:nvPr/>
        </p:nvSpPr>
        <p:spPr>
          <a:xfrm>
            <a:off x="6846145" y="5115391"/>
            <a:ext cx="3374642"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Community Commitments</a:t>
            </a:r>
          </a:p>
        </p:txBody>
      </p:sp>
      <p:sp>
        <p:nvSpPr>
          <p:cNvPr id="8" name="TextBox 7">
            <a:extLst>
              <a:ext uri="{FF2B5EF4-FFF2-40B4-BE49-F238E27FC236}">
                <a16:creationId xmlns:a16="http://schemas.microsoft.com/office/drawing/2014/main" id="{3B6008D5-B34F-484E-A5E8-624AEA0DC0F3}"/>
              </a:ext>
            </a:extLst>
          </p:cNvPr>
          <p:cNvSpPr txBox="1"/>
          <p:nvPr/>
        </p:nvSpPr>
        <p:spPr>
          <a:xfrm>
            <a:off x="6846145" y="1887972"/>
            <a:ext cx="2834430"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Educational Outreach</a:t>
            </a:r>
          </a:p>
        </p:txBody>
      </p:sp>
      <p:sp>
        <p:nvSpPr>
          <p:cNvPr id="9" name="TextBox 8">
            <a:extLst>
              <a:ext uri="{FF2B5EF4-FFF2-40B4-BE49-F238E27FC236}">
                <a16:creationId xmlns:a16="http://schemas.microsoft.com/office/drawing/2014/main" id="{9EE564D2-D906-4002-A748-F91D057DD838}"/>
              </a:ext>
            </a:extLst>
          </p:cNvPr>
          <p:cNvSpPr txBox="1"/>
          <p:nvPr/>
        </p:nvSpPr>
        <p:spPr>
          <a:xfrm>
            <a:off x="3054626" y="3247647"/>
            <a:ext cx="6109252"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277568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4875BD-58BF-4D38-A091-CE9CEE6E2719}"/>
              </a:ext>
            </a:extLst>
          </p:cNvPr>
          <p:cNvSpPr txBox="1"/>
          <p:nvPr/>
        </p:nvSpPr>
        <p:spPr>
          <a:xfrm>
            <a:off x="7693674" y="848691"/>
            <a:ext cx="318681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NuScale Power Module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Combined Containment Vessel and Integral Reactor System</a:t>
            </a:r>
          </a:p>
        </p:txBody>
      </p:sp>
      <p:sp>
        <p:nvSpPr>
          <p:cNvPr id="3" name="TextBox 2">
            <a:extLst>
              <a:ext uri="{FF2B5EF4-FFF2-40B4-BE49-F238E27FC236}">
                <a16:creationId xmlns:a16="http://schemas.microsoft.com/office/drawing/2014/main" id="{634912FA-2E57-428B-BBF0-A542040B3397}"/>
              </a:ext>
            </a:extLst>
          </p:cNvPr>
          <p:cNvSpPr txBox="1"/>
          <p:nvPr/>
        </p:nvSpPr>
        <p:spPr>
          <a:xfrm>
            <a:off x="290555" y="782120"/>
            <a:ext cx="343563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Typical Pressurized-Water Reactor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Containment &amp; Reactor System</a:t>
            </a:r>
          </a:p>
        </p:txBody>
      </p:sp>
      <p:pic>
        <p:nvPicPr>
          <p:cNvPr id="4" name="Picture 3">
            <a:extLst>
              <a:ext uri="{FF2B5EF4-FFF2-40B4-BE49-F238E27FC236}">
                <a16:creationId xmlns:a16="http://schemas.microsoft.com/office/drawing/2014/main" id="{23A815EB-6149-4226-A980-50816DF67635}"/>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8709880" y="2285051"/>
            <a:ext cx="1266825" cy="1895475"/>
          </a:xfrm>
          <a:prstGeom prst="rect">
            <a:avLst/>
          </a:prstGeom>
        </p:spPr>
      </p:pic>
      <p:pic>
        <p:nvPicPr>
          <p:cNvPr id="5" name="Picture 4" descr="image27.jpg">
            <a:extLst>
              <a:ext uri="{FF2B5EF4-FFF2-40B4-BE49-F238E27FC236}">
                <a16:creationId xmlns:a16="http://schemas.microsoft.com/office/drawing/2014/main" id="{9F342E0F-1839-44C2-867A-8885C705C3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00" t="9098" r="21468" b="22047"/>
          <a:stretch/>
        </p:blipFill>
        <p:spPr bwMode="auto">
          <a:xfrm>
            <a:off x="428148" y="1587355"/>
            <a:ext cx="3160449" cy="4104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394CB180-0604-46DA-88D9-BE11360CF71B}"/>
              </a:ext>
            </a:extLst>
          </p:cNvPr>
          <p:cNvSpPr txBox="1"/>
          <p:nvPr/>
        </p:nvSpPr>
        <p:spPr>
          <a:xfrm>
            <a:off x="7655170" y="1535705"/>
            <a:ext cx="3376248" cy="738664"/>
          </a:xfrm>
          <a:prstGeom prst="rect">
            <a:avLst/>
          </a:prstGeom>
          <a:noFill/>
        </p:spPr>
        <p:txBody>
          <a:bodyPr wrap="square">
            <a:spAutoFit/>
          </a:bodyPr>
          <a:lstStyle/>
          <a:p>
            <a:pPr algn="ctr"/>
            <a:r>
              <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cs typeface="Arial" panose="020B0604020202020204" pitchFamily="34" charset="0"/>
              </a:rPr>
              <a:t>76' x 15' cylindrical containment vessel module containing reactor and steam generator</a:t>
            </a: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6C2CDF3-6AFB-478E-ABF6-B4E46CDCA7C9}"/>
              </a:ext>
            </a:extLst>
          </p:cNvPr>
          <p:cNvSpPr txBox="1"/>
          <p:nvPr/>
        </p:nvSpPr>
        <p:spPr>
          <a:xfrm>
            <a:off x="4534320" y="109526"/>
            <a:ext cx="3685233" cy="707886"/>
          </a:xfrm>
          <a:prstGeom prst="rect">
            <a:avLst/>
          </a:prstGeom>
          <a:noFill/>
        </p:spPr>
        <p:txBody>
          <a:bodyPr wrap="square">
            <a:spAutoFit/>
          </a:bodyPr>
          <a:lstStyle/>
          <a:p>
            <a:r>
              <a:rPr kumimoji="0" lang="en-US" sz="4000" b="1" i="0" u="none" strike="noStrike" kern="1200" cap="all" spc="200" normalizeH="0" baseline="0" noProof="0" dirty="0">
                <a:ln>
                  <a:noFill/>
                </a:ln>
                <a:solidFill>
                  <a:schemeClr val="accent2">
                    <a:lumMod val="75000"/>
                  </a:schemeClr>
                </a:solidFill>
                <a:effectLst/>
                <a:uLnTx/>
                <a:uFillTx/>
                <a:latin typeface="Calibri Light" panose="020F0302020204030204"/>
                <a:ea typeface="+mj-ea"/>
                <a:cs typeface="+mj-cs"/>
              </a:rPr>
              <a:t>NuScale SMR</a:t>
            </a:r>
            <a:endParaRPr lang="en-US" sz="4000" b="1" dirty="0">
              <a:solidFill>
                <a:schemeClr val="accent2">
                  <a:lumMod val="75000"/>
                </a:schemeClr>
              </a:solidFill>
            </a:endParaRPr>
          </a:p>
        </p:txBody>
      </p:sp>
      <p:pic>
        <p:nvPicPr>
          <p:cNvPr id="8" name="Picture 7" descr="A boat in the water&#10;&#10;Description generated with very high confidence">
            <a:extLst>
              <a:ext uri="{FF2B5EF4-FFF2-40B4-BE49-F238E27FC236}">
                <a16:creationId xmlns:a16="http://schemas.microsoft.com/office/drawing/2014/main" id="{9A056931-8829-4611-8FC6-4DF2B4714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9611" y="5404007"/>
            <a:ext cx="5027667" cy="1320605"/>
          </a:xfrm>
          <a:prstGeom prst="rect">
            <a:avLst/>
          </a:prstGeom>
        </p:spPr>
      </p:pic>
      <p:pic>
        <p:nvPicPr>
          <p:cNvPr id="10" name="Picture 9" descr="A picture containing grass, outdoor, sky, train&#10;&#10;Description generated with very high confidence">
            <a:extLst>
              <a:ext uri="{FF2B5EF4-FFF2-40B4-BE49-F238E27FC236}">
                <a16:creationId xmlns:a16="http://schemas.microsoft.com/office/drawing/2014/main" id="{29305E35-7B65-4240-8C45-3FCD46CA3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1272" y="5404007"/>
            <a:ext cx="2871386" cy="1320604"/>
          </a:xfrm>
          <a:prstGeom prst="rect">
            <a:avLst/>
          </a:prstGeom>
        </p:spPr>
      </p:pic>
    </p:spTree>
    <p:extLst>
      <p:ext uri="{BB962C8B-B14F-4D97-AF65-F5344CB8AC3E}">
        <p14:creationId xmlns:p14="http://schemas.microsoft.com/office/powerpoint/2010/main" val="1741543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txBox="1">
            <a:spLocks noGrp="1"/>
          </p:cNvSpPr>
          <p:nvPr>
            <p:ph idx="1"/>
          </p:nvPr>
        </p:nvSpPr>
        <p:spPr>
          <a:xfrm>
            <a:off x="431074" y="730677"/>
            <a:ext cx="11430000" cy="5946243"/>
          </a:xfrm>
          <a:prstGeom prst="rect">
            <a:avLst/>
          </a:prstGeom>
          <a:noFill/>
        </p:spPr>
        <p:txBody>
          <a:bodyPr wrap="square" rtlCol="0">
            <a:spAutoFit/>
          </a:bodyPr>
          <a:lstStyle/>
          <a:p>
            <a:pPr>
              <a:buNone/>
            </a:pPr>
            <a:r>
              <a:rPr lang="en-US" sz="1600" b="1" dirty="0">
                <a:solidFill>
                  <a:schemeClr val="tx1"/>
                </a:solidFill>
              </a:rPr>
              <a:t>-  </a:t>
            </a:r>
            <a:r>
              <a:rPr lang="en-US" sz="1600" b="1" u="sng" dirty="0">
                <a:solidFill>
                  <a:schemeClr val="tx1"/>
                </a:solidFill>
              </a:rPr>
              <a:t>Failure of critical infrastructures</a:t>
            </a:r>
            <a:r>
              <a:rPr lang="en-US" sz="1600" b="1" dirty="0">
                <a:solidFill>
                  <a:schemeClr val="tx1"/>
                </a:solidFill>
              </a:rPr>
              <a:t>: loss of essential goods and services, Medical, potable water, sewage, ATM, banking,  FOOD…</a:t>
            </a:r>
          </a:p>
          <a:p>
            <a:pPr>
              <a:buNone/>
            </a:pPr>
            <a:r>
              <a:rPr lang="en-US" sz="1600" b="1" dirty="0">
                <a:solidFill>
                  <a:schemeClr val="tx1"/>
                </a:solidFill>
              </a:rPr>
              <a:t>-  </a:t>
            </a:r>
            <a:r>
              <a:rPr lang="en-US" sz="1600" b="1" u="sng" dirty="0">
                <a:solidFill>
                  <a:schemeClr val="tx1"/>
                </a:solidFill>
              </a:rPr>
              <a:t>Insufficient to non-existent responders</a:t>
            </a:r>
            <a:r>
              <a:rPr lang="en-US" sz="1600" b="1" dirty="0">
                <a:solidFill>
                  <a:schemeClr val="tx1"/>
                </a:solidFill>
              </a:rPr>
              <a:t>: Military (National Guard, Reserve, Regular); DHS, FEMA, DOE ….</a:t>
            </a:r>
          </a:p>
          <a:p>
            <a:pPr>
              <a:buNone/>
            </a:pPr>
            <a:r>
              <a:rPr lang="en-US" sz="1600" b="1" dirty="0">
                <a:solidFill>
                  <a:schemeClr val="tx1"/>
                </a:solidFill>
              </a:rPr>
              <a:t>-  </a:t>
            </a:r>
            <a:r>
              <a:rPr lang="en-US" sz="1600" b="1" u="sng" dirty="0">
                <a:solidFill>
                  <a:schemeClr val="tx1"/>
                </a:solidFill>
              </a:rPr>
              <a:t>Impaired ability of local governance</a:t>
            </a:r>
            <a:r>
              <a:rPr lang="en-US" sz="1600" b="1" dirty="0">
                <a:solidFill>
                  <a:schemeClr val="tx1"/>
                </a:solidFill>
              </a:rPr>
              <a:t>: disorganized, limited control, local ad-hoc law…</a:t>
            </a:r>
          </a:p>
          <a:p>
            <a:pPr>
              <a:buNone/>
            </a:pPr>
            <a:r>
              <a:rPr lang="en-US" sz="1600" b="1" dirty="0">
                <a:solidFill>
                  <a:schemeClr val="tx1"/>
                </a:solidFill>
              </a:rPr>
              <a:t>-  </a:t>
            </a:r>
            <a:r>
              <a:rPr lang="en-US" sz="1600" b="1" u="sng" dirty="0">
                <a:solidFill>
                  <a:schemeClr val="tx1"/>
                </a:solidFill>
              </a:rPr>
              <a:t>Personnel</a:t>
            </a:r>
            <a:r>
              <a:rPr lang="en-US" sz="1600" b="1" dirty="0">
                <a:solidFill>
                  <a:schemeClr val="tx1"/>
                </a:solidFill>
              </a:rPr>
              <a:t>: Fire, Police, EMS, nursing homes, hospitals… </a:t>
            </a:r>
          </a:p>
          <a:p>
            <a:pPr>
              <a:buNone/>
            </a:pPr>
            <a:r>
              <a:rPr lang="en-US" sz="1600" b="1" dirty="0">
                <a:solidFill>
                  <a:schemeClr val="tx1"/>
                </a:solidFill>
              </a:rPr>
              <a:t>-  </a:t>
            </a:r>
            <a:r>
              <a:rPr lang="en-US" sz="1600" b="1" u="sng" dirty="0">
                <a:solidFill>
                  <a:schemeClr val="tx1"/>
                </a:solidFill>
              </a:rPr>
              <a:t>Hazardous material (HAZMAT)</a:t>
            </a:r>
            <a:r>
              <a:rPr lang="en-US" sz="1600" b="1" dirty="0">
                <a:solidFill>
                  <a:schemeClr val="tx1"/>
                </a:solidFill>
              </a:rPr>
              <a:t>: Nuclear Power Plants; Chemical and Biological storage facility security…</a:t>
            </a:r>
          </a:p>
          <a:p>
            <a:pPr>
              <a:buNone/>
            </a:pPr>
            <a:r>
              <a:rPr lang="en-US" sz="1600" b="1" dirty="0">
                <a:solidFill>
                  <a:schemeClr val="tx1"/>
                </a:solidFill>
              </a:rPr>
              <a:t>-  </a:t>
            </a:r>
            <a:r>
              <a:rPr lang="en-US" sz="1600" b="1" u="sng" dirty="0">
                <a:solidFill>
                  <a:schemeClr val="tx1"/>
                </a:solidFill>
              </a:rPr>
              <a:t>Flight or stranded:</a:t>
            </a:r>
            <a:r>
              <a:rPr lang="en-US" sz="1600" b="1" dirty="0">
                <a:solidFill>
                  <a:schemeClr val="tx1"/>
                </a:solidFill>
              </a:rPr>
              <a:t> transient population movement; Colleges; nursing homes; hospitals, prisons (Guards)…</a:t>
            </a:r>
          </a:p>
          <a:p>
            <a:pPr>
              <a:buNone/>
            </a:pPr>
            <a:r>
              <a:rPr lang="en-US" sz="1600" b="1" dirty="0">
                <a:solidFill>
                  <a:schemeClr val="tx1"/>
                </a:solidFill>
              </a:rPr>
              <a:t>-  </a:t>
            </a:r>
            <a:r>
              <a:rPr lang="en-US" sz="1600" b="1" u="sng" dirty="0">
                <a:solidFill>
                  <a:schemeClr val="tx1"/>
                </a:solidFill>
              </a:rPr>
              <a:t>Collapse of mutual aid agreements</a:t>
            </a:r>
            <a:r>
              <a:rPr lang="en-US" sz="1600" b="1" dirty="0">
                <a:solidFill>
                  <a:schemeClr val="tx1"/>
                </a:solidFill>
              </a:rPr>
              <a:t>: no assistance, as resources needed locally…</a:t>
            </a:r>
          </a:p>
          <a:p>
            <a:pPr>
              <a:buNone/>
            </a:pPr>
            <a:r>
              <a:rPr lang="en-US" sz="1600" b="1" dirty="0">
                <a:solidFill>
                  <a:schemeClr val="tx1"/>
                </a:solidFill>
              </a:rPr>
              <a:t>-  </a:t>
            </a:r>
            <a:r>
              <a:rPr lang="en-US" sz="1600" b="1" u="sng" dirty="0">
                <a:solidFill>
                  <a:schemeClr val="tx1"/>
                </a:solidFill>
              </a:rPr>
              <a:t>Breakdown of civil order</a:t>
            </a:r>
            <a:r>
              <a:rPr lang="en-US" sz="1600" b="1" dirty="0">
                <a:solidFill>
                  <a:schemeClr val="tx1"/>
                </a:solidFill>
              </a:rPr>
              <a:t>: looting, gang violence, riots, civil disobedience (No Rule of Law)… </a:t>
            </a:r>
          </a:p>
          <a:p>
            <a:pPr>
              <a:buNone/>
            </a:pPr>
            <a:r>
              <a:rPr lang="en-US" sz="1600" b="1" dirty="0">
                <a:solidFill>
                  <a:schemeClr val="tx1"/>
                </a:solidFill>
              </a:rPr>
              <a:t>-  </a:t>
            </a:r>
            <a:r>
              <a:rPr lang="en-US" sz="1600" b="1" u="sng" dirty="0">
                <a:solidFill>
                  <a:schemeClr val="tx1"/>
                </a:solidFill>
              </a:rPr>
              <a:t>Hoarding</a:t>
            </a:r>
            <a:r>
              <a:rPr lang="en-US" sz="1600" b="1" dirty="0">
                <a:solidFill>
                  <a:schemeClr val="tx1"/>
                </a:solidFill>
              </a:rPr>
              <a:t>: rush to amass excess goods, Food, medicines, fuel, weapons/ammo…</a:t>
            </a:r>
          </a:p>
          <a:p>
            <a:pPr marL="0" indent="0">
              <a:buNone/>
            </a:pPr>
            <a:r>
              <a:rPr lang="en-US" sz="1600" b="1" dirty="0">
                <a:solidFill>
                  <a:schemeClr val="tx1"/>
                </a:solidFill>
              </a:rPr>
              <a:t>-  </a:t>
            </a:r>
            <a:r>
              <a:rPr lang="en-US" sz="1600" b="1" u="sng" dirty="0">
                <a:solidFill>
                  <a:schemeClr val="tx1"/>
                </a:solidFill>
              </a:rPr>
              <a:t>Degraded External Communications</a:t>
            </a:r>
            <a:r>
              <a:rPr lang="en-US" sz="1600" b="1" dirty="0">
                <a:solidFill>
                  <a:schemeClr val="tx1"/>
                </a:solidFill>
              </a:rPr>
              <a:t>:  radio, TV: hard to get correct information (if any at all); rampant rumors…</a:t>
            </a:r>
          </a:p>
          <a:p>
            <a:pPr marL="0" indent="0">
              <a:buNone/>
            </a:pPr>
            <a:r>
              <a:rPr lang="en-US" sz="1600" b="1" dirty="0">
                <a:solidFill>
                  <a:schemeClr val="tx1"/>
                </a:solidFill>
              </a:rPr>
              <a:t>-  </a:t>
            </a:r>
            <a:r>
              <a:rPr lang="en-US" sz="1600" b="1" u="sng" dirty="0">
                <a:solidFill>
                  <a:schemeClr val="tx1"/>
                </a:solidFill>
              </a:rPr>
              <a:t>Back-up generators</a:t>
            </a:r>
            <a:r>
              <a:rPr lang="en-US" sz="1600" b="1" dirty="0">
                <a:solidFill>
                  <a:schemeClr val="tx1"/>
                </a:solidFill>
              </a:rPr>
              <a:t>:  lack of fuel/lubricants, repair parts… </a:t>
            </a:r>
          </a:p>
          <a:p>
            <a:pPr marL="0" indent="0">
              <a:buNone/>
            </a:pPr>
            <a:r>
              <a:rPr lang="en-US" sz="1600" b="1" dirty="0">
                <a:solidFill>
                  <a:schemeClr val="tx1"/>
                </a:solidFill>
              </a:rPr>
              <a:t>-  </a:t>
            </a:r>
            <a:r>
              <a:rPr lang="en-US" sz="1600" b="1" u="sng" dirty="0">
                <a:solidFill>
                  <a:schemeClr val="tx1"/>
                </a:solidFill>
              </a:rPr>
              <a:t>Your location</a:t>
            </a:r>
            <a:r>
              <a:rPr lang="en-US" sz="1600" b="1" dirty="0">
                <a:solidFill>
                  <a:schemeClr val="tx1"/>
                </a:solidFill>
              </a:rPr>
              <a:t>:  Urban &amp; Suburban population shorter time frame to meltdown: significant Rural effects... </a:t>
            </a:r>
          </a:p>
          <a:p>
            <a:pPr algn="ctr">
              <a:buNone/>
            </a:pPr>
            <a:r>
              <a:rPr lang="en-US" b="1" dirty="0">
                <a:solidFill>
                  <a:srgbClr val="FFFF00"/>
                </a:solidFill>
              </a:rPr>
              <a:t>And let’s not forget the production, processing and delivery of…</a:t>
            </a:r>
            <a:r>
              <a:rPr lang="en-US" sz="1800" b="1" dirty="0">
                <a:highlight>
                  <a:srgbClr val="FFFF00"/>
                </a:highlight>
              </a:rPr>
              <a:t>FOOD</a:t>
            </a:r>
            <a:r>
              <a:rPr lang="en-US" sz="1800" b="1" dirty="0"/>
              <a:t>   </a:t>
            </a:r>
          </a:p>
          <a:p>
            <a:pPr algn="ctr">
              <a:buNone/>
            </a:pPr>
            <a:r>
              <a:rPr lang="en-US" sz="1800" b="1" dirty="0">
                <a:solidFill>
                  <a:schemeClr val="accent2">
                    <a:lumMod val="75000"/>
                  </a:schemeClr>
                </a:solidFill>
              </a:rPr>
              <a:t>Remember these areas of concern, as we move on to a basic Tabletop vulnerability exercise…..</a:t>
            </a:r>
          </a:p>
          <a:p>
            <a:pPr algn="ctr">
              <a:buNone/>
            </a:pPr>
            <a:r>
              <a:rPr lang="en-US" sz="1800" b="1" dirty="0"/>
              <a:t>         </a:t>
            </a:r>
          </a:p>
        </p:txBody>
      </p:sp>
      <p:sp>
        <p:nvSpPr>
          <p:cNvPr id="2" name="Rectangle 1">
            <a:extLst>
              <a:ext uri="{FF2B5EF4-FFF2-40B4-BE49-F238E27FC236}">
                <a16:creationId xmlns:a16="http://schemas.microsoft.com/office/drawing/2014/main" id="{A160D8A0-BAE9-4FB0-A9F2-0FC311D3978E}"/>
              </a:ext>
            </a:extLst>
          </p:cNvPr>
          <p:cNvSpPr/>
          <p:nvPr/>
        </p:nvSpPr>
        <p:spPr>
          <a:xfrm>
            <a:off x="789942" y="100100"/>
            <a:ext cx="1070133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schemeClr val="accent2">
                    <a:lumMod val="75000"/>
                  </a:schemeClr>
                </a:solidFill>
                <a:effectLst/>
                <a:uLnTx/>
                <a:uFillTx/>
                <a:latin typeface="Arial"/>
                <a:ea typeface="+mn-ea"/>
                <a:cs typeface="+mn-cs"/>
              </a:rPr>
              <a:t>A Glimpse of Some EMP Consequences that will Affect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sng" strike="noStrike" kern="1200" cap="none" spc="0" normalizeH="0" baseline="0" noProof="0" dirty="0">
              <a:ln>
                <a:noFill/>
              </a:ln>
              <a:solidFill>
                <a:schemeClr val="accent2">
                  <a:lumMod val="75000"/>
                </a:scheme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chemeClr val="accent2">
                  <a:lumMod val="75000"/>
                </a:schemeClr>
              </a:solidFill>
              <a:effectLst/>
              <a:uLnTx/>
              <a:uFillTx/>
              <a:latin typeface="Arial"/>
              <a:ea typeface="+mn-ea"/>
              <a:cs typeface="+mn-cs"/>
            </a:endParaRPr>
          </a:p>
        </p:txBody>
      </p:sp>
    </p:spTree>
    <p:extLst>
      <p:ext uri="{BB962C8B-B14F-4D97-AF65-F5344CB8AC3E}">
        <p14:creationId xmlns:p14="http://schemas.microsoft.com/office/powerpoint/2010/main" val="98427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D1F0ACEA-1049-4E5F-B571-709478DCE0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B96276-8E16-498B-BECB-CB806F176133}"/>
              </a:ext>
            </a:extLst>
          </p:cNvPr>
          <p:cNvSpPr txBox="1"/>
          <p:nvPr/>
        </p:nvSpPr>
        <p:spPr>
          <a:xfrm>
            <a:off x="1209674" y="377190"/>
            <a:ext cx="10864215" cy="707886"/>
          </a:xfrm>
          <a:prstGeom prst="rect">
            <a:avLst/>
          </a:prstGeom>
          <a:noFill/>
        </p:spPr>
        <p:txBody>
          <a:bodyPr wrap="square">
            <a:spAutoFit/>
          </a:bodyPr>
          <a:lstStyle/>
          <a:p>
            <a:pPr algn="ctr"/>
            <a:r>
              <a:rPr kumimoji="0" lang="en-US" sz="4000" b="1"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ea typeface="+mn-ea"/>
                <a:cs typeface="+mn-cs"/>
              </a:rPr>
              <a:t>No Electricity      =</a:t>
            </a:r>
            <a:r>
              <a:rPr kumimoji="0" lang="en-US" sz="4000" b="1"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rPr>
              <a:t>      Societal Collapse</a:t>
            </a:r>
            <a:endParaRPr lang="en-US" sz="1600" dirty="0">
              <a:solidFill>
                <a:srgbClr val="FFFF00"/>
              </a:solidFill>
            </a:endParaRPr>
          </a:p>
        </p:txBody>
      </p:sp>
    </p:spTree>
    <p:extLst>
      <p:ext uri="{BB962C8B-B14F-4D97-AF65-F5344CB8AC3E}">
        <p14:creationId xmlns:p14="http://schemas.microsoft.com/office/powerpoint/2010/main" val="211827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5F50-796C-4DC7-8F8A-67C51C918AE7}"/>
              </a:ext>
            </a:extLst>
          </p:cNvPr>
          <p:cNvSpPr>
            <a:spLocks noGrp="1"/>
          </p:cNvSpPr>
          <p:nvPr>
            <p:ph type="title"/>
          </p:nvPr>
        </p:nvSpPr>
        <p:spPr>
          <a:xfrm>
            <a:off x="3249849" y="297455"/>
            <a:ext cx="6136522" cy="616944"/>
          </a:xfrm>
        </p:spPr>
        <p:txBody>
          <a:bodyPr>
            <a:noAutofit/>
          </a:bodyPr>
          <a:lstStyle/>
          <a:p>
            <a:pPr marL="0" marR="0" lvl="0" indent="0" algn="ctr" defTabSz="457200" rtl="0" eaLnBrk="1" fontAlgn="auto" latinLnBrk="0" hangingPunct="1">
              <a:lnSpc>
                <a:spcPct val="100000"/>
              </a:lnSpc>
              <a:spcBef>
                <a:spcPts val="0"/>
              </a:spcBef>
              <a:spcAft>
                <a:spcPts val="0"/>
              </a:spcAft>
              <a:tabLst/>
              <a:defRPr/>
            </a:pPr>
            <a:r>
              <a:rPr kumimoji="0" lang="en-US" sz="1800" b="1" i="0" u="none" strike="noStrike" kern="1200" cap="none" spc="0" normalizeH="0" baseline="0" noProof="0" dirty="0">
                <a:ln>
                  <a:noFill/>
                </a:ln>
                <a:solidFill>
                  <a:srgbClr val="A50E82">
                    <a:lumMod val="75000"/>
                  </a:srgbClr>
                </a:solidFill>
                <a:effectLst/>
                <a:uLnTx/>
                <a:uFillTx/>
                <a:latin typeface="Century Gothic" panose="020B0502020202020204"/>
                <a:ea typeface="+mn-ea"/>
                <a:cs typeface="+mn-cs"/>
              </a:rPr>
              <a:t>Let's do a Quick </a:t>
            </a:r>
            <a:r>
              <a:rPr kumimoji="0" lang="en-US" sz="1800" b="1" i="0" u="sng" strike="noStrike" kern="1200" cap="none" spc="0" normalizeH="0" baseline="0" noProof="0" dirty="0">
                <a:ln>
                  <a:noFill/>
                </a:ln>
                <a:solidFill>
                  <a:srgbClr val="A50E82">
                    <a:lumMod val="75000"/>
                  </a:srgbClr>
                </a:solidFill>
                <a:effectLst/>
                <a:uLnTx/>
                <a:uFillTx/>
                <a:latin typeface="Century Gothic" panose="020B0502020202020204"/>
                <a:ea typeface="+mn-ea"/>
                <a:cs typeface="+mn-cs"/>
              </a:rPr>
              <a:t>Personal</a:t>
            </a:r>
            <a:r>
              <a:rPr kumimoji="0" lang="en-US" sz="1800" b="1" i="0" u="none" strike="noStrike" kern="1200" cap="none" spc="0" normalizeH="0" baseline="0" noProof="0" dirty="0">
                <a:ln>
                  <a:noFill/>
                </a:ln>
                <a:solidFill>
                  <a:srgbClr val="A50E82">
                    <a:lumMod val="75000"/>
                  </a:srgbClr>
                </a:solidFill>
                <a:effectLst/>
                <a:uLnTx/>
                <a:uFillTx/>
                <a:latin typeface="Century Gothic" panose="020B0502020202020204"/>
                <a:ea typeface="+mn-ea"/>
                <a:cs typeface="+mn-cs"/>
              </a:rPr>
              <a:t> Mental Table-Top Exercise (TTX)</a:t>
            </a:r>
            <a:br>
              <a:rPr kumimoji="0" lang="en-US" sz="1800" b="1" i="0" u="none" strike="noStrike" kern="1200" cap="none" spc="0" normalizeH="0" baseline="0" noProof="0" dirty="0">
                <a:ln>
                  <a:noFill/>
                </a:ln>
                <a:solidFill>
                  <a:srgbClr val="A50E82">
                    <a:lumMod val="75000"/>
                  </a:srgbClr>
                </a:solidFill>
                <a:effectLst/>
                <a:uLnTx/>
                <a:uFillTx/>
                <a:latin typeface="Century Gothic" panose="020B0502020202020204"/>
                <a:ea typeface="+mn-ea"/>
                <a:cs typeface="+mn-cs"/>
              </a:rPr>
            </a:br>
            <a:endParaRPr lang="en-US" sz="1800" dirty="0"/>
          </a:p>
        </p:txBody>
      </p:sp>
      <p:sp>
        <p:nvSpPr>
          <p:cNvPr id="6" name="TextBox 5">
            <a:extLst>
              <a:ext uri="{FF2B5EF4-FFF2-40B4-BE49-F238E27FC236}">
                <a16:creationId xmlns:a16="http://schemas.microsoft.com/office/drawing/2014/main" id="{7AD39FB7-B50B-4713-95CD-6A8F486AB004}"/>
              </a:ext>
            </a:extLst>
          </p:cNvPr>
          <p:cNvSpPr txBox="1"/>
          <p:nvPr/>
        </p:nvSpPr>
        <p:spPr>
          <a:xfrm>
            <a:off x="59817" y="914399"/>
            <a:ext cx="11998298" cy="1314206"/>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You’ve suddenly lost power, and no - the reason doesn't matter.    </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All you have is whatever resources you and your community have on hand right now (after all, disasters are "come as you are“ events).</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If you want to spice it up, assume this is the worst season for your area; e.g., Winter in New England or Summer in Texas.    </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This is a </a:t>
            </a:r>
            <a:r>
              <a:rPr kumimoji="0" lang="en-US" sz="1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National-scale disaster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with limited to no outside help/mutual aid for the foreseeable future – perhaps months or longer.  </a:t>
            </a:r>
          </a:p>
        </p:txBody>
      </p:sp>
      <p:sp>
        <p:nvSpPr>
          <p:cNvPr id="7" name="TextBox 6">
            <a:extLst>
              <a:ext uri="{FF2B5EF4-FFF2-40B4-BE49-F238E27FC236}">
                <a16:creationId xmlns:a16="http://schemas.microsoft.com/office/drawing/2014/main" id="{589DFE4A-F905-415B-80E8-39905B5ABF5D}"/>
              </a:ext>
            </a:extLst>
          </p:cNvPr>
          <p:cNvSpPr txBox="1"/>
          <p:nvPr/>
        </p:nvSpPr>
        <p:spPr>
          <a:xfrm>
            <a:off x="726388" y="2358638"/>
            <a:ext cx="10186594" cy="37394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560"/>
              </a:spcBef>
              <a:spcAft>
                <a:spcPts val="0"/>
              </a:spcAft>
              <a:buClr>
                <a:srgbClr val="F9F9F9"/>
              </a:buClr>
              <a:buSzTx/>
              <a:buFont typeface="Noto Symbol"/>
              <a:buNone/>
              <a:tabLst/>
              <a:defRPr/>
            </a:pPr>
            <a:r>
              <a:rPr kumimoji="0" lang="en-US" sz="1600" b="1" i="0" u="sng"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rPr>
              <a:t>Exercise Objectives  </a:t>
            </a:r>
          </a:p>
          <a:p>
            <a:pPr marL="0" marR="0" lvl="0" indent="0" algn="l" defTabSz="914400" rtl="0" eaLnBrk="1" fontAlgn="auto" latinLnBrk="0" hangingPunct="1">
              <a:lnSpc>
                <a:spcPct val="100000"/>
              </a:lnSpc>
              <a:spcBef>
                <a:spcPts val="560"/>
              </a:spcBef>
              <a:spcAft>
                <a:spcPts val="0"/>
              </a:spcAft>
              <a:buClr>
                <a:srgbClr val="F9F9F9"/>
              </a:buClr>
              <a:buSzTx/>
              <a:buFont typeface="Noto Symbol"/>
              <a:buNone/>
              <a:tabLst/>
              <a:defRPr/>
            </a:pPr>
            <a:endParaRPr kumimoji="0" lang="en-US" sz="1600" b="0" i="0" u="sng"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endParaRPr>
          </a:p>
          <a:p>
            <a:pPr marL="0" marR="0" lvl="0" indent="0" algn="l" defTabSz="914400" rtl="0" eaLnBrk="1" fontAlgn="auto" latinLnBrk="0" hangingPunct="1">
              <a:lnSpc>
                <a:spcPct val="100000"/>
              </a:lnSpc>
              <a:spcBef>
                <a:spcPts val="560"/>
              </a:spcBef>
              <a:spcAft>
                <a:spcPts val="0"/>
              </a:spcAft>
              <a:buClr>
                <a:srgbClr val="F9F9F9"/>
              </a:buClr>
              <a:buSzTx/>
              <a:buFont typeface="Wingdings 3" panose="05040102010807070707" pitchFamily="18" charset="2"/>
              <a:buNone/>
              <a:tabLst/>
              <a:defRPr/>
            </a:pPr>
            <a:r>
              <a:rPr kumimoji="0" lang="en-US" sz="1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rPr>
              <a:t>Determine and list what resources and capabilities are available right now.</a:t>
            </a:r>
          </a:p>
          <a:p>
            <a:pPr marL="514350" marR="0" lvl="0" indent="-514350" algn="l" defTabSz="914400" rtl="0" eaLnBrk="1" fontAlgn="auto" latinLnBrk="0" hangingPunct="1">
              <a:lnSpc>
                <a:spcPct val="100000"/>
              </a:lnSpc>
              <a:spcBef>
                <a:spcPts val="560"/>
              </a:spcBef>
              <a:spcAft>
                <a:spcPts val="0"/>
              </a:spcAft>
              <a:buClr>
                <a:srgbClr val="F9F9F9"/>
              </a:buClr>
              <a:buSzTx/>
              <a:buFont typeface="Noto Symbol"/>
              <a:buAutoNum type="arabicPeriod"/>
              <a:tabLst/>
              <a:defRPr/>
            </a:pPr>
            <a:endParaRPr kumimoji="0" lang="en-US" sz="1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endParaRPr>
          </a:p>
          <a:p>
            <a:pPr marL="0" marR="0" lvl="0" indent="0" algn="l" defTabSz="914400" rtl="0" eaLnBrk="1" fontAlgn="auto" latinLnBrk="0" hangingPunct="1">
              <a:lnSpc>
                <a:spcPct val="100000"/>
              </a:lnSpc>
              <a:spcBef>
                <a:spcPts val="560"/>
              </a:spcBef>
              <a:spcAft>
                <a:spcPts val="0"/>
              </a:spcAft>
              <a:buClr>
                <a:srgbClr val="F9F9F9"/>
              </a:buClr>
              <a:buSzTx/>
              <a:buFont typeface="Wingdings 3" panose="05040102010807070707" pitchFamily="18" charset="2"/>
              <a:buNone/>
              <a:tabLst/>
              <a:defRPr/>
            </a:pPr>
            <a:r>
              <a:rPr kumimoji="0" lang="en-US" sz="1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rPr>
              <a:t>Then think of and record problems you envision your family will face, - space them out in increments of 3 days, 1 week, 3 weeks, a month…….</a:t>
            </a:r>
          </a:p>
          <a:p>
            <a:pPr marL="0" marR="0" lvl="0" indent="0" algn="l" defTabSz="914400" rtl="0" eaLnBrk="1" fontAlgn="auto" latinLnBrk="0" hangingPunct="1">
              <a:lnSpc>
                <a:spcPct val="100000"/>
              </a:lnSpc>
              <a:spcBef>
                <a:spcPts val="560"/>
              </a:spcBef>
              <a:spcAft>
                <a:spcPts val="0"/>
              </a:spcAft>
              <a:buClr>
                <a:srgbClr val="F9F9F9"/>
              </a:buClr>
              <a:buSzTx/>
              <a:buFont typeface="Wingdings 3" panose="05040102010807070707" pitchFamily="18" charset="2"/>
              <a:buNone/>
              <a:tabLst/>
              <a:defRPr/>
            </a:pPr>
            <a:endParaRPr kumimoji="0" lang="en-US" sz="1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endParaRPr>
          </a:p>
          <a:p>
            <a:pPr marL="0" marR="0" lvl="0" indent="0" algn="l" defTabSz="914400" rtl="0" eaLnBrk="1" fontAlgn="auto" latinLnBrk="0" hangingPunct="1">
              <a:lnSpc>
                <a:spcPct val="100000"/>
              </a:lnSpc>
              <a:spcBef>
                <a:spcPts val="560"/>
              </a:spcBef>
              <a:spcAft>
                <a:spcPts val="0"/>
              </a:spcAft>
              <a:buClr>
                <a:srgbClr val="F9F9F9"/>
              </a:buClr>
              <a:buSzTx/>
              <a:buFont typeface="Wingdings 3" panose="05040102010807070707" pitchFamily="18" charset="2"/>
              <a:buNone/>
              <a:tabLst/>
              <a:defRPr/>
            </a:pPr>
            <a:r>
              <a:rPr kumimoji="0" lang="en-US" sz="1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rPr>
              <a:t>Develop a “dream sheet” of resources that you wish you had during these time increments to lessen and mitigate these problems.</a:t>
            </a:r>
          </a:p>
          <a:p>
            <a:pPr marL="0" marR="0" lvl="0" indent="0" algn="l" defTabSz="914400" rtl="0" eaLnBrk="1" fontAlgn="auto" latinLnBrk="0" hangingPunct="1">
              <a:lnSpc>
                <a:spcPct val="100000"/>
              </a:lnSpc>
              <a:spcBef>
                <a:spcPts val="560"/>
              </a:spcBef>
              <a:spcAft>
                <a:spcPts val="0"/>
              </a:spcAft>
              <a:buClr>
                <a:srgbClr val="F9F9F9"/>
              </a:buClr>
              <a:buSzTx/>
              <a:buFont typeface="Wingdings 3" panose="05040102010807070707" pitchFamily="18" charset="2"/>
              <a:buNone/>
              <a:tabLst/>
              <a:defRPr/>
            </a:pPr>
            <a:endParaRPr kumimoji="0" lang="en-US" sz="1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endParaRPr>
          </a:p>
          <a:p>
            <a:pPr marL="0" marR="0" lvl="0" indent="0" algn="l" defTabSz="914400" rtl="0" eaLnBrk="1" fontAlgn="auto" latinLnBrk="0" hangingPunct="1">
              <a:lnSpc>
                <a:spcPct val="100000"/>
              </a:lnSpc>
              <a:spcBef>
                <a:spcPts val="560"/>
              </a:spcBef>
              <a:spcAft>
                <a:spcPts val="0"/>
              </a:spcAft>
              <a:buClr>
                <a:srgbClr val="F9F9F9"/>
              </a:buClr>
              <a:buSzTx/>
              <a:buFont typeface="Wingdings 3" panose="05040102010807070707" pitchFamily="18" charset="2"/>
              <a:buNone/>
              <a:tabLst/>
              <a:defRPr/>
            </a:pPr>
            <a:r>
              <a:rPr kumimoji="0" lang="en-US" sz="1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rPr>
              <a:t>Keep in the back of your mind the failure of critical SPOF’s by time increments.</a:t>
            </a:r>
          </a:p>
          <a:p>
            <a:pPr marL="0" marR="0" lvl="0" indent="0" algn="l" defTabSz="914400" rtl="0" eaLnBrk="1" fontAlgn="auto" latinLnBrk="0" hangingPunct="1">
              <a:lnSpc>
                <a:spcPct val="100000"/>
              </a:lnSpc>
              <a:spcBef>
                <a:spcPts val="560"/>
              </a:spcBef>
              <a:spcAft>
                <a:spcPts val="0"/>
              </a:spcAft>
              <a:buClr>
                <a:srgbClr val="F9F9F9"/>
              </a:buClr>
              <a:buSzTx/>
              <a:buFont typeface="Wingdings 3" panose="05040102010807070707" pitchFamily="18" charset="2"/>
              <a:buNone/>
              <a:tabLst/>
              <a:defRPr/>
            </a:pPr>
            <a:endParaRPr kumimoji="0" lang="en-US" sz="16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Quattrocento"/>
              <a:rtl val="0"/>
            </a:endParaRPr>
          </a:p>
        </p:txBody>
      </p:sp>
      <p:pic>
        <p:nvPicPr>
          <p:cNvPr id="3" name="Picture 2">
            <a:extLst>
              <a:ext uri="{FF2B5EF4-FFF2-40B4-BE49-F238E27FC236}">
                <a16:creationId xmlns:a16="http://schemas.microsoft.com/office/drawing/2014/main" id="{A2B9BF2D-3F8A-48FA-9EFC-BBFE106F957E}"/>
              </a:ext>
            </a:extLst>
          </p:cNvPr>
          <p:cNvPicPr>
            <a:picLocks noChangeAspect="1"/>
          </p:cNvPicPr>
          <p:nvPr/>
        </p:nvPicPr>
        <p:blipFill>
          <a:blip r:embed="rId3"/>
          <a:stretch>
            <a:fillRect/>
          </a:stretch>
        </p:blipFill>
        <p:spPr>
          <a:xfrm>
            <a:off x="0" y="0"/>
            <a:ext cx="1371719" cy="926672"/>
          </a:xfrm>
          <a:prstGeom prst="rect">
            <a:avLst/>
          </a:prstGeom>
        </p:spPr>
      </p:pic>
    </p:spTree>
    <p:extLst>
      <p:ext uri="{BB962C8B-B14F-4D97-AF65-F5344CB8AC3E}">
        <p14:creationId xmlns:p14="http://schemas.microsoft.com/office/powerpoint/2010/main" val="11315687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AB25F-537D-47D8-B769-BB9BAE84CC68}"/>
              </a:ext>
            </a:extLst>
          </p:cNvPr>
          <p:cNvSpPr>
            <a:spLocks noGrp="1"/>
          </p:cNvSpPr>
          <p:nvPr>
            <p:ph idx="1"/>
          </p:nvPr>
        </p:nvSpPr>
        <p:spPr>
          <a:xfrm>
            <a:off x="0" y="85725"/>
            <a:ext cx="12192000" cy="6772275"/>
          </a:xfrm>
        </p:spPr>
        <p:txBody>
          <a:bodyPr>
            <a:normAutofit/>
          </a:bodyPr>
          <a:lstStyle/>
          <a:p>
            <a:pPr marL="0" indent="0" algn="ctr">
              <a:buNone/>
            </a:pPr>
            <a:r>
              <a:rPr lang="en-US" sz="2800" b="1" dirty="0">
                <a:solidFill>
                  <a:schemeClr val="tx1"/>
                </a:solidFill>
              </a:rPr>
              <a:t>       </a:t>
            </a:r>
            <a:r>
              <a:rPr lang="en-US" sz="2800" b="1" dirty="0">
                <a:solidFill>
                  <a:schemeClr val="accent2">
                    <a:lumMod val="75000"/>
                  </a:schemeClr>
                </a:solidFill>
              </a:rPr>
              <a:t>Oh, and I forgot to mention, - that you're going to "fail" miserably at this TTX, as most of your family and over half the population or more of your town will die – but that's okay…</a:t>
            </a:r>
          </a:p>
          <a:p>
            <a:pPr marL="0" indent="0" algn="ctr">
              <a:buNone/>
            </a:pPr>
            <a:r>
              <a:rPr lang="en-US" sz="2800" b="1" dirty="0">
                <a:solidFill>
                  <a:schemeClr val="accent2">
                    <a:lumMod val="75000"/>
                  </a:schemeClr>
                </a:solidFill>
              </a:rPr>
              <a:t>as this is only a picture-in-time, an exercise to lift you out of your comfy “normalcy bias” and to spur you into action.</a:t>
            </a:r>
          </a:p>
          <a:p>
            <a:pPr marL="0" indent="0">
              <a:buNone/>
            </a:pPr>
            <a:endParaRPr lang="en-US" b="1" dirty="0">
              <a:solidFill>
                <a:schemeClr val="accent2">
                  <a:lumMod val="75000"/>
                </a:schemeClr>
              </a:solidFill>
            </a:endParaRPr>
          </a:p>
          <a:p>
            <a:pPr marL="0" indent="0">
              <a:buNone/>
            </a:pPr>
            <a:r>
              <a:rPr lang="en-US" b="1" dirty="0">
                <a:solidFill>
                  <a:schemeClr val="accent2">
                    <a:lumMod val="75000"/>
                  </a:schemeClr>
                </a:solidFill>
              </a:rPr>
              <a:t>     </a:t>
            </a:r>
            <a:endParaRPr kumimoji="0" lang="en-US" sz="29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sym typeface="Quattrocento"/>
              <a:rtl val="0"/>
            </a:endParaRPr>
          </a:p>
          <a:p>
            <a:pPr marL="242570" indent="0">
              <a:buNone/>
            </a:pPr>
            <a:endParaRPr lang="en-US" dirty="0">
              <a:solidFill>
                <a:srgbClr val="002060"/>
              </a:solidFill>
            </a:endParaRPr>
          </a:p>
        </p:txBody>
      </p:sp>
    </p:spTree>
    <p:extLst>
      <p:ext uri="{BB962C8B-B14F-4D97-AF65-F5344CB8AC3E}">
        <p14:creationId xmlns:p14="http://schemas.microsoft.com/office/powerpoint/2010/main" val="12306951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D9019-E257-46C8-99AF-236170DFD36A}"/>
              </a:ext>
            </a:extLst>
          </p:cNvPr>
          <p:cNvSpPr>
            <a:spLocks noGrp="1"/>
          </p:cNvSpPr>
          <p:nvPr>
            <p:ph idx="1"/>
          </p:nvPr>
        </p:nvSpPr>
        <p:spPr>
          <a:xfrm>
            <a:off x="588937" y="326572"/>
            <a:ext cx="11050290" cy="5850392"/>
          </a:xfrm>
        </p:spPr>
        <p:txBody>
          <a:bodyPr/>
          <a:lstStyle/>
          <a:p>
            <a:pPr marL="0" indent="0" algn="ctr">
              <a:buNone/>
            </a:pPr>
            <a:endParaRPr lang="en-US" b="1" dirty="0">
              <a:solidFill>
                <a:srgbClr val="FFFF00"/>
              </a:solidFill>
            </a:endParaRPr>
          </a:p>
          <a:p>
            <a:pPr marL="0" indent="0" algn="ctr">
              <a:buNone/>
            </a:pPr>
            <a:endParaRPr lang="en-US" b="1" dirty="0">
              <a:solidFill>
                <a:srgbClr val="FFFF00"/>
              </a:solidFill>
            </a:endParaRPr>
          </a:p>
          <a:p>
            <a:pPr marL="0" indent="0" algn="ctr">
              <a:buNone/>
            </a:pPr>
            <a:endParaRPr lang="en-US" b="1" dirty="0">
              <a:solidFill>
                <a:srgbClr val="FFFF00"/>
              </a:solidFill>
            </a:endParaRPr>
          </a:p>
          <a:p>
            <a:pPr marL="0" indent="0" algn="ctr">
              <a:buNone/>
            </a:pPr>
            <a:endParaRPr lang="en-US" b="1" dirty="0">
              <a:solidFill>
                <a:srgbClr val="FFFF00"/>
              </a:solidFill>
            </a:endParaRPr>
          </a:p>
          <a:p>
            <a:pPr marL="0" indent="0" algn="ctr">
              <a:buNone/>
            </a:pPr>
            <a:endParaRPr lang="en-US" b="1" dirty="0">
              <a:solidFill>
                <a:srgbClr val="FFFF00"/>
              </a:solidFill>
            </a:endParaRPr>
          </a:p>
          <a:p>
            <a:pPr marL="0" indent="0">
              <a:buNone/>
            </a:pPr>
            <a:endParaRPr lang="en-US" b="1" dirty="0">
              <a:solidFill>
                <a:srgbClr val="FFFF00"/>
              </a:solidFill>
            </a:endParaRPr>
          </a:p>
          <a:p>
            <a:pPr marL="0" indent="0">
              <a:buNone/>
            </a:pPr>
            <a:r>
              <a:rPr lang="en-US" b="1" dirty="0">
                <a:solidFill>
                  <a:srgbClr val="FFFF00"/>
                </a:solidFill>
              </a:rPr>
              <a:t>     </a:t>
            </a:r>
          </a:p>
        </p:txBody>
      </p:sp>
      <p:sp>
        <p:nvSpPr>
          <p:cNvPr id="2" name="Rectangle 1">
            <a:extLst>
              <a:ext uri="{FF2B5EF4-FFF2-40B4-BE49-F238E27FC236}">
                <a16:creationId xmlns:a16="http://schemas.microsoft.com/office/drawing/2014/main" id="{BCD9E93A-B529-4242-B8A5-CEC5655B16ED}"/>
              </a:ext>
            </a:extLst>
          </p:cNvPr>
          <p:cNvSpPr/>
          <p:nvPr/>
        </p:nvSpPr>
        <p:spPr>
          <a:xfrm>
            <a:off x="260107" y="2707843"/>
            <a:ext cx="1167178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w="22225">
                  <a:solidFill>
                    <a:srgbClr val="A50E82"/>
                  </a:solidFill>
                  <a:prstDash val="solid"/>
                </a:ln>
                <a:solidFill>
                  <a:srgbClr val="7030A0"/>
                </a:solidFill>
                <a:effectLst/>
                <a:uLnTx/>
                <a:uFillTx/>
                <a:latin typeface="Century Gothic" panose="020B0502020202020204"/>
                <a:ea typeface="+mn-ea"/>
                <a:cs typeface="+mn-cs"/>
              </a:rPr>
              <a:t>I am so sorry I couldn’t save you…</a:t>
            </a:r>
            <a:endParaRPr kumimoji="0" lang="en-US" sz="5400" b="1" i="0" u="none" strike="noStrike" kern="1200" cap="none" spc="0" normalizeH="0" baseline="0" noProof="0" dirty="0">
              <a:ln w="22225">
                <a:solidFill>
                  <a:srgbClr val="A50E82"/>
                </a:solidFill>
                <a:prstDash val="solid"/>
              </a:ln>
              <a:solidFill>
                <a:srgbClr val="7030A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570254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91440" y="499123"/>
            <a:ext cx="11898630" cy="7648248"/>
          </a:xfrm>
          <a:ln/>
        </p:spPr>
        <p:txBody>
          <a:bodyPr wrap="square">
            <a:spAutoFit/>
          </a:bodyPr>
          <a:lstStyle/>
          <a:p>
            <a:pPr marL="342900" indent="-342900" algn="just">
              <a:spcBef>
                <a:spcPts val="12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solidFill>
                  <a:schemeClr val="accent2">
                    <a:lumMod val="75000"/>
                  </a:schemeClr>
                </a:solidFill>
              </a:rPr>
              <a:t>We have known for years of mitigating technologies to protect the most critical components of the electric grid with relatively low-cost solutions.  </a:t>
            </a:r>
          </a:p>
          <a:p>
            <a:pPr marL="342900" indent="-342900" algn="just">
              <a:spcBef>
                <a:spcPts val="12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1" dirty="0">
                <a:solidFill>
                  <a:schemeClr val="accent2">
                    <a:lumMod val="75000"/>
                  </a:schemeClr>
                </a:solidFill>
              </a:rPr>
              <a:t>We can protect </a:t>
            </a:r>
            <a:r>
              <a:rPr lang="en-US" b="1" dirty="0">
                <a:solidFill>
                  <a:schemeClr val="accent2">
                    <a:lumMod val="75000"/>
                  </a:schemeClr>
                </a:solidFill>
              </a:rPr>
              <a:t>power grid now </a:t>
            </a:r>
            <a:r>
              <a:rPr lang="en-US" sz="2000" b="1" dirty="0">
                <a:solidFill>
                  <a:schemeClr val="accent2">
                    <a:lumMod val="75000"/>
                  </a:schemeClr>
                </a:solidFill>
              </a:rPr>
              <a:t>with a few $ Billion ‘</a:t>
            </a:r>
            <a:r>
              <a:rPr lang="en-US" sz="2000" b="1" u="sng" dirty="0">
                <a:solidFill>
                  <a:schemeClr val="accent2">
                    <a:lumMod val="75000"/>
                  </a:schemeClr>
                </a:solidFill>
              </a:rPr>
              <a:t>now</a:t>
            </a:r>
            <a:r>
              <a:rPr lang="en-US" sz="2000" b="1" dirty="0">
                <a:solidFill>
                  <a:schemeClr val="accent2">
                    <a:lumMod val="75000"/>
                  </a:schemeClr>
                </a:solidFill>
              </a:rPr>
              <a:t>’ before $ Trillions are needed ‘</a:t>
            </a:r>
            <a:r>
              <a:rPr lang="en-US" sz="2000" b="1" u="sng" dirty="0">
                <a:solidFill>
                  <a:schemeClr val="accent2">
                    <a:lumMod val="75000"/>
                  </a:schemeClr>
                </a:solidFill>
              </a:rPr>
              <a:t>afterwards</a:t>
            </a:r>
            <a:r>
              <a:rPr lang="en-US" sz="2000" b="1" dirty="0">
                <a:solidFill>
                  <a:schemeClr val="accent2">
                    <a:lumMod val="75000"/>
                  </a:schemeClr>
                </a:solidFill>
              </a:rPr>
              <a:t>’ - and more importantly, –</a:t>
            </a:r>
            <a:r>
              <a:rPr lang="en-US" sz="2000" b="1" u="sng" dirty="0">
                <a:solidFill>
                  <a:schemeClr val="accent2">
                    <a:lumMod val="75000"/>
                  </a:schemeClr>
                </a:solidFill>
              </a:rPr>
              <a:t>American lives</a:t>
            </a:r>
            <a:r>
              <a:rPr lang="en-US" sz="2000" b="1" dirty="0">
                <a:solidFill>
                  <a:schemeClr val="accent2">
                    <a:lumMod val="75000"/>
                  </a:schemeClr>
                </a:solidFill>
              </a:rPr>
              <a:t>.</a:t>
            </a:r>
            <a:endParaRPr lang="en-GB" sz="2000" b="1" u="sng" dirty="0">
              <a:solidFill>
                <a:schemeClr val="accent2">
                  <a:lumMod val="75000"/>
                </a:schemeClr>
              </a:solidFill>
            </a:endParaRPr>
          </a:p>
          <a:p>
            <a:pPr marL="342900" indent="-342900" algn="just">
              <a:spcBef>
                <a:spcPts val="12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solidFill>
                  <a:schemeClr val="accent2">
                    <a:lumMod val="75000"/>
                  </a:schemeClr>
                </a:solidFill>
              </a:rPr>
              <a:t>Presently, there is not one electric utility industry that has hardened/protected </a:t>
            </a:r>
            <a:r>
              <a:rPr lang="en-GB" b="1" dirty="0">
                <a:solidFill>
                  <a:schemeClr val="accent2">
                    <a:lumMod val="75000"/>
                  </a:schemeClr>
                </a:solidFill>
              </a:rPr>
              <a:t>their </a:t>
            </a:r>
            <a:r>
              <a:rPr lang="en-GB" sz="2000" b="1" dirty="0">
                <a:solidFill>
                  <a:schemeClr val="accent2">
                    <a:lumMod val="75000"/>
                  </a:schemeClr>
                </a:solidFill>
              </a:rPr>
              <a:t>vulnerable equipment.</a:t>
            </a:r>
          </a:p>
          <a:p>
            <a:pPr marL="342900" indent="-342900" algn="just">
              <a:spcBef>
                <a:spcPts val="12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solidFill>
                  <a:schemeClr val="accent2">
                    <a:lumMod val="75000"/>
                  </a:schemeClr>
                </a:solidFill>
              </a:rPr>
              <a:t>Some States have started to recognize serious threats, but mostly studies and analysis.  Going nowhere…wasting TIME.</a:t>
            </a:r>
          </a:p>
          <a:p>
            <a:pPr marL="342900" indent="-342900">
              <a:spcBef>
                <a:spcPts val="1200"/>
              </a:spcBef>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solidFill>
                  <a:schemeClr val="accent2">
                    <a:lumMod val="75000"/>
                  </a:schemeClr>
                </a:solidFill>
              </a:rPr>
              <a:t>To survive we must build a culture of preparedness at the local level. It will certainly not  be done from a building in Washington.  It must be sparked by </a:t>
            </a:r>
            <a:r>
              <a:rPr lang="en-GB" sz="2000" b="1" u="sng" dirty="0">
                <a:solidFill>
                  <a:schemeClr val="accent2">
                    <a:lumMod val="75000"/>
                  </a:schemeClr>
                </a:solidFill>
              </a:rPr>
              <a:t>us</a:t>
            </a:r>
            <a:r>
              <a:rPr lang="en-GB" sz="2000" b="1" dirty="0">
                <a:solidFill>
                  <a:schemeClr val="accent2">
                    <a:lumMod val="75000"/>
                  </a:schemeClr>
                </a:solidFill>
              </a:rPr>
              <a:t> in living rooms, churches, meeting halls, Fire companies, Rotary clubs, Chamber of Commerce, Tribal councils, and if necessary, lawsuits.</a:t>
            </a:r>
            <a:r>
              <a:rPr lang="en-GB" b="1" dirty="0">
                <a:solidFill>
                  <a:schemeClr val="accent2">
                    <a:lumMod val="75000"/>
                  </a:schemeClr>
                </a:solidFill>
              </a:rPr>
              <a:t>                           </a:t>
            </a:r>
          </a:p>
          <a:p>
            <a:pPr marL="0" indent="0">
              <a:spcBef>
                <a:spcPts val="12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solidFill>
                  <a:schemeClr val="accent2">
                    <a:lumMod val="75000"/>
                  </a:schemeClr>
                </a:solidFill>
              </a:rPr>
              <a:t>                                                                </a:t>
            </a: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sym typeface="Quattrocento"/>
                <a:rtl val="0"/>
              </a:rPr>
              <a:t>It can be done!</a:t>
            </a:r>
          </a:p>
          <a:p>
            <a:pPr marL="0" marR="0" lvl="0" indent="0" defTabSz="914400" rtl="0" eaLnBrk="1" fontAlgn="auto" latinLnBrk="0" hangingPunct="1">
              <a:lnSpc>
                <a:spcPct val="100000"/>
              </a:lnSpc>
              <a:spcBef>
                <a:spcPts val="560"/>
              </a:spcBef>
              <a:spcAft>
                <a:spcPts val="0"/>
              </a:spcAft>
              <a:buClr>
                <a:srgbClr val="F9F9F9"/>
              </a:buClr>
              <a:buSzTx/>
              <a:buFont typeface="Noto Symbol"/>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sym typeface="Quattrocento"/>
                <a:rtl val="0"/>
              </a:rPr>
              <a:t>                      The next slide will show you what our country was once capable of…..</a:t>
            </a:r>
          </a:p>
          <a:p>
            <a:pPr marL="0" marR="0" lvl="0" indent="0" defTabSz="914400" rtl="0" eaLnBrk="1" fontAlgn="auto" latinLnBrk="0" hangingPunct="1">
              <a:lnSpc>
                <a:spcPct val="100000"/>
              </a:lnSpc>
              <a:spcBef>
                <a:spcPts val="560"/>
              </a:spcBef>
              <a:spcAft>
                <a:spcPts val="0"/>
              </a:spcAft>
              <a:buClr>
                <a:srgbClr val="F9F9F9"/>
              </a:buClr>
              <a:buSzTx/>
              <a:buFont typeface="Noto Symbol"/>
              <a:buNone/>
              <a:tabLst/>
              <a:defRPr/>
            </a:pPr>
            <a:r>
              <a:rPr lang="en-US" sz="2400" b="1" dirty="0">
                <a:solidFill>
                  <a:srgbClr val="FFFF00"/>
                </a:solidFill>
                <a:latin typeface="Calibri" panose="020F0502020204030204"/>
                <a:sym typeface="Quattrocento"/>
                <a:rtl val="0"/>
              </a:rPr>
              <a:t>                                                          but certainly is not now.</a:t>
            </a:r>
            <a:endPar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sym typeface="Quattrocento"/>
              <a:rtl val="0"/>
            </a:endParaRPr>
          </a:p>
          <a:p>
            <a:pPr marL="91440" indent="0" algn="ct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solidFill>
                <a:srgbClr val="FFFF00"/>
              </a:solidFill>
            </a:endParaRPr>
          </a:p>
          <a:p>
            <a:pPr marL="91440" indent="0" algn="just">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solidFill>
                <a:srgbClr val="FFFF00"/>
              </a:solidFill>
            </a:endParaRPr>
          </a:p>
          <a:p>
            <a:pPr marL="91440" indent="0" algn="ctr">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b="1" dirty="0"/>
          </a:p>
        </p:txBody>
      </p:sp>
      <p:sp>
        <p:nvSpPr>
          <p:cNvPr id="2" name="Rectangle 1">
            <a:extLst>
              <a:ext uri="{FF2B5EF4-FFF2-40B4-BE49-F238E27FC236}">
                <a16:creationId xmlns:a16="http://schemas.microsoft.com/office/drawing/2014/main" id="{FDF89FF8-BC67-4242-9EF1-969403E1783A}"/>
              </a:ext>
            </a:extLst>
          </p:cNvPr>
          <p:cNvSpPr/>
          <p:nvPr/>
        </p:nvSpPr>
        <p:spPr>
          <a:xfrm>
            <a:off x="2774419" y="69833"/>
            <a:ext cx="6643165"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rPr>
              <a:t>Again, It Doesn’t Have To Be This Way</a:t>
            </a:r>
            <a:endParaRPr kumimoji="0" lang="en-US" sz="2800" b="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5544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hangralafamilyfun.com/2014/raiders9.jpg">
            <a:extLst>
              <a:ext uri="{FF2B5EF4-FFF2-40B4-BE49-F238E27FC236}">
                <a16:creationId xmlns:a16="http://schemas.microsoft.com/office/drawing/2014/main" id="{C81C5198-0B9B-42B3-838E-B90A3C5D7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515" y="266462"/>
            <a:ext cx="3280782" cy="21478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397593-DA43-497C-82AC-CE51081FB69F}"/>
              </a:ext>
            </a:extLst>
          </p:cNvPr>
          <p:cNvSpPr>
            <a:spLocks noChangeArrowheads="1"/>
          </p:cNvSpPr>
          <p:nvPr/>
        </p:nvSpPr>
        <p:spPr bwMode="auto">
          <a:xfrm>
            <a:off x="5105400" y="456961"/>
            <a:ext cx="52578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1600" b="1" dirty="0">
                <a:cs typeface="Arial" panose="020B0604020202020204" pitchFamily="34" charset="0"/>
              </a:rPr>
              <a:t>During the 3-1/2 years of World War II from Pearl Harbor in December of 1941, and ended with the surrender of Germany and Japan in 1945, "We the People of the U.S.A." produced: </a:t>
            </a:r>
          </a:p>
          <a:p>
            <a:pPr algn="just" eaLnBrk="0" fontAlgn="base" hangingPunct="0">
              <a:spcBef>
                <a:spcPct val="0"/>
              </a:spcBef>
              <a:spcAft>
                <a:spcPct val="0"/>
              </a:spcAft>
            </a:pPr>
            <a:endParaRPr lang="en-US" altLang="en-US" dirty="0"/>
          </a:p>
        </p:txBody>
      </p:sp>
      <p:sp>
        <p:nvSpPr>
          <p:cNvPr id="5" name="Rectangle 4">
            <a:extLst>
              <a:ext uri="{FF2B5EF4-FFF2-40B4-BE49-F238E27FC236}">
                <a16:creationId xmlns:a16="http://schemas.microsoft.com/office/drawing/2014/main" id="{CEE8CBF8-390C-4D65-A694-0C26355D9625}"/>
              </a:ext>
            </a:extLst>
          </p:cNvPr>
          <p:cNvSpPr>
            <a:spLocks noChangeArrowheads="1"/>
          </p:cNvSpPr>
          <p:nvPr/>
        </p:nvSpPr>
        <p:spPr bwMode="auto">
          <a:xfrm>
            <a:off x="5109582" y="1688069"/>
            <a:ext cx="5710818"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600" b="1" dirty="0">
                <a:cs typeface="Arial" panose="020B0604020202020204" pitchFamily="34" charset="0"/>
              </a:rPr>
              <a:t>22 aircraft carriers</a:t>
            </a:r>
          </a:p>
          <a:p>
            <a:pPr eaLnBrk="0" fontAlgn="base" hangingPunct="0">
              <a:spcBef>
                <a:spcPct val="0"/>
              </a:spcBef>
              <a:spcAft>
                <a:spcPct val="0"/>
              </a:spcAft>
            </a:pPr>
            <a:r>
              <a:rPr lang="en-US" altLang="en-US" sz="1600" b="1" dirty="0">
                <a:cs typeface="Arial" panose="020B0604020202020204" pitchFamily="34" charset="0"/>
              </a:rPr>
              <a:t>      23 battleships</a:t>
            </a:r>
          </a:p>
          <a:p>
            <a:pPr eaLnBrk="0" fontAlgn="base" hangingPunct="0">
              <a:spcBef>
                <a:spcPct val="0"/>
              </a:spcBef>
              <a:spcAft>
                <a:spcPct val="0"/>
              </a:spcAft>
            </a:pPr>
            <a:r>
              <a:rPr lang="en-US" altLang="en-US" sz="1600" b="1" dirty="0">
                <a:cs typeface="Arial" panose="020B0604020202020204" pitchFamily="34" charset="0"/>
              </a:rPr>
              <a:t>            72 cruisers</a:t>
            </a:r>
          </a:p>
          <a:p>
            <a:pPr eaLnBrk="0" fontAlgn="base" hangingPunct="0">
              <a:spcBef>
                <a:spcPct val="0"/>
              </a:spcBef>
              <a:spcAft>
                <a:spcPct val="0"/>
              </a:spcAft>
            </a:pPr>
            <a:r>
              <a:rPr lang="en-US" altLang="en-US" sz="1600" b="1" dirty="0">
                <a:cs typeface="Arial" panose="020B0604020202020204" pitchFamily="34" charset="0"/>
              </a:rPr>
              <a:t>                   349 destroyers</a:t>
            </a:r>
          </a:p>
          <a:p>
            <a:pPr eaLnBrk="0" fontAlgn="base" hangingPunct="0">
              <a:spcBef>
                <a:spcPct val="0"/>
              </a:spcBef>
              <a:spcAft>
                <a:spcPct val="0"/>
              </a:spcAft>
            </a:pPr>
            <a:r>
              <a:rPr lang="en-US" altLang="en-US" sz="1600" b="1" dirty="0">
                <a:cs typeface="Arial" panose="020B0604020202020204" pitchFamily="34" charset="0"/>
              </a:rPr>
              <a:t>                         423770 destroyer escorts</a:t>
            </a:r>
          </a:p>
          <a:p>
            <a:pPr eaLnBrk="0" fontAlgn="base" hangingPunct="0">
              <a:spcBef>
                <a:spcPct val="0"/>
              </a:spcBef>
              <a:spcAft>
                <a:spcPct val="0"/>
              </a:spcAft>
            </a:pPr>
            <a:r>
              <a:rPr lang="en-US" altLang="en-US" sz="1600" b="1" dirty="0">
                <a:cs typeface="Arial" panose="020B0604020202020204" pitchFamily="34" charset="0"/>
              </a:rPr>
              <a:t>                               203 submarines</a:t>
            </a:r>
          </a:p>
          <a:p>
            <a:pPr eaLnBrk="0" fontAlgn="base" hangingPunct="0">
              <a:spcBef>
                <a:spcPct val="0"/>
              </a:spcBef>
              <a:spcAft>
                <a:spcPct val="0"/>
              </a:spcAft>
            </a:pPr>
            <a:r>
              <a:rPr lang="en-US" altLang="en-US" sz="1600" b="1" dirty="0">
                <a:cs typeface="Arial" panose="020B0604020202020204" pitchFamily="34" charset="0"/>
              </a:rPr>
              <a:t>                                      34 million tons of merchant ships</a:t>
            </a:r>
          </a:p>
          <a:p>
            <a:pPr eaLnBrk="0" fontAlgn="base" hangingPunct="0">
              <a:spcBef>
                <a:spcPct val="0"/>
              </a:spcBef>
              <a:spcAft>
                <a:spcPct val="0"/>
              </a:spcAft>
            </a:pPr>
            <a:r>
              <a:rPr lang="en-US" altLang="en-US" sz="1600" b="1" dirty="0">
                <a:cs typeface="Arial" panose="020B0604020202020204" pitchFamily="34" charset="0"/>
              </a:rPr>
              <a:t>                                           99,465 fighter aircraft</a:t>
            </a:r>
          </a:p>
          <a:p>
            <a:pPr eaLnBrk="0" fontAlgn="base" hangingPunct="0">
              <a:spcBef>
                <a:spcPct val="0"/>
              </a:spcBef>
              <a:spcAft>
                <a:spcPct val="0"/>
              </a:spcAft>
            </a:pPr>
            <a:r>
              <a:rPr lang="en-US" altLang="en-US" sz="1600" b="1" dirty="0">
                <a:cs typeface="Arial" panose="020B0604020202020204" pitchFamily="34" charset="0"/>
              </a:rPr>
              <a:t>                                            96,892 bombers</a:t>
            </a:r>
          </a:p>
          <a:p>
            <a:pPr eaLnBrk="0" fontAlgn="base" hangingPunct="0">
              <a:spcBef>
                <a:spcPct val="0"/>
              </a:spcBef>
              <a:spcAft>
                <a:spcPct val="0"/>
              </a:spcAft>
            </a:pPr>
            <a:r>
              <a:rPr lang="en-US" altLang="en-US" sz="1600" b="1" dirty="0">
                <a:cs typeface="Arial" panose="020B0604020202020204" pitchFamily="34" charset="0"/>
              </a:rPr>
              <a:t>                                       24,000 transport aircraft</a:t>
            </a:r>
          </a:p>
          <a:p>
            <a:pPr eaLnBrk="0" fontAlgn="base" hangingPunct="0">
              <a:spcBef>
                <a:spcPct val="0"/>
              </a:spcBef>
              <a:spcAft>
                <a:spcPct val="0"/>
              </a:spcAft>
            </a:pPr>
            <a:r>
              <a:rPr lang="en-US" altLang="en-US" sz="1600" b="1" dirty="0">
                <a:cs typeface="Arial" panose="020B0604020202020204" pitchFamily="34" charset="0"/>
              </a:rPr>
              <a:t>                                 58,000 training aircraft</a:t>
            </a:r>
          </a:p>
          <a:p>
            <a:pPr eaLnBrk="0" fontAlgn="base" hangingPunct="0">
              <a:spcBef>
                <a:spcPct val="0"/>
              </a:spcBef>
              <a:spcAft>
                <a:spcPct val="0"/>
              </a:spcAft>
            </a:pPr>
            <a:r>
              <a:rPr lang="en-US" altLang="en-US" sz="1600" b="1" dirty="0">
                <a:cs typeface="Arial" panose="020B0604020202020204" pitchFamily="34" charset="0"/>
              </a:rPr>
              <a:t>                            108,410 tanks</a:t>
            </a:r>
          </a:p>
          <a:p>
            <a:pPr eaLnBrk="0" fontAlgn="base" hangingPunct="0">
              <a:spcBef>
                <a:spcPct val="0"/>
              </a:spcBef>
              <a:spcAft>
                <a:spcPct val="0"/>
              </a:spcAft>
            </a:pPr>
            <a:r>
              <a:rPr lang="en-US" altLang="en-US" sz="1600" b="1" dirty="0">
                <a:cs typeface="Arial" panose="020B0604020202020204" pitchFamily="34" charset="0"/>
              </a:rPr>
              <a:t>                       257,000 artillery pieces</a:t>
            </a:r>
          </a:p>
          <a:p>
            <a:pPr eaLnBrk="0" fontAlgn="base" hangingPunct="0">
              <a:spcBef>
                <a:spcPct val="0"/>
              </a:spcBef>
              <a:spcAft>
                <a:spcPct val="0"/>
              </a:spcAft>
            </a:pPr>
            <a:r>
              <a:rPr lang="en-US" altLang="en-US" sz="1600" b="1" dirty="0">
                <a:cs typeface="Arial" panose="020B0604020202020204" pitchFamily="34" charset="0"/>
              </a:rPr>
              <a:t>                  105,000 mortars</a:t>
            </a:r>
          </a:p>
          <a:p>
            <a:pPr eaLnBrk="0" fontAlgn="base" hangingPunct="0">
              <a:spcBef>
                <a:spcPct val="0"/>
              </a:spcBef>
              <a:spcAft>
                <a:spcPct val="0"/>
              </a:spcAft>
            </a:pPr>
            <a:r>
              <a:rPr lang="en-US" altLang="en-US" sz="1600" b="1" dirty="0">
                <a:cs typeface="Arial" panose="020B0604020202020204" pitchFamily="34" charset="0"/>
              </a:rPr>
              <a:t>              2,680,000 machine guns</a:t>
            </a:r>
          </a:p>
          <a:p>
            <a:pPr eaLnBrk="0" fontAlgn="base" hangingPunct="0">
              <a:spcBef>
                <a:spcPct val="0"/>
              </a:spcBef>
              <a:spcAft>
                <a:spcPct val="0"/>
              </a:spcAft>
            </a:pPr>
            <a:r>
              <a:rPr lang="en-US" altLang="en-US" sz="1600" b="1" dirty="0">
                <a:cs typeface="Arial" panose="020B0604020202020204" pitchFamily="34" charset="0"/>
              </a:rPr>
              <a:t>         2,500,000 military trucks</a:t>
            </a:r>
            <a:endParaRPr lang="en-US" altLang="en-US" sz="1600" b="1" dirty="0"/>
          </a:p>
        </p:txBody>
      </p:sp>
      <p:sp>
        <p:nvSpPr>
          <p:cNvPr id="6" name="Rectangle 5">
            <a:extLst>
              <a:ext uri="{FF2B5EF4-FFF2-40B4-BE49-F238E27FC236}">
                <a16:creationId xmlns:a16="http://schemas.microsoft.com/office/drawing/2014/main" id="{1D46A1F2-5B84-496D-96C3-05381F05F50F}"/>
              </a:ext>
            </a:extLst>
          </p:cNvPr>
          <p:cNvSpPr>
            <a:spLocks noChangeArrowheads="1"/>
          </p:cNvSpPr>
          <p:nvPr/>
        </p:nvSpPr>
        <p:spPr bwMode="auto">
          <a:xfrm>
            <a:off x="457561" y="5983991"/>
            <a:ext cx="112373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1600" b="1" dirty="0">
                <a:solidFill>
                  <a:srgbClr val="FFFF00"/>
                </a:solidFill>
                <a:cs typeface="Arial" panose="020B0604020202020204" pitchFamily="34" charset="0"/>
              </a:rPr>
              <a:t>We put 16.1 million men in uniform in various armed services; secretly developed an atomic bomb; planned and executed D-Day invasion; engaging a massive two front war and ultimately defeated Japan and Germany.</a:t>
            </a:r>
            <a:endParaRPr lang="en-US" altLang="en-US" sz="1600" b="1" dirty="0">
              <a:solidFill>
                <a:srgbClr val="FFFF00"/>
              </a:solidFill>
            </a:endParaRPr>
          </a:p>
        </p:txBody>
      </p:sp>
      <p:sp>
        <p:nvSpPr>
          <p:cNvPr id="2" name="TextBox 1">
            <a:extLst>
              <a:ext uri="{FF2B5EF4-FFF2-40B4-BE49-F238E27FC236}">
                <a16:creationId xmlns:a16="http://schemas.microsoft.com/office/drawing/2014/main" id="{99C7A8A7-357C-4EFC-956E-11E46F54A817}"/>
              </a:ext>
            </a:extLst>
          </p:cNvPr>
          <p:cNvSpPr txBox="1"/>
          <p:nvPr/>
        </p:nvSpPr>
        <p:spPr>
          <a:xfrm>
            <a:off x="209006" y="3017520"/>
            <a:ext cx="5257801" cy="2800767"/>
          </a:xfrm>
          <a:prstGeom prst="rect">
            <a:avLst/>
          </a:prstGeom>
          <a:noFill/>
        </p:spPr>
        <p:txBody>
          <a:bodyPr wrap="square" rtlCol="0">
            <a:spAutoFit/>
          </a:bodyPr>
          <a:lstStyle/>
          <a:p>
            <a:pPr algn="ctr"/>
            <a:r>
              <a:rPr lang="en-US" sz="1600" b="1" u="sng" dirty="0">
                <a:solidFill>
                  <a:srgbClr val="FFFF00"/>
                </a:solidFill>
              </a:rPr>
              <a:t>World War II</a:t>
            </a:r>
          </a:p>
          <a:p>
            <a:endParaRPr lang="en-US" sz="1600" b="1" dirty="0">
              <a:solidFill>
                <a:srgbClr val="FFFF00"/>
              </a:solidFill>
            </a:endParaRPr>
          </a:p>
          <a:p>
            <a:pPr algn="ctr"/>
            <a:r>
              <a:rPr lang="en-US" sz="1600" b="1" dirty="0">
                <a:solidFill>
                  <a:srgbClr val="FFFF00"/>
                </a:solidFill>
              </a:rPr>
              <a:t>     Hardening the entire grid 100% is impossible.</a:t>
            </a:r>
          </a:p>
          <a:p>
            <a:pPr algn="ctr"/>
            <a:r>
              <a:rPr lang="en-US" sz="1600" b="1" dirty="0">
                <a:solidFill>
                  <a:srgbClr val="FFFF00"/>
                </a:solidFill>
              </a:rPr>
              <a:t>So, plan for a survivable percentage now, </a:t>
            </a:r>
          </a:p>
          <a:p>
            <a:pPr algn="ctr"/>
            <a:r>
              <a:rPr lang="en-US" sz="1600" b="1" dirty="0">
                <a:solidFill>
                  <a:srgbClr val="FFFF00"/>
                </a:solidFill>
              </a:rPr>
              <a:t>and improve steadily.</a:t>
            </a:r>
          </a:p>
          <a:p>
            <a:endParaRPr lang="en-US" sz="1600" b="1" dirty="0">
              <a:solidFill>
                <a:srgbClr val="002060"/>
              </a:solidFill>
            </a:endParaRPr>
          </a:p>
          <a:p>
            <a:pPr algn="ctr"/>
            <a:r>
              <a:rPr lang="en-US" sz="1600" b="1" dirty="0">
                <a:solidFill>
                  <a:srgbClr val="FFFF00"/>
                </a:solidFill>
              </a:rPr>
              <a:t>Then again, look what we did while fighting and winning a </a:t>
            </a:r>
            <a:r>
              <a:rPr lang="en-US" sz="1600" b="1" u="sng" dirty="0">
                <a:solidFill>
                  <a:srgbClr val="FFFF00"/>
                </a:solidFill>
              </a:rPr>
              <a:t>real war, </a:t>
            </a:r>
            <a:r>
              <a:rPr lang="en-US" sz="1600" b="1" dirty="0">
                <a:solidFill>
                  <a:srgbClr val="FFFF00"/>
                </a:solidFill>
              </a:rPr>
              <a:t>against well trained military forces, on two global fronts!</a:t>
            </a:r>
          </a:p>
          <a:p>
            <a:endParaRPr lang="en-US" sz="1600" b="1" u="sng" dirty="0">
              <a:solidFill>
                <a:srgbClr val="FF0000"/>
              </a:solidFill>
            </a:endParaRPr>
          </a:p>
          <a:p>
            <a:endParaRPr lang="en-US" sz="1600" b="1" dirty="0">
              <a:solidFill>
                <a:srgbClr val="FF0000"/>
              </a:solidFill>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5DE6DF0D-F906-4243-B860-1948F17D26C4}"/>
                  </a:ext>
                </a:extLst>
              </p14:cNvPr>
              <p14:cNvContentPartPr/>
              <p14:nvPr/>
            </p14:nvContentPartPr>
            <p14:xfrm>
              <a:off x="1747627" y="3865680"/>
              <a:ext cx="360" cy="360"/>
            </p14:xfrm>
          </p:contentPart>
        </mc:Choice>
        <mc:Fallback xmlns="">
          <p:pic>
            <p:nvPicPr>
              <p:cNvPr id="3" name="Ink 2">
                <a:extLst>
                  <a:ext uri="{FF2B5EF4-FFF2-40B4-BE49-F238E27FC236}">
                    <a16:creationId xmlns:a16="http://schemas.microsoft.com/office/drawing/2014/main" id="{5DE6DF0D-F906-4243-B860-1948F17D26C4}"/>
                  </a:ext>
                </a:extLst>
              </p:cNvPr>
              <p:cNvPicPr/>
              <p:nvPr/>
            </p:nvPicPr>
            <p:blipFill>
              <a:blip r:embed="rId5"/>
              <a:stretch>
                <a:fillRect/>
              </a:stretch>
            </p:blipFill>
            <p:spPr>
              <a:xfrm>
                <a:off x="1738987" y="38570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0762BC56-5F00-4E4B-AFED-6196AD516D8A}"/>
                  </a:ext>
                </a:extLst>
              </p14:cNvPr>
              <p14:cNvContentPartPr/>
              <p14:nvPr/>
            </p14:nvContentPartPr>
            <p14:xfrm>
              <a:off x="1720987" y="3703680"/>
              <a:ext cx="62280" cy="47520"/>
            </p14:xfrm>
          </p:contentPart>
        </mc:Choice>
        <mc:Fallback xmlns="">
          <p:pic>
            <p:nvPicPr>
              <p:cNvPr id="7" name="Ink 6">
                <a:extLst>
                  <a:ext uri="{FF2B5EF4-FFF2-40B4-BE49-F238E27FC236}">
                    <a16:creationId xmlns:a16="http://schemas.microsoft.com/office/drawing/2014/main" id="{0762BC56-5F00-4E4B-AFED-6196AD516D8A}"/>
                  </a:ext>
                </a:extLst>
              </p:cNvPr>
              <p:cNvPicPr/>
              <p:nvPr/>
            </p:nvPicPr>
            <p:blipFill>
              <a:blip r:embed="rId7"/>
              <a:stretch>
                <a:fillRect/>
              </a:stretch>
            </p:blipFill>
            <p:spPr>
              <a:xfrm>
                <a:off x="1711987" y="3694680"/>
                <a:ext cx="79920" cy="65160"/>
              </a:xfrm>
              <a:prstGeom prst="rect">
                <a:avLst/>
              </a:prstGeom>
            </p:spPr>
          </p:pic>
        </mc:Fallback>
      </mc:AlternateContent>
    </p:spTree>
    <p:extLst>
      <p:ext uri="{BB962C8B-B14F-4D97-AF65-F5344CB8AC3E}">
        <p14:creationId xmlns:p14="http://schemas.microsoft.com/office/powerpoint/2010/main" val="347504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609600" y="685800"/>
            <a:ext cx="10972800" cy="6705600"/>
          </a:xfrm>
        </p:spPr>
        <p:txBody>
          <a:bodyPr>
            <a:normAutofit/>
          </a:bodyPr>
          <a:lstStyle/>
          <a:p>
            <a:pPr algn="ctr" eaLnBrk="1" hangingPunct="1">
              <a:buFont typeface="Wingdings 2" pitchFamily="18" charset="2"/>
              <a:buNone/>
            </a:pPr>
            <a:endParaRPr lang="en-US" b="1" u="sng" dirty="0">
              <a:solidFill>
                <a:schemeClr val="bg1"/>
              </a:solidFill>
            </a:endParaRPr>
          </a:p>
          <a:p>
            <a:pPr eaLnBrk="1" hangingPunct="1">
              <a:buFont typeface="Wingdings 2" pitchFamily="18" charset="2"/>
              <a:buNone/>
            </a:pPr>
            <a:r>
              <a:rPr lang="en-US" sz="3200" b="1" u="sng" dirty="0">
                <a:solidFill>
                  <a:schemeClr val="bg1"/>
                </a:solidFill>
              </a:rPr>
              <a:t> </a:t>
            </a:r>
          </a:p>
          <a:p>
            <a:pPr algn="ctr" eaLnBrk="1" hangingPunct="1">
              <a:buFont typeface="Wingdings 2" pitchFamily="18" charset="2"/>
              <a:buNone/>
            </a:pPr>
            <a:endParaRPr lang="en-US" dirty="0">
              <a:solidFill>
                <a:srgbClr val="FFFF00"/>
              </a:solidFill>
            </a:endParaRPr>
          </a:p>
        </p:txBody>
      </p:sp>
      <p:pic>
        <p:nvPicPr>
          <p:cNvPr id="3" name="Picture 2" descr="EMP blast"/>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8471"/>
            <a:ext cx="12192000" cy="6849529"/>
          </a:xfrm>
          <a:prstGeom prst="rect">
            <a:avLst/>
          </a:prstGeom>
          <a:noFill/>
          <a:ln>
            <a:noFill/>
          </a:ln>
        </p:spPr>
      </p:pic>
      <p:sp>
        <p:nvSpPr>
          <p:cNvPr id="4" name="Rectangle 3"/>
          <p:cNvSpPr/>
          <p:nvPr/>
        </p:nvSpPr>
        <p:spPr>
          <a:xfrm>
            <a:off x="542926" y="98718"/>
            <a:ext cx="11106148" cy="66171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FF00"/>
                </a:solidFill>
                <a:effectLst/>
                <a:uLnTx/>
                <a:uFillTx/>
                <a:latin typeface="Book Antiqua" panose="02040602050305030304" pitchFamily="18" charset="0"/>
              </a:rPr>
              <a:t>Take Aways: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Book Antiqua" panose="02040602050305030304" pitchFamily="18" charset="0"/>
            </a:endParaRPr>
          </a:p>
          <a:p>
            <a:pPr marL="285750" lvl="0" indent="-285750">
              <a:lnSpc>
                <a:spcPct val="150000"/>
              </a:lnSpc>
              <a:buFont typeface="Arial" panose="020B0604020202020204" pitchFamily="34" charset="0"/>
              <a:buChar char="•"/>
              <a:defRPr/>
            </a:pPr>
            <a:r>
              <a:rPr kumimoji="0" lang="en-US" sz="1800" b="1" i="0" u="none" strike="noStrike" kern="1200" cap="none" spc="0" normalizeH="0" baseline="0" noProof="0" dirty="0">
                <a:ln>
                  <a:noFill/>
                </a:ln>
                <a:effectLst/>
                <a:uLnTx/>
                <a:uFillTx/>
                <a:latin typeface="Book Antiqua" panose="02040602050305030304" pitchFamily="18" charset="0"/>
              </a:rPr>
              <a:t>Always think and plan for the </a:t>
            </a:r>
            <a:r>
              <a:rPr kumimoji="0" lang="en-US" sz="1800" b="1" i="0" u="sng" strike="noStrike" kern="1200" cap="none" spc="0" normalizeH="0" baseline="0" noProof="0" dirty="0">
                <a:ln>
                  <a:noFill/>
                </a:ln>
                <a:effectLst/>
                <a:uLnTx/>
                <a:uFillTx/>
                <a:latin typeface="Book Antiqua" panose="02040602050305030304" pitchFamily="18" charset="0"/>
              </a:rPr>
              <a:t>worst-case </a:t>
            </a:r>
            <a:r>
              <a:rPr lang="en-US" b="1" dirty="0">
                <a:latin typeface="Book Antiqua" panose="02040602050305030304" pitchFamily="18" charset="0"/>
              </a:rPr>
              <a:t>scenario</a:t>
            </a:r>
          </a:p>
          <a:p>
            <a:pPr marL="285750" lvl="0" indent="-285750">
              <a:lnSpc>
                <a:spcPct val="150000"/>
              </a:lnSpc>
              <a:buFont typeface="Arial" panose="020B0604020202020204" pitchFamily="34" charset="0"/>
              <a:buChar char="•"/>
              <a:defRPr/>
            </a:pPr>
            <a:r>
              <a:rPr lang="en-US" b="1" dirty="0">
                <a:latin typeface="Book Antiqua" panose="02040602050305030304" pitchFamily="18" charset="0"/>
              </a:rPr>
              <a:t>We now have existing and available technologies to start protecting significant portions of the grid</a:t>
            </a:r>
            <a:endParaRPr kumimoji="0" lang="en-US" sz="1800" b="1" i="0" u="none" strike="noStrike" kern="1200" cap="none" spc="0" normalizeH="0" baseline="0" noProof="0" dirty="0">
              <a:ln>
                <a:noFill/>
              </a:ln>
              <a:effectLst/>
              <a:uLnTx/>
              <a:uFillTx/>
              <a:latin typeface="Book Antiqua" panose="02040602050305030304" pitchFamily="18" charset="0"/>
            </a:endParaRP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effectLst/>
                <a:uLnTx/>
                <a:uFillTx/>
                <a:latin typeface="Book Antiqua" panose="02040602050305030304" pitchFamily="18" charset="0"/>
              </a:rPr>
              <a:t>You</a:t>
            </a:r>
            <a:r>
              <a:rPr kumimoji="0" lang="en-US" sz="1800" b="1" i="0" u="none" strike="noStrike" kern="1200" cap="none" spc="0" normalizeH="0" baseline="0" noProof="0" dirty="0">
                <a:ln>
                  <a:noFill/>
                </a:ln>
                <a:effectLst/>
                <a:uLnTx/>
                <a:uFillTx/>
                <a:latin typeface="Book Antiqua" panose="02040602050305030304" pitchFamily="18" charset="0"/>
              </a:rPr>
              <a:t> are </a:t>
            </a:r>
            <a:r>
              <a:rPr kumimoji="0" lang="en-US" sz="1800" b="1" i="0" strike="noStrike" kern="1200" cap="none" spc="0" normalizeH="0" baseline="0" noProof="0" dirty="0">
                <a:ln>
                  <a:noFill/>
                </a:ln>
                <a:effectLst/>
                <a:uLnTx/>
                <a:uFillTx/>
                <a:latin typeface="Book Antiqua" panose="02040602050305030304" pitchFamily="18" charset="0"/>
              </a:rPr>
              <a:t>your own </a:t>
            </a:r>
            <a:r>
              <a:rPr kumimoji="0" lang="en-US" sz="1800" b="1" i="0" u="none" strike="noStrike" kern="1200" cap="none" spc="0" normalizeH="0" baseline="0" noProof="0" dirty="0">
                <a:ln>
                  <a:noFill/>
                </a:ln>
                <a:effectLst/>
                <a:uLnTx/>
                <a:uFillTx/>
                <a:latin typeface="Book Antiqua" panose="02040602050305030304" pitchFamily="18" charset="0"/>
              </a:rPr>
              <a:t>First Responder</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effectLst/>
                <a:uLnTx/>
                <a:uFillTx/>
                <a:latin typeface="Book Antiqua" panose="02040602050305030304" pitchFamily="18" charset="0"/>
              </a:rPr>
              <a:t>Get</a:t>
            </a:r>
            <a:r>
              <a:rPr kumimoji="0" lang="en-US" sz="1800" b="1" i="0" u="none" strike="noStrike" kern="1200" cap="none" spc="0" normalizeH="0" baseline="0" noProof="0" dirty="0">
                <a:ln>
                  <a:noFill/>
                </a:ln>
                <a:effectLst/>
                <a:uLnTx/>
                <a:uFillTx/>
                <a:latin typeface="Book Antiqua" panose="02040602050305030304" pitchFamily="18" charset="0"/>
              </a:rPr>
              <a:t> </a:t>
            </a:r>
            <a:r>
              <a:rPr kumimoji="0" lang="en-US" sz="1800" b="1" i="0" u="sng" strike="noStrike" kern="1200" cap="none" spc="0" normalizeH="0" baseline="0" noProof="0" dirty="0">
                <a:ln>
                  <a:noFill/>
                </a:ln>
                <a:effectLst/>
                <a:uLnTx/>
                <a:uFillTx/>
                <a:latin typeface="Book Antiqua" panose="02040602050305030304" pitchFamily="18" charset="0"/>
              </a:rPr>
              <a:t>involved</a:t>
            </a:r>
            <a:r>
              <a:rPr kumimoji="0" lang="en-US" sz="1800" b="1" i="0" u="none" strike="noStrike" kern="1200" cap="none" spc="0" normalizeH="0" baseline="0" noProof="0" dirty="0">
                <a:ln>
                  <a:noFill/>
                </a:ln>
                <a:effectLst/>
                <a:uLnTx/>
                <a:uFillTx/>
                <a:latin typeface="Book Antiqua" panose="02040602050305030304" pitchFamily="18" charset="0"/>
              </a:rPr>
              <a:t> and </a:t>
            </a:r>
            <a:r>
              <a:rPr kumimoji="0" lang="en-US" sz="1800" b="1" i="0" u="sng" strike="noStrike" kern="1200" cap="none" spc="0" normalizeH="0" baseline="0" noProof="0" dirty="0">
                <a:ln>
                  <a:noFill/>
                </a:ln>
                <a:effectLst/>
                <a:uLnTx/>
                <a:uFillTx/>
                <a:latin typeface="Book Antiqua" panose="02040602050305030304" pitchFamily="18" charset="0"/>
              </a:rPr>
              <a:t>join </a:t>
            </a:r>
            <a:r>
              <a:rPr kumimoji="0" lang="en-US" sz="1800" b="1" i="0" u="none" strike="noStrike" kern="1200" cap="none" spc="0" normalizeH="0" baseline="0" noProof="0" dirty="0">
                <a:ln>
                  <a:noFill/>
                </a:ln>
                <a:effectLst/>
                <a:uLnTx/>
                <a:uFillTx/>
                <a:latin typeface="Book Antiqua" panose="02040602050305030304" pitchFamily="18" charset="0"/>
              </a:rPr>
              <a:t>at the neighborhood Community Emergency Response Teams (CERT) </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effectLst/>
                <a:uLnTx/>
                <a:uFillTx/>
                <a:latin typeface="Book Antiqua" panose="02040602050305030304" pitchFamily="18" charset="0"/>
              </a:rPr>
              <a:t>Demand</a:t>
            </a:r>
            <a:r>
              <a:rPr kumimoji="0" lang="en-US" sz="1800" b="1" i="0" u="none" strike="noStrike" kern="1200" cap="none" spc="0" normalizeH="0" baseline="0" noProof="0" dirty="0">
                <a:ln>
                  <a:noFill/>
                </a:ln>
                <a:effectLst/>
                <a:uLnTx/>
                <a:uFillTx/>
                <a:latin typeface="Book Antiqua" panose="02040602050305030304" pitchFamily="18" charset="0"/>
              </a:rPr>
              <a:t> action by elected officials </a:t>
            </a:r>
            <a:r>
              <a:rPr kumimoji="0" lang="en-US" sz="1800" b="1" i="0" u="sng" strike="noStrike" kern="1200" cap="none" spc="0" normalizeH="0" baseline="0" noProof="0" dirty="0">
                <a:ln>
                  <a:noFill/>
                </a:ln>
                <a:effectLst/>
                <a:uLnTx/>
                <a:uFillTx/>
                <a:latin typeface="Book Antiqua" panose="02040602050305030304" pitchFamily="18" charset="0"/>
              </a:rPr>
              <a:t>at all levels</a:t>
            </a:r>
            <a:r>
              <a:rPr kumimoji="0" lang="en-US" sz="1800" b="1" i="0" u="none" strike="noStrike" kern="1200" cap="none" spc="0" normalizeH="0" baseline="0" noProof="0" dirty="0">
                <a:ln>
                  <a:noFill/>
                </a:ln>
                <a:effectLst/>
                <a:uLnTx/>
                <a:uFillTx/>
                <a:latin typeface="Book Antiqua" panose="02040602050305030304" pitchFamily="18" charset="0"/>
              </a:rPr>
              <a:t>…….</a:t>
            </a:r>
          </a:p>
          <a:p>
            <a:pPr marL="285750" marR="0" lvl="0"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effectLst/>
                <a:uLnTx/>
                <a:uFillTx/>
                <a:latin typeface="Book Antiqua" panose="02040602050305030304" pitchFamily="18" charset="0"/>
              </a:rPr>
              <a:t>Demand</a:t>
            </a:r>
            <a:r>
              <a:rPr kumimoji="0" lang="en-US" sz="1800" b="1" i="0" u="none" strike="noStrike" kern="1200" cap="none" spc="0" normalizeH="0" baseline="0" noProof="0" dirty="0">
                <a:ln>
                  <a:noFill/>
                </a:ln>
                <a:effectLst/>
                <a:uLnTx/>
                <a:uFillTx/>
                <a:latin typeface="Book Antiqua" panose="02040602050305030304" pitchFamily="18" charset="0"/>
              </a:rPr>
              <a:t> electric utilities ensure equipment resiliency to </a:t>
            </a:r>
            <a:r>
              <a:rPr kumimoji="0" lang="en-US" sz="1800" b="1" i="0" u="sng" strike="noStrike" kern="1200" cap="none" spc="0" normalizeH="0" baseline="0" noProof="0" dirty="0">
                <a:ln>
                  <a:noFill/>
                </a:ln>
                <a:effectLst/>
                <a:uLnTx/>
                <a:uFillTx/>
                <a:latin typeface="Book Antiqua" panose="02040602050305030304" pitchFamily="18" charset="0"/>
              </a:rPr>
              <a:t>ALL HAZARDS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Book Antiqua" panose="02040602050305030304" pitchFamily="18" charset="0"/>
            </a:endParaRPr>
          </a:p>
          <a:p>
            <a:pPr lvl="0" algn="ctr">
              <a:defRPr/>
            </a:pPr>
            <a:endParaRPr kumimoji="0" lang="en-US" sz="1800" b="1" i="0" u="none" strike="noStrike" kern="1200" cap="none" spc="0" normalizeH="0" baseline="0" noProof="0" dirty="0">
              <a:ln>
                <a:noFill/>
              </a:ln>
              <a:solidFill>
                <a:schemeClr val="bg1"/>
              </a:solidFill>
              <a:effectLst/>
              <a:uLnTx/>
              <a:uFillTx/>
              <a:latin typeface="Book Antiqua" panose="02040602050305030304" pitchFamily="18" charset="0"/>
              <a:ea typeface="Times New Roman" panose="02020603050405020304" pitchFamily="18" charset="0"/>
            </a:endParaRPr>
          </a:p>
          <a:p>
            <a:pPr lvl="0" algn="ctr">
              <a:defRPr/>
            </a:pPr>
            <a:endParaRPr lang="en-US" b="1" dirty="0">
              <a:solidFill>
                <a:schemeClr val="bg1"/>
              </a:solidFill>
              <a:latin typeface="Book Antiqua" panose="02040602050305030304" pitchFamily="18" charset="0"/>
              <a:ea typeface="Times New Roman" panose="02020603050405020304" pitchFamily="18" charset="0"/>
            </a:endParaRPr>
          </a:p>
          <a:p>
            <a:pPr lvl="0" algn="ctr">
              <a:defRPr/>
            </a:pPr>
            <a:endParaRPr kumimoji="0" lang="en-US" sz="1800" b="1" i="0" u="none" strike="noStrike" kern="1200" cap="none" spc="0" normalizeH="0" baseline="0" noProof="0" dirty="0">
              <a:ln>
                <a:noFill/>
              </a:ln>
              <a:solidFill>
                <a:schemeClr val="bg1"/>
              </a:solidFill>
              <a:effectLst/>
              <a:uLnTx/>
              <a:uFillTx/>
              <a:latin typeface="Book Antiqua" panose="02040602050305030304" pitchFamily="18" charset="0"/>
              <a:ea typeface="Times New Roman" panose="02020603050405020304" pitchFamily="18" charset="0"/>
            </a:endParaRPr>
          </a:p>
          <a:p>
            <a:pPr lvl="0" algn="ctr">
              <a:defRPr/>
            </a:pPr>
            <a:endParaRPr lang="en-US" b="1" dirty="0">
              <a:solidFill>
                <a:schemeClr val="bg1"/>
              </a:solidFill>
              <a:latin typeface="Book Antiqua" panose="02040602050305030304" pitchFamily="18" charset="0"/>
              <a:ea typeface="Times New Roman" panose="02020603050405020304" pitchFamily="18" charset="0"/>
            </a:endParaRPr>
          </a:p>
          <a:p>
            <a:pPr lvl="0" algn="ctr">
              <a:defRPr/>
            </a:pPr>
            <a:endParaRPr kumimoji="0" lang="en-US" sz="1800" b="1" i="0" u="none" strike="noStrike" kern="1200" cap="none" spc="0" normalizeH="0" baseline="0" noProof="0" dirty="0">
              <a:ln>
                <a:noFill/>
              </a:ln>
              <a:solidFill>
                <a:schemeClr val="bg1"/>
              </a:solidFill>
              <a:effectLst/>
              <a:uLnTx/>
              <a:uFillTx/>
              <a:latin typeface="Book Antiqua" panose="02040602050305030304" pitchFamily="18" charset="0"/>
              <a:ea typeface="Times New Roman" panose="02020603050405020304" pitchFamily="18" charset="0"/>
            </a:endParaRPr>
          </a:p>
          <a:p>
            <a:pPr lvl="0" algn="ctr">
              <a:defRPr/>
            </a:pPr>
            <a:endParaRPr lang="en-US" b="1" dirty="0">
              <a:solidFill>
                <a:schemeClr val="bg1"/>
              </a:solidFill>
              <a:latin typeface="Book Antiqua" panose="02040602050305030304" pitchFamily="18" charset="0"/>
              <a:ea typeface="Times New Roman" panose="02020603050405020304" pitchFamily="18" charset="0"/>
            </a:endParaRPr>
          </a:p>
          <a:p>
            <a:pPr lvl="0" algn="ctr">
              <a:defRPr/>
            </a:pPr>
            <a:endParaRPr kumimoji="0" lang="en-US" sz="1800" b="1" i="0" u="none" strike="noStrike" kern="1200" cap="none" spc="0" normalizeH="0" baseline="0" noProof="0" dirty="0">
              <a:ln>
                <a:noFill/>
              </a:ln>
              <a:solidFill>
                <a:schemeClr val="bg1"/>
              </a:solidFill>
              <a:effectLst/>
              <a:uLnTx/>
              <a:uFillTx/>
              <a:latin typeface="Book Antiqua" panose="02040602050305030304" pitchFamily="18" charset="0"/>
              <a:ea typeface="Times New Roman" panose="02020603050405020304" pitchFamily="18" charset="0"/>
            </a:endParaRPr>
          </a:p>
          <a:p>
            <a:pPr lvl="0" algn="ctr">
              <a:defRPr/>
            </a:pPr>
            <a:endParaRPr kumimoji="0" lang="en-US" sz="1800" b="1" i="0" u="none" strike="noStrike" kern="1200" cap="none" spc="0" normalizeH="0" baseline="0" noProof="0" dirty="0">
              <a:ln>
                <a:noFill/>
              </a:ln>
              <a:solidFill>
                <a:schemeClr val="bg1"/>
              </a:solidFill>
              <a:effectLst/>
              <a:uLnTx/>
              <a:uFillTx/>
              <a:latin typeface="Book Antiqua" panose="02040602050305030304" pitchFamily="18" charset="0"/>
              <a:ea typeface="Times New Roman" panose="02020603050405020304" pitchFamily="18" charset="0"/>
            </a:endParaRPr>
          </a:p>
          <a:p>
            <a:pPr lvl="0" algn="ctr">
              <a:defRPr/>
            </a:pPr>
            <a:endParaRPr lang="en-US" b="1" dirty="0">
              <a:solidFill>
                <a:schemeClr val="bg1"/>
              </a:solidFill>
              <a:latin typeface="Book Antiqua" panose="02040602050305030304" pitchFamily="18" charset="0"/>
              <a:ea typeface="Times New Roman" panose="02020603050405020304" pitchFamily="18" charset="0"/>
            </a:endParaRPr>
          </a:p>
          <a:p>
            <a:pPr lvl="0" algn="ctr">
              <a:defRPr/>
            </a:pPr>
            <a:r>
              <a:rPr kumimoji="0" lang="en-US" sz="1800" b="1" i="0" u="none" strike="noStrike" kern="1200" cap="none" spc="0" normalizeH="0" baseline="0" noProof="0" dirty="0">
                <a:ln>
                  <a:noFill/>
                </a:ln>
                <a:solidFill>
                  <a:srgbClr val="FFFF00"/>
                </a:solidFill>
                <a:effectLst/>
                <a:uLnTx/>
                <a:uFillTx/>
                <a:latin typeface="Book Antiqua" panose="02040602050305030304" pitchFamily="18" charset="0"/>
                <a:ea typeface="Times New Roman" panose="02020603050405020304" pitchFamily="18" charset="0"/>
              </a:rPr>
              <a:t>Ask any of the above organizations for </a:t>
            </a:r>
            <a:r>
              <a:rPr lang="en-US" b="1" dirty="0">
                <a:solidFill>
                  <a:srgbClr val="FFFF00"/>
                </a:solidFill>
                <a:latin typeface="Book Antiqua" panose="02040602050305030304" pitchFamily="18" charset="0"/>
                <a:ea typeface="Times New Roman" panose="02020603050405020304" pitchFamily="18" charset="0"/>
              </a:rPr>
              <a:t>further assistance</a:t>
            </a:r>
            <a:r>
              <a:rPr kumimoji="0" lang="en-US" sz="1800" b="1" i="0" u="none" strike="noStrike" kern="1200" cap="none" spc="0" normalizeH="0" baseline="0" noProof="0" dirty="0">
                <a:ln>
                  <a:noFill/>
                </a:ln>
                <a:solidFill>
                  <a:srgbClr val="FFFF00"/>
                </a:solidFill>
                <a:effectLst/>
                <a:uLnTx/>
                <a:uFillTx/>
                <a:latin typeface="Book Antiqua" panose="02040602050305030304" pitchFamily="18" charset="0"/>
                <a:ea typeface="Times New Roman" panose="02020603050405020304" pitchFamily="18" charset="0"/>
              </a:rPr>
              <a:t>, as each is laser focused on protecting our most neglected Critical Infrastructure, – ENERGY</a:t>
            </a:r>
            <a:endParaRPr kumimoji="0" lang="en-US" sz="1800" b="1" i="0" u="none" strike="noStrike" kern="1200" cap="none" spc="0" normalizeH="0" baseline="0" noProof="0" dirty="0">
              <a:ln>
                <a:noFill/>
              </a:ln>
              <a:solidFill>
                <a:schemeClr val="bg1"/>
              </a:solidFill>
              <a:effectLst/>
              <a:uLnTx/>
              <a:uFillTx/>
              <a:latin typeface="Book Antiqua" panose="02040602050305030304" pitchFamily="18" charset="0"/>
              <a:ea typeface="Times New Roman" panose="02020603050405020304" pitchFamily="18" charset="0"/>
            </a:endParaRPr>
          </a:p>
        </p:txBody>
      </p:sp>
      <p:sp>
        <p:nvSpPr>
          <p:cNvPr id="5" name="Rectangle 4"/>
          <p:cNvSpPr/>
          <p:nvPr/>
        </p:nvSpPr>
        <p:spPr>
          <a:xfrm>
            <a:off x="1117600" y="4191000"/>
            <a:ext cx="10160000"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00"/>
              </a:solidFill>
              <a:effectLst/>
              <a:uLnTx/>
              <a:uFillTx/>
              <a:latin typeface="Arial Black" pitchFamily="34" charset="0"/>
              <a:ea typeface="+mn-ea"/>
              <a:cs typeface="+mn-cs"/>
            </a:endParaRPr>
          </a:p>
        </p:txBody>
      </p:sp>
      <p:sp>
        <p:nvSpPr>
          <p:cNvPr id="2" name="Rectangle 1">
            <a:extLst>
              <a:ext uri="{FF2B5EF4-FFF2-40B4-BE49-F238E27FC236}">
                <a16:creationId xmlns:a16="http://schemas.microsoft.com/office/drawing/2014/main" id="{430E5402-728E-4118-B384-97D8810CC1D2}"/>
              </a:ext>
            </a:extLst>
          </p:cNvPr>
          <p:cNvSpPr/>
          <p:nvPr/>
        </p:nvSpPr>
        <p:spPr>
          <a:xfrm>
            <a:off x="609600" y="3422755"/>
            <a:ext cx="11039474" cy="2308324"/>
          </a:xfrm>
          <a:prstGeom prst="rect">
            <a:avLst/>
          </a:prstGeom>
        </p:spPr>
        <p:txBody>
          <a:bodyPr wrap="square">
            <a:spAutoFit/>
          </a:bodyPr>
          <a:lstStyle/>
          <a:p>
            <a:pPr marL="285750" lvl="0" indent="-285750">
              <a:buFont typeface="Arial" panose="020B0604020202020204" pitchFamily="34" charset="0"/>
              <a:buChar char="•"/>
              <a:defRPr/>
            </a:pPr>
            <a:r>
              <a:rPr lang="en-US" b="1" dirty="0">
                <a:latin typeface="Book Antiqua" panose="02040602050305030304" pitchFamily="18" charset="0"/>
              </a:rPr>
              <a:t>Join dedicated organizations such as: </a:t>
            </a:r>
          </a:p>
          <a:p>
            <a:pPr marL="742950" lvl="1" indent="-285750">
              <a:buFont typeface="Arial" panose="020B0604020202020204" pitchFamily="34" charset="0"/>
              <a:buChar char="•"/>
              <a:defRPr/>
            </a:pPr>
            <a:r>
              <a:rPr lang="en-US" b="1" dirty="0">
                <a:latin typeface="Book Antiqua" panose="02040602050305030304" pitchFamily="18" charset="0"/>
              </a:rPr>
              <a:t>EMPact America</a:t>
            </a:r>
          </a:p>
          <a:p>
            <a:pPr marL="742950" lvl="1" indent="-285750">
              <a:buFont typeface="Arial" panose="020B0604020202020204" pitchFamily="34" charset="0"/>
              <a:buChar char="•"/>
              <a:defRPr/>
            </a:pPr>
            <a:r>
              <a:rPr lang="en-US" b="1" dirty="0">
                <a:latin typeface="Book Antiqua" panose="02040602050305030304" pitchFamily="18" charset="0"/>
              </a:rPr>
              <a:t>Secure the Grid Coalition at </a:t>
            </a:r>
            <a:r>
              <a:rPr lang="en-US" b="1" u="sng" dirty="0">
                <a:latin typeface="Book Antiqua" panose="02040602050305030304" pitchFamily="18" charset="0"/>
              </a:rPr>
              <a:t>securethegrid.com</a:t>
            </a:r>
          </a:p>
          <a:p>
            <a:pPr marL="742950" lvl="1" indent="-285750">
              <a:buFont typeface="Arial" panose="020B0604020202020204" pitchFamily="34" charset="0"/>
              <a:buChar char="•"/>
              <a:defRPr/>
            </a:pPr>
            <a:r>
              <a:rPr lang="en-US" b="1" dirty="0">
                <a:latin typeface="Book Antiqua" panose="02040602050305030304" pitchFamily="18" charset="0"/>
              </a:rPr>
              <a:t>Foundation for Resilient Societies at </a:t>
            </a:r>
            <a:r>
              <a:rPr lang="en-US" b="1" u="sng" dirty="0">
                <a:latin typeface="Book Antiqua" panose="02040602050305030304" pitchFamily="18" charset="0"/>
              </a:rPr>
              <a:t>resilientsocieties.org</a:t>
            </a:r>
          </a:p>
          <a:p>
            <a:pPr marL="742950" lvl="1" indent="-285750">
              <a:buFont typeface="Arial" panose="020B0604020202020204" pitchFamily="34" charset="0"/>
              <a:buChar char="•"/>
              <a:defRPr/>
            </a:pPr>
            <a:r>
              <a:rPr lang="en-US" b="1" u="sng" dirty="0">
                <a:latin typeface="Book Antiqua" panose="02040602050305030304" pitchFamily="18" charset="0"/>
                <a:ea typeface="Times New Roman" panose="02020603050405020304" pitchFamily="18" charset="0"/>
              </a:rPr>
              <a:t>Highfrontier.org</a:t>
            </a:r>
            <a:r>
              <a:rPr lang="en-US" b="1" dirty="0">
                <a:latin typeface="Book Antiqua" panose="02040602050305030304" pitchFamily="18" charset="0"/>
                <a:ea typeface="Times New Roman" panose="02020603050405020304" pitchFamily="18" charset="0"/>
              </a:rPr>
              <a:t>:  Ambassador Henry Cooper</a:t>
            </a:r>
          </a:p>
          <a:p>
            <a:pPr marL="742950" lvl="1" indent="-285750">
              <a:buFont typeface="Arial" panose="020B0604020202020204" pitchFamily="34" charset="0"/>
              <a:buChar char="•"/>
              <a:defRPr/>
            </a:pPr>
            <a:r>
              <a:rPr lang="en-US" b="1" u="sng" dirty="0">
                <a:latin typeface="Book Antiqua" panose="02040602050305030304" pitchFamily="18" charset="0"/>
              </a:rPr>
              <a:t>InfraGard.org </a:t>
            </a:r>
            <a:r>
              <a:rPr lang="en-US" b="1" dirty="0">
                <a:latin typeface="Book Antiqua" panose="02040602050305030304" pitchFamily="18" charset="0"/>
              </a:rPr>
              <a:t>is a  </a:t>
            </a:r>
            <a:r>
              <a:rPr lang="en-US" b="1" i="0" dirty="0">
                <a:effectLst/>
                <a:latin typeface="Book Antiqua" panose="02040602050305030304" pitchFamily="18" charset="0"/>
              </a:rPr>
              <a:t>partnership between the FBI and the private sector.  </a:t>
            </a:r>
            <a:endParaRPr lang="en-US" b="1" dirty="0">
              <a:latin typeface="Book Antiqua" panose="02040602050305030304" pitchFamily="18" charset="0"/>
            </a:endParaRPr>
          </a:p>
          <a:p>
            <a:pPr marL="742950" lvl="1" indent="-285750">
              <a:buFont typeface="Arial" panose="020B0604020202020204" pitchFamily="34" charset="0"/>
              <a:buChar char="•"/>
              <a:defRPr/>
            </a:pPr>
            <a:r>
              <a:rPr lang="en-US" b="1" u="sng" dirty="0">
                <a:latin typeface="Book Antiqua" panose="02040602050305030304" pitchFamily="18" charset="0"/>
              </a:rPr>
              <a:t>Patreon.com</a:t>
            </a:r>
            <a:r>
              <a:rPr lang="en-US" b="1" dirty="0">
                <a:latin typeface="Book Antiqua" panose="02040602050305030304" pitchFamily="18" charset="0"/>
              </a:rPr>
              <a:t>   Jonathan Hollerman</a:t>
            </a:r>
          </a:p>
          <a:p>
            <a:pPr marL="742950" lvl="1" indent="-285750">
              <a:buFont typeface="Arial" panose="020B0604020202020204" pitchFamily="34" charset="0"/>
              <a:buChar char="•"/>
              <a:defRPr/>
            </a:pPr>
            <a:r>
              <a:rPr lang="en-US" b="1" dirty="0">
                <a:latin typeface="Book Antiqua" panose="02040602050305030304" pitchFamily="18" charset="0"/>
              </a:rPr>
              <a:t>Task Force on National and Homeland Security at </a:t>
            </a:r>
            <a:r>
              <a:rPr lang="en-US" b="1" u="sng" dirty="0">
                <a:latin typeface="Book Antiqua" panose="02040602050305030304" pitchFamily="18" charset="0"/>
              </a:rPr>
              <a:t>emptaskforce.org  </a:t>
            </a:r>
            <a:r>
              <a:rPr lang="en-US" b="1" dirty="0">
                <a:latin typeface="Book Antiqua" panose="02040602050305030304" pitchFamily="18" charset="0"/>
              </a:rPr>
              <a:t>Dr. Peter Vincent Pry</a:t>
            </a:r>
          </a:p>
        </p:txBody>
      </p:sp>
    </p:spTree>
    <p:extLst>
      <p:ext uri="{BB962C8B-B14F-4D97-AF65-F5344CB8AC3E}">
        <p14:creationId xmlns:p14="http://schemas.microsoft.com/office/powerpoint/2010/main" val="64542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or Kotaku Wamura returns from the grave to save Fudai City from certain extinction. His floodgate saved his people and homes from the Mar 11 2011 earthquake and tsunami">
            <a:extLst>
              <a:ext uri="{FF2B5EF4-FFF2-40B4-BE49-F238E27FC236}">
                <a16:creationId xmlns:a16="http://schemas.microsoft.com/office/drawing/2014/main" id="{21C0459F-F44E-45DC-9A44-CC924153AE8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000" b="7460"/>
          <a:stretch/>
        </p:blipFill>
        <p:spPr bwMode="auto">
          <a:xfrm>
            <a:off x="0" y="163513"/>
            <a:ext cx="5522913" cy="30495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3A7568-5049-4FC8-9906-4C3CE2C221A5}"/>
              </a:ext>
            </a:extLst>
          </p:cNvPr>
          <p:cNvSpPr>
            <a:spLocks noChangeArrowheads="1"/>
          </p:cNvSpPr>
          <p:nvPr/>
        </p:nvSpPr>
        <p:spPr bwMode="auto">
          <a:xfrm>
            <a:off x="165100" y="4199261"/>
            <a:ext cx="552336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effectLst/>
                <a:uLnTx/>
                <a:uFillTx/>
                <a:latin typeface="+mn-lt"/>
                <a:ea typeface="+mn-ea"/>
                <a:cs typeface="+mn-cs"/>
              </a:rPr>
              <a:t>At his retirement, Wamura stood before village employees to bid farewell: “Even if you encounter opposition, have conviction and finish what you start. In the end, people will understand.”</a:t>
            </a:r>
          </a:p>
        </p:txBody>
      </p:sp>
      <p:sp>
        <p:nvSpPr>
          <p:cNvPr id="7" name="TextBox 6">
            <a:extLst>
              <a:ext uri="{FF2B5EF4-FFF2-40B4-BE49-F238E27FC236}">
                <a16:creationId xmlns:a16="http://schemas.microsoft.com/office/drawing/2014/main" id="{E93C802D-8F4B-425A-AEFD-10CF87D00274}"/>
              </a:ext>
            </a:extLst>
          </p:cNvPr>
          <p:cNvSpPr txBox="1"/>
          <p:nvPr/>
        </p:nvSpPr>
        <p:spPr>
          <a:xfrm>
            <a:off x="5981700" y="257261"/>
            <a:ext cx="598949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ea typeface="+mn-ea"/>
                <a:cs typeface="+mn-cs"/>
              </a:rPr>
              <a:t>Mayor Kotaku Wamura of Fudai City Japan, is built a 51-foot </a:t>
            </a:r>
            <a:r>
              <a:rPr kumimoji="0" lang="en-US" sz="2000" b="1" i="0" u="none" strike="noStrike" kern="1200" cap="none" spc="0" normalizeH="0" baseline="0" noProof="0" dirty="0">
                <a:ln>
                  <a:noFill/>
                </a:ln>
                <a:effectLst/>
                <a:uLnTx/>
                <a:uFillTx/>
                <a:ea typeface="+mn-ea"/>
                <a:cs typeface="+mn-cs"/>
                <a:hlinkClick r:id="rId4">
                  <a:extLst>
                    <a:ext uri="{A12FA001-AC4F-418D-AE19-62706E023703}">
                      <ahyp:hlinkClr xmlns:ahyp="http://schemas.microsoft.com/office/drawing/2018/hyperlinkcolor" val="tx"/>
                    </a:ext>
                  </a:extLst>
                </a:hlinkClick>
              </a:rPr>
              <a:t>floodgate</a:t>
            </a:r>
            <a:r>
              <a:rPr kumimoji="0" lang="en-US" sz="2000" b="1" i="0" u="none" strike="noStrike" kern="1200" cap="none" spc="0" normalizeH="0" baseline="0" noProof="0" dirty="0">
                <a:ln>
                  <a:noFill/>
                </a:ln>
                <a:effectLst/>
                <a:uLnTx/>
                <a:uFillTx/>
                <a:ea typeface="+mn-ea"/>
                <a:cs typeface="+mn-cs"/>
              </a:rPr>
              <a:t> and seawall in the 1970s. It took 12 years to complete, and with a lot of skepticism. During the Mar 11, 2011 earthquake and tsunami, the floodgate was closed, saving all 3,000 residents and houses. Without this floodgate the city certainly would have been destroyed. Wamura died in 1987 at the age of 88</a:t>
            </a:r>
            <a:r>
              <a:rPr kumimoji="0" lang="en-US" sz="2000" i="0" u="none" strike="noStrike" kern="1200" cap="none" spc="0" normalizeH="0" baseline="0" noProof="0" dirty="0">
                <a:ln>
                  <a:noFill/>
                </a:ln>
                <a:effectLst/>
                <a:uLnTx/>
                <a:uFillTx/>
                <a:ea typeface="+mn-ea"/>
                <a:cs typeface="+mn-cs"/>
              </a:rPr>
              <a:t>.</a:t>
            </a:r>
          </a:p>
        </p:txBody>
      </p:sp>
      <p:pic>
        <p:nvPicPr>
          <p:cNvPr id="1029" name="Picture 5" descr="Even current Mayor Fukawatari, who helped oversee construction, had his doubts">
            <a:extLst>
              <a:ext uri="{FF2B5EF4-FFF2-40B4-BE49-F238E27FC236}">
                <a16:creationId xmlns:a16="http://schemas.microsoft.com/office/drawing/2014/main" id="{A1081A2E-A39D-4EA1-9AC1-8815A45FA3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71" b="7530"/>
          <a:stretch/>
        </p:blipFill>
        <p:spPr bwMode="auto">
          <a:xfrm>
            <a:off x="6096000" y="3429000"/>
            <a:ext cx="5875193" cy="317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72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555D50-8B67-4EF6-9360-6EBC6236B057}"/>
              </a:ext>
            </a:extLst>
          </p:cNvPr>
          <p:cNvSpPr/>
          <p:nvPr/>
        </p:nvSpPr>
        <p:spPr>
          <a:xfrm>
            <a:off x="5231822" y="146156"/>
            <a:ext cx="1728358"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entury Gothic" panose="020B0502020202020204"/>
                <a:ea typeface="+mn-ea"/>
                <a:cs typeface="Arial" charset="0"/>
              </a:rPr>
              <a:t>REALITIES</a:t>
            </a:r>
            <a:endParaRPr kumimoji="0" lang="en-US" sz="2800" b="0" i="0" u="none" strike="noStrike" kern="1200" cap="none" spc="0" normalizeH="0" baseline="0" noProof="0" dirty="0">
              <a:ln>
                <a:noFill/>
              </a:ln>
              <a:solidFill>
                <a:schemeClr val="accent2">
                  <a:lumMod val="75000"/>
                </a:schemeClr>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AA2E1896-DE66-4750-A061-6E2186B9B36F}"/>
              </a:ext>
            </a:extLst>
          </p:cNvPr>
          <p:cNvSpPr/>
          <p:nvPr/>
        </p:nvSpPr>
        <p:spPr>
          <a:xfrm>
            <a:off x="642936" y="1025307"/>
            <a:ext cx="10906128" cy="535531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white"/>
                </a:solidFill>
                <a:effectLst/>
                <a:uLnTx/>
                <a:uFillTx/>
                <a:latin typeface="Century Gothic" panose="020B0502020202020204"/>
                <a:ea typeface="+mn-ea"/>
                <a:cs typeface="+mn-cs"/>
              </a:rPr>
              <a:t>Enemy/threat</a:t>
            </a: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 is known and documented.  The enemy, China and Russia, are in our Electric Grid and have been for some time.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white"/>
                </a:solidFill>
                <a:effectLst/>
                <a:uLnTx/>
                <a:uFillTx/>
                <a:latin typeface="Century Gothic" panose="020B0502020202020204"/>
                <a:ea typeface="+mn-ea"/>
                <a:cs typeface="+mn-cs"/>
              </a:rPr>
              <a:t>Risks</a:t>
            </a: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 known long ago with </a:t>
            </a:r>
            <a:r>
              <a:rPr lang="en-US" b="1" dirty="0">
                <a:solidFill>
                  <a:prstClr val="white"/>
                </a:solidFill>
                <a:latin typeface="Century Gothic" panose="020B0502020202020204"/>
              </a:rPr>
              <a:t>3 </a:t>
            </a: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EMP Commission Reports, NOAA, NERC, National Academy of Sciences, DHS, Lloyd’s of London, FEMA…..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white"/>
                </a:solidFill>
                <a:effectLst/>
                <a:uLnTx/>
                <a:uFillTx/>
                <a:latin typeface="Century Gothic" panose="020B0502020202020204"/>
                <a:ea typeface="+mn-ea"/>
                <a:cs typeface="+mn-cs"/>
              </a:rPr>
              <a:t>Vulnerabilities</a:t>
            </a: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 are well known by our enemies.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white"/>
                </a:solidFill>
                <a:effectLst/>
                <a:uLnTx/>
                <a:uFillTx/>
                <a:latin typeface="Century Gothic" panose="020B0502020202020204"/>
                <a:ea typeface="+mn-ea"/>
                <a:cs typeface="+mn-cs"/>
              </a:rPr>
              <a:t>Mitigation</a:t>
            </a: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 techniques are known/doable: cost of mitigation is insignificant compared to Trillions economic loss, national sovereignty, and LIVES.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Proceed with a </a:t>
            </a:r>
            <a:r>
              <a:rPr kumimoji="0" lang="en-US" b="1" i="1" u="sng" strike="noStrike" kern="1200" cap="none" spc="0" normalizeH="0" baseline="0" noProof="0" dirty="0">
                <a:ln>
                  <a:noFill/>
                </a:ln>
                <a:solidFill>
                  <a:prstClr val="white"/>
                </a:solidFill>
                <a:effectLst/>
                <a:uLnTx/>
                <a:uFillTx/>
                <a:latin typeface="Century Gothic" panose="020B0502020202020204"/>
                <a:ea typeface="+mn-ea"/>
                <a:cs typeface="+mn-cs"/>
              </a:rPr>
              <a:t>Sense of Urgency</a:t>
            </a:r>
            <a:r>
              <a:rPr kumimoji="0" lang="en-US" b="1" i="1"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go with the 80% Solution</a:t>
            </a:r>
            <a:r>
              <a:rPr kumimoji="0" lang="en-US" b="1" i="1"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1"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ALWAYS plan for the </a:t>
            </a:r>
            <a:r>
              <a:rPr kumimoji="0" lang="en-US" b="1" i="0" u="sng" strike="noStrike" kern="1200" cap="none" spc="0" normalizeH="0" baseline="0" noProof="0" dirty="0">
                <a:ln>
                  <a:noFill/>
                </a:ln>
                <a:solidFill>
                  <a:prstClr val="white"/>
                </a:solidFill>
                <a:effectLst/>
                <a:uLnTx/>
                <a:uFillTx/>
                <a:latin typeface="Century Gothic" panose="020B0502020202020204"/>
                <a:ea typeface="+mn-ea"/>
                <a:cs typeface="+mn-cs"/>
              </a:rPr>
              <a:t>worst-case</a:t>
            </a: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 situation.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solidFill>
                <a:prstClr val="white"/>
              </a:solidFill>
              <a:latin typeface="Century Gothic" panose="020B0502020202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Century Gothic" panose="020B0502020202020204"/>
                <a:ea typeface="+mn-ea"/>
                <a:cs typeface="+mn-cs"/>
              </a:rPr>
              <a:t>Since 1962 DoD has expertise in protecting electric systems that will withstand EMP, and this information must be made available to utilities now to protect our grid. No need for classified info, – our enemies already know it.</a:t>
            </a:r>
          </a:p>
          <a:p>
            <a:pPr marR="0" lvl="0" algn="l" defTabSz="457200" rtl="0" eaLnBrk="1" fontAlgn="auto" latinLnBrk="0" hangingPunct="1">
              <a:lnSpc>
                <a:spcPct val="100000"/>
              </a:lnSpc>
              <a:spcBef>
                <a:spcPts val="0"/>
              </a:spcBef>
              <a:spcAft>
                <a:spcPts val="0"/>
              </a:spcAft>
              <a:buClrTx/>
              <a:buSzTx/>
              <a:tabLst/>
              <a:defRPr/>
            </a:pPr>
            <a:endParaRPr lang="en-US" b="1" dirty="0">
              <a:solidFill>
                <a:prstClr val="white"/>
              </a:solidFill>
              <a:latin typeface="Century Gothic" panose="020B0502020202020204"/>
            </a:endParaRPr>
          </a:p>
        </p:txBody>
      </p:sp>
    </p:spTree>
    <p:extLst>
      <p:ext uri="{BB962C8B-B14F-4D97-AF65-F5344CB8AC3E}">
        <p14:creationId xmlns:p14="http://schemas.microsoft.com/office/powerpoint/2010/main" val="249737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37318D3-0359-4444-902E-BE08D43F0840}"/>
              </a:ext>
            </a:extLst>
          </p:cNvPr>
          <p:cNvSpPr>
            <a:spLocks noGrp="1"/>
          </p:cNvSpPr>
          <p:nvPr>
            <p:ph idx="1"/>
          </p:nvPr>
        </p:nvSpPr>
        <p:spPr>
          <a:xfrm>
            <a:off x="292100" y="648356"/>
            <a:ext cx="11633200" cy="6070162"/>
          </a:xfrm>
        </p:spPr>
        <p:txBody>
          <a:bodyPr>
            <a:normAutofit/>
          </a:bodyPr>
          <a:lstStyle/>
          <a:p>
            <a:pPr algn="just">
              <a:spcBef>
                <a:spcPts val="600"/>
              </a:spcBef>
              <a:buClrTx/>
              <a:buSzPct val="100000"/>
              <a:buFont typeface="Arial" panose="020B0604020202020204" pitchFamily="34" charset="0"/>
              <a:buChar char="•"/>
            </a:pPr>
            <a:r>
              <a:rPr lang="en-US" sz="1600" b="1" dirty="0">
                <a:solidFill>
                  <a:schemeClr val="tx1"/>
                </a:solidFill>
              </a:rPr>
              <a:t>INCREASE UTILITY COMPANY SPARES PROGRAM: Make it mandatory, – not voluntary  </a:t>
            </a:r>
          </a:p>
          <a:p>
            <a:pPr algn="just">
              <a:spcBef>
                <a:spcPts val="600"/>
              </a:spcBef>
              <a:buClrTx/>
              <a:buSzPct val="100000"/>
              <a:buFont typeface="Arial" panose="020B0604020202020204" pitchFamily="34" charset="0"/>
              <a:buChar char="•"/>
            </a:pPr>
            <a:r>
              <a:rPr lang="en-US" sz="1600" b="1" dirty="0">
                <a:solidFill>
                  <a:schemeClr val="tx1"/>
                </a:solidFill>
              </a:rPr>
              <a:t>INCREASE THE STRATEGIC TRANSFORMER RESERVE </a:t>
            </a:r>
          </a:p>
          <a:p>
            <a:pPr algn="just">
              <a:spcBef>
                <a:spcPts val="600"/>
              </a:spcBef>
              <a:buClrTx/>
              <a:buSzPct val="100000"/>
              <a:buFont typeface="Arial" panose="020B0604020202020204" pitchFamily="34" charset="0"/>
              <a:buChar char="•"/>
            </a:pPr>
            <a:r>
              <a:rPr lang="en-US" sz="1600" b="1" dirty="0">
                <a:solidFill>
                  <a:schemeClr val="tx1"/>
                </a:solidFill>
              </a:rPr>
              <a:t>ENSURE 7-30 DAYS OF BACK-UP BATTERY AND GENERATOR CAPABILITY FOR COMMUNITY CRITICAL INFRASTRUCTURE:  Hospitals, Nursing Homes, Fire, Police, EMS, Nuclear Power Plants…..         </a:t>
            </a:r>
          </a:p>
          <a:p>
            <a:pPr algn="just">
              <a:spcBef>
                <a:spcPts val="600"/>
              </a:spcBef>
              <a:buClrTx/>
              <a:buSzPct val="100000"/>
              <a:buFont typeface="Arial" panose="020B0604020202020204" pitchFamily="34" charset="0"/>
              <a:buChar char="•"/>
            </a:pPr>
            <a:r>
              <a:rPr lang="en-US" sz="1600" b="1" dirty="0">
                <a:solidFill>
                  <a:schemeClr val="tx1"/>
                </a:solidFill>
              </a:rPr>
              <a:t>PREPOSITION MOBILE/FIXED REPAIR AND BLACK START TEAMS for transformers and generators</a:t>
            </a:r>
          </a:p>
          <a:p>
            <a:pPr algn="just">
              <a:spcBef>
                <a:spcPts val="600"/>
              </a:spcBef>
              <a:buClrTx/>
              <a:buSzPct val="100000"/>
              <a:buFont typeface="Arial" panose="020B0604020202020204" pitchFamily="34" charset="0"/>
              <a:buChar char="•"/>
            </a:pPr>
            <a:r>
              <a:rPr lang="en-US" sz="1600" b="1" dirty="0">
                <a:solidFill>
                  <a:schemeClr val="tx1"/>
                </a:solidFill>
              </a:rPr>
              <a:t>ESTABLISH NUMEROUS MICROGRIDS, with storage batteries (Tesla Powerwall, lithium-ion)</a:t>
            </a:r>
          </a:p>
          <a:p>
            <a:pPr algn="just">
              <a:spcBef>
                <a:spcPts val="600"/>
              </a:spcBef>
              <a:buClrTx/>
              <a:buSzPct val="100000"/>
              <a:buFont typeface="Arial" panose="020B0604020202020204" pitchFamily="34" charset="0"/>
              <a:buChar char="•"/>
            </a:pPr>
            <a:r>
              <a:rPr lang="en-US" sz="1600" b="1" dirty="0">
                <a:solidFill>
                  <a:schemeClr val="tx1"/>
                </a:solidFill>
              </a:rPr>
              <a:t>SMALL NUCLEAR MODULAR REACTOR (SMR): Inground self-contained and transportable nuclear reactors </a:t>
            </a:r>
          </a:p>
          <a:p>
            <a:pPr algn="just">
              <a:spcBef>
                <a:spcPts val="600"/>
              </a:spcBef>
              <a:buClrTx/>
              <a:buSzPct val="100000"/>
              <a:buFont typeface="Arial" panose="020B0604020202020204" pitchFamily="34" charset="0"/>
              <a:buChar char="•"/>
            </a:pPr>
            <a:r>
              <a:rPr lang="en-US" sz="1600" b="1" dirty="0">
                <a:solidFill>
                  <a:schemeClr val="tx1"/>
                </a:solidFill>
              </a:rPr>
              <a:t>REESTABLISH KNOWN SPARE DHS/ABB </a:t>
            </a:r>
            <a:r>
              <a:rPr lang="en-US" sz="1600" b="1" u="sng" dirty="0">
                <a:solidFill>
                  <a:schemeClr val="tx1"/>
                </a:solidFill>
              </a:rPr>
              <a:t>RecX 235kV</a:t>
            </a:r>
            <a:r>
              <a:rPr lang="en-US" sz="1600" b="1" dirty="0">
                <a:solidFill>
                  <a:schemeClr val="tx1"/>
                </a:solidFill>
              </a:rPr>
              <a:t>, Mobile Auto-transformer promotion.  It works! </a:t>
            </a:r>
          </a:p>
          <a:p>
            <a:pPr algn="just">
              <a:spcBef>
                <a:spcPts val="600"/>
              </a:spcBef>
              <a:buClrTx/>
              <a:buSzPct val="100000"/>
              <a:buFont typeface="Arial" panose="020B0604020202020204" pitchFamily="34" charset="0"/>
              <a:buChar char="•"/>
            </a:pPr>
            <a:r>
              <a:rPr lang="en-US" sz="1600" b="1" dirty="0">
                <a:solidFill>
                  <a:schemeClr val="tx1"/>
                </a:solidFill>
              </a:rPr>
              <a:t>INCREASE HARDENED U.S. EHV PRODUCTION:  Mitsubishi</a:t>
            </a:r>
          </a:p>
          <a:p>
            <a:pPr algn="just">
              <a:spcBef>
                <a:spcPts val="600"/>
              </a:spcBef>
              <a:buClrTx/>
              <a:buSzPct val="100000"/>
              <a:buFont typeface="Arial" panose="020B0604020202020204" pitchFamily="34" charset="0"/>
              <a:buChar char="•"/>
            </a:pPr>
            <a:r>
              <a:rPr lang="en-US" sz="1600" b="1" dirty="0">
                <a:solidFill>
                  <a:schemeClr val="tx1"/>
                </a:solidFill>
              </a:rPr>
              <a:t>HARDEN SOLAR and WIND PLATFORMS.   </a:t>
            </a:r>
          </a:p>
          <a:p>
            <a:pPr algn="just">
              <a:spcBef>
                <a:spcPts val="600"/>
              </a:spcBef>
              <a:buClrTx/>
              <a:buSzPct val="100000"/>
              <a:buFont typeface="Arial" panose="020B0604020202020204" pitchFamily="34" charset="0"/>
              <a:buChar char="•"/>
            </a:pPr>
            <a:r>
              <a:rPr lang="en-US" sz="1600" b="1" dirty="0">
                <a:solidFill>
                  <a:schemeClr val="tx1"/>
                </a:solidFill>
              </a:rPr>
              <a:t>EMERGENCY U.S. NAVY NUCLEAR VESSEL POWER TO STRATEGIC SITES/PORTS</a:t>
            </a:r>
          </a:p>
          <a:p>
            <a:pPr algn="just">
              <a:spcBef>
                <a:spcPts val="600"/>
              </a:spcBef>
              <a:buClrTx/>
              <a:buSzPct val="100000"/>
              <a:buFont typeface="Arial" panose="020B0604020202020204" pitchFamily="34" charset="0"/>
              <a:buChar char="•"/>
            </a:pPr>
            <a:r>
              <a:rPr lang="en-US" sz="1600" b="1" dirty="0">
                <a:solidFill>
                  <a:schemeClr val="tx1"/>
                </a:solidFill>
              </a:rPr>
              <a:t>EMPLACE EXCESS DIESEL LOCOMOTIVES: critical facility emergency power. There are many across America.</a:t>
            </a:r>
          </a:p>
          <a:p>
            <a:pPr algn="just">
              <a:spcBef>
                <a:spcPts val="600"/>
              </a:spcBef>
              <a:buClrTx/>
              <a:buSzPct val="100000"/>
              <a:buFont typeface="Arial" panose="020B0604020202020204" pitchFamily="34" charset="0"/>
              <a:buChar char="•"/>
            </a:pPr>
            <a:r>
              <a:rPr lang="en-US" sz="1600" b="1" dirty="0">
                <a:solidFill>
                  <a:schemeClr val="tx1"/>
                </a:solidFill>
              </a:rPr>
              <a:t>ENHANCE OPERATIONAL PROCEDURES: Refine and test plans to shut down and restart portions of the grid. </a:t>
            </a:r>
          </a:p>
          <a:p>
            <a:pPr algn="just">
              <a:spcBef>
                <a:spcPts val="600"/>
              </a:spcBef>
              <a:buClrTx/>
              <a:buSzPct val="100000"/>
              <a:buFont typeface="Arial" panose="020B0604020202020204" pitchFamily="34" charset="0"/>
              <a:buChar char="•"/>
            </a:pPr>
            <a:r>
              <a:rPr lang="en-US" sz="1600" b="1" dirty="0">
                <a:solidFill>
                  <a:schemeClr val="tx1"/>
                </a:solidFill>
              </a:rPr>
              <a:t>EXPAND BACK-UP GENERATOR FUEL CAPABILITY: Air Traffic Control, Hospitals, Nursing Homes, C2 centers, Nuclear power plants, 911 centers and more with </a:t>
            </a:r>
            <a:r>
              <a:rPr lang="en-US" sz="1600" b="1" u="sng" dirty="0">
                <a:solidFill>
                  <a:schemeClr val="tx1"/>
                </a:solidFill>
              </a:rPr>
              <a:t>Diesel</a:t>
            </a:r>
            <a:r>
              <a:rPr lang="en-US" sz="1600" b="1" dirty="0">
                <a:solidFill>
                  <a:schemeClr val="tx1"/>
                </a:solidFill>
              </a:rPr>
              <a:t> </a:t>
            </a:r>
          </a:p>
          <a:p>
            <a:pPr algn="just">
              <a:spcBef>
                <a:spcPts val="600"/>
              </a:spcBef>
              <a:buClrTx/>
              <a:buSzPct val="100000"/>
              <a:buFont typeface="Arial" panose="020B0604020202020204" pitchFamily="34" charset="0"/>
              <a:buChar char="•"/>
            </a:pPr>
            <a:r>
              <a:rPr lang="en-US" sz="1600" b="1" dirty="0">
                <a:solidFill>
                  <a:schemeClr val="tx1"/>
                </a:solidFill>
              </a:rPr>
              <a:t>INTEGRATE HAM RADIO ASSETS in ALL exercises</a:t>
            </a:r>
          </a:p>
        </p:txBody>
      </p:sp>
      <p:sp>
        <p:nvSpPr>
          <p:cNvPr id="7" name="TextBox 6">
            <a:extLst>
              <a:ext uri="{FF2B5EF4-FFF2-40B4-BE49-F238E27FC236}">
                <a16:creationId xmlns:a16="http://schemas.microsoft.com/office/drawing/2014/main" id="{3D4BE2B2-B701-4C33-914C-2AC7AA6D676F}"/>
              </a:ext>
            </a:extLst>
          </p:cNvPr>
          <p:cNvSpPr txBox="1"/>
          <p:nvPr/>
        </p:nvSpPr>
        <p:spPr>
          <a:xfrm>
            <a:off x="125506" y="186690"/>
            <a:ext cx="120664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50E82">
                    <a:lumMod val="75000"/>
                  </a:srgbClr>
                </a:solidFill>
                <a:effectLst/>
                <a:uLnTx/>
                <a:uFillTx/>
                <a:latin typeface="Century Gothic" panose="020B0502020202020204"/>
                <a:ea typeface="+mn-ea"/>
                <a:cs typeface="+mn-cs"/>
              </a:rPr>
              <a:t> Develop Defense in Depth to </a:t>
            </a:r>
            <a:r>
              <a:rPr kumimoji="0" lang="en-US" sz="2400" b="1" i="0" u="sng" strike="noStrike" kern="1200" cap="none" spc="0" normalizeH="0" baseline="0" noProof="0" dirty="0">
                <a:ln>
                  <a:noFill/>
                </a:ln>
                <a:solidFill>
                  <a:srgbClr val="A50E82">
                    <a:lumMod val="75000"/>
                  </a:srgbClr>
                </a:solidFill>
                <a:effectLst/>
                <a:uLnTx/>
                <a:uFillTx/>
                <a:latin typeface="Century Gothic" panose="020B0502020202020204"/>
                <a:ea typeface="+mn-ea"/>
                <a:cs typeface="+mn-cs"/>
              </a:rPr>
              <a:t>Buy TIME </a:t>
            </a:r>
            <a:r>
              <a:rPr kumimoji="0" lang="en-US" sz="2400" b="1" i="0" u="none" strike="noStrike" kern="1200" cap="none" spc="0" normalizeH="0" baseline="0" noProof="0" dirty="0">
                <a:ln>
                  <a:noFill/>
                </a:ln>
                <a:solidFill>
                  <a:srgbClr val="A50E82">
                    <a:lumMod val="75000"/>
                  </a:srgbClr>
                </a:solidFill>
                <a:effectLst/>
                <a:uLnTx/>
                <a:uFillTx/>
                <a:latin typeface="Century Gothic" panose="020B0502020202020204"/>
                <a:ea typeface="+mn-ea"/>
                <a:cs typeface="+mn-cs"/>
              </a:rPr>
              <a:t>and Delay Cascading Effects</a:t>
            </a:r>
          </a:p>
        </p:txBody>
      </p:sp>
    </p:spTree>
    <p:extLst>
      <p:ext uri="{BB962C8B-B14F-4D97-AF65-F5344CB8AC3E}">
        <p14:creationId xmlns:p14="http://schemas.microsoft.com/office/powerpoint/2010/main" val="227027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E7B236-1FC9-447D-BC8A-0F6586541B22}"/>
              </a:ext>
            </a:extLst>
          </p:cNvPr>
          <p:cNvSpPr txBox="1"/>
          <p:nvPr/>
        </p:nvSpPr>
        <p:spPr>
          <a:xfrm>
            <a:off x="148856" y="701028"/>
            <a:ext cx="12043144" cy="6208944"/>
          </a:xfrm>
          <a:prstGeom prst="rect">
            <a:avLst/>
          </a:prstGeom>
          <a:noFill/>
        </p:spPr>
        <p:txBody>
          <a:bodyPr wrap="square" rtlCol="0">
            <a:spAutoFit/>
          </a:bodyPr>
          <a:lstStyle/>
          <a:p>
            <a:pPr>
              <a:lnSpc>
                <a:spcPct val="200000"/>
              </a:lnSpc>
            </a:pPr>
            <a:r>
              <a:rPr lang="en-US" b="1" dirty="0">
                <a:solidFill>
                  <a:schemeClr val="accent2">
                    <a:lumMod val="75000"/>
                  </a:schemeClr>
                </a:solidFill>
              </a:rPr>
              <a:t>Dr. Peter Vincent Pry: Task Force on National and Homeland Security            </a:t>
            </a:r>
            <a:r>
              <a:rPr lang="en-US" b="1" dirty="0"/>
              <a:t>emptaskforce.us</a:t>
            </a:r>
          </a:p>
          <a:p>
            <a:pPr>
              <a:lnSpc>
                <a:spcPct val="200000"/>
              </a:lnSpc>
            </a:pPr>
            <a:r>
              <a:rPr lang="en-US" b="1" dirty="0">
                <a:solidFill>
                  <a:schemeClr val="accent2">
                    <a:lumMod val="75000"/>
                  </a:schemeClr>
                </a:solidFill>
              </a:rPr>
              <a:t>Ambassador Henry Cooper:  High Frontier                                                           </a:t>
            </a:r>
            <a:r>
              <a:rPr lang="en-US" b="1" dirty="0"/>
              <a:t>highfrontier.org           </a:t>
            </a:r>
          </a:p>
          <a:p>
            <a:pPr>
              <a:lnSpc>
                <a:spcPct val="200000"/>
              </a:lnSpc>
            </a:pPr>
            <a:r>
              <a:rPr lang="en-US" b="1" dirty="0">
                <a:solidFill>
                  <a:schemeClr val="accent2">
                    <a:lumMod val="75000"/>
                  </a:schemeClr>
                </a:solidFill>
              </a:rPr>
              <a:t>LtCol (USMCR) Tommy Waller:  Secure The Grid Coalition                 </a:t>
            </a:r>
            <a:r>
              <a:rPr lang="en-US" b="1" dirty="0">
                <a:solidFill>
                  <a:srgbClr val="FFFF00"/>
                </a:solidFill>
              </a:rPr>
              <a:t>	            	  </a:t>
            </a:r>
            <a:r>
              <a:rPr lang="en-US" b="1" dirty="0"/>
              <a:t>securethegrid.com</a:t>
            </a:r>
          </a:p>
          <a:p>
            <a:pPr>
              <a:lnSpc>
                <a:spcPct val="200000"/>
              </a:lnSpc>
            </a:pPr>
            <a:r>
              <a:rPr lang="en-US" b="1" dirty="0">
                <a:solidFill>
                  <a:schemeClr val="accent2">
                    <a:lumMod val="75000"/>
                  </a:schemeClr>
                </a:solidFill>
              </a:rPr>
              <a:t>Thomas Popik</a:t>
            </a:r>
            <a:r>
              <a:rPr lang="en-US" b="1">
                <a:solidFill>
                  <a:schemeClr val="accent2">
                    <a:lumMod val="75000"/>
                  </a:schemeClr>
                </a:solidFill>
              </a:rPr>
              <a:t>:  Foundation for </a:t>
            </a:r>
            <a:r>
              <a:rPr lang="en-US" b="1" dirty="0">
                <a:solidFill>
                  <a:schemeClr val="accent2">
                    <a:lumMod val="75000"/>
                  </a:schemeClr>
                </a:solidFill>
              </a:rPr>
              <a:t>Resilient Societies                                                    </a:t>
            </a:r>
            <a:r>
              <a:rPr lang="en-US" b="1" dirty="0">
                <a:solidFill>
                  <a:srgbClr val="FFFF00"/>
                </a:solidFill>
              </a:rPr>
              <a:t>	  </a:t>
            </a:r>
            <a:r>
              <a:rPr lang="en-US" b="1" dirty="0"/>
              <a:t>resilientsocieties.org</a:t>
            </a:r>
          </a:p>
          <a:p>
            <a:pPr>
              <a:lnSpc>
                <a:spcPct val="200000"/>
              </a:lnSpc>
            </a:pPr>
            <a:r>
              <a:rPr lang="en-US" b="1" dirty="0">
                <a:solidFill>
                  <a:schemeClr val="accent2">
                    <a:lumMod val="75000"/>
                  </a:schemeClr>
                </a:solidFill>
              </a:rPr>
              <a:t>CSM (Ret) Michael Mabee: Civil Defense                                                             </a:t>
            </a:r>
            <a:r>
              <a:rPr lang="en-US" b="1" dirty="0"/>
              <a:t>michaelmabee.info</a:t>
            </a:r>
          </a:p>
          <a:p>
            <a:pPr>
              <a:lnSpc>
                <a:spcPct val="200000"/>
              </a:lnSpc>
            </a:pPr>
            <a:r>
              <a:rPr lang="en-US" b="1" dirty="0">
                <a:solidFill>
                  <a:schemeClr val="accent2">
                    <a:lumMod val="75000"/>
                  </a:schemeClr>
                </a:solidFill>
              </a:rPr>
              <a:t>Jon Hollerman:  Patreon                                                                                </a:t>
            </a:r>
            <a:r>
              <a:rPr lang="en-US" b="1" dirty="0">
                <a:solidFill>
                  <a:srgbClr val="FFFF00"/>
                </a:solidFill>
              </a:rPr>
              <a:t>	         </a:t>
            </a:r>
            <a:r>
              <a:rPr lang="en-US" b="1" dirty="0"/>
              <a:t>griddownconsulting.com      </a:t>
            </a:r>
          </a:p>
          <a:p>
            <a:pPr>
              <a:lnSpc>
                <a:spcPct val="200000"/>
              </a:lnSpc>
            </a:pPr>
            <a:r>
              <a:rPr lang="en-US" b="1" dirty="0">
                <a:solidFill>
                  <a:schemeClr val="accent2">
                    <a:lumMod val="75000"/>
                  </a:schemeClr>
                </a:solidFill>
              </a:rPr>
              <a:t>David Tice:                                                                                                              </a:t>
            </a:r>
            <a:r>
              <a:rPr lang="en-US" b="1" dirty="0">
                <a:solidFill>
                  <a:srgbClr val="FFFF00"/>
                </a:solidFill>
              </a:rPr>
              <a:t>	  </a:t>
            </a:r>
            <a:r>
              <a:rPr lang="en-US" b="1" dirty="0"/>
              <a:t>GridDownDoc.com</a:t>
            </a:r>
          </a:p>
          <a:p>
            <a:pPr>
              <a:lnSpc>
                <a:spcPct val="200000"/>
              </a:lnSpc>
            </a:pPr>
            <a:r>
              <a:rPr lang="en-US" b="1" dirty="0">
                <a:solidFill>
                  <a:schemeClr val="accent2">
                    <a:lumMod val="75000"/>
                  </a:schemeClr>
                </a:solidFill>
              </a:rPr>
              <a:t>Preston Schleinkofer:  Civil Defense Virginia                                                         </a:t>
            </a:r>
            <a:r>
              <a:rPr lang="en-US" b="1" dirty="0"/>
              <a:t>civildefenseva.org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6350">
                  <a:noFill/>
                </a:ln>
                <a:solidFill>
                  <a:srgbClr val="FFFF00"/>
                </a:solidFill>
                <a:effectLst>
                  <a:outerShdw blurRad="114300" dist="101600" dir="2700000" algn="tl" rotWithShape="0">
                    <a:srgbClr val="000000">
                      <a:alpha val="40000"/>
                    </a:srgbClr>
                  </a:outerShdw>
                </a:effectLst>
                <a:uLnTx/>
                <a:uFillTx/>
                <a:latin typeface="Century Gothic" panose="020B0502020202020204" pitchFamily="34" charset="0"/>
              </a:rPr>
              <a:t>Electric grid documentaries (soon to be released)</a:t>
            </a: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b="0" i="1" u="none" strike="noStrike" kern="1200" cap="none" spc="0" normalizeH="0" baseline="0" noProof="0" dirty="0">
                <a:ln>
                  <a:noFill/>
                </a:ln>
                <a:solidFill>
                  <a:srgbClr val="FFFF00"/>
                </a:solidFill>
                <a:effectLst/>
                <a:uLnTx/>
                <a:uFillTx/>
                <a:latin typeface="Century Gothic" panose="020B0502020202020204" pitchFamily="34" charset="0"/>
              </a:rPr>
              <a:t>-  </a:t>
            </a:r>
            <a:r>
              <a:rPr kumimoji="0" lang="en-US" b="1" i="1" u="sng" strike="noStrike" kern="1200" cap="none" spc="0" normalizeH="0" baseline="0" noProof="0" dirty="0">
                <a:ln>
                  <a:noFill/>
                </a:ln>
                <a:solidFill>
                  <a:srgbClr val="FFFF00"/>
                </a:solidFill>
                <a:effectLst/>
                <a:uLnTx/>
                <a:uFillTx/>
                <a:latin typeface="Century Gothic" panose="020B0502020202020204" pitchFamily="34" charset="0"/>
              </a:rPr>
              <a:t>The Black Sky Event</a:t>
            </a:r>
            <a:r>
              <a:rPr kumimoji="0" lang="en-US" b="1" i="1" u="none" strike="noStrike" kern="1200" cap="none" spc="0" normalizeH="0" baseline="0" noProof="0" dirty="0">
                <a:ln>
                  <a:noFill/>
                </a:ln>
                <a:solidFill>
                  <a:srgbClr val="FFFF00"/>
                </a:solidFill>
                <a:effectLst/>
                <a:uLnTx/>
                <a:uFillTx/>
                <a:latin typeface="Century Gothic" panose="020B0502020202020204" pitchFamily="34" charset="0"/>
              </a:rPr>
              <a:t>   </a:t>
            </a:r>
            <a:r>
              <a:rPr kumimoji="0" lang="en-US" b="0" i="0" u="none" strike="noStrike" kern="1200" cap="none" spc="0" normalizeH="0" baseline="0" noProof="0" dirty="0">
                <a:ln>
                  <a:noFill/>
                </a:ln>
                <a:solidFill>
                  <a:srgbClr val="FFFF00"/>
                </a:solidFill>
                <a:effectLst/>
                <a:uLnTx/>
                <a:uFillTx/>
                <a:latin typeface="Century Gothic" panose="020B0502020202020204" pitchFamily="34" charset="0"/>
              </a:rPr>
              <a:t>Producer: David Womick - </a:t>
            </a:r>
            <a:r>
              <a:rPr kumimoji="0" lang="en-US" b="0" i="0" u="none" strike="noStrike" kern="1200" cap="none" spc="0" normalizeH="0" baseline="0" noProof="0" dirty="0">
                <a:ln>
                  <a:noFill/>
                </a:ln>
                <a:solidFill>
                  <a:srgbClr val="FFFF00"/>
                </a:solidFill>
                <a:effectLst/>
                <a:uLnTx/>
                <a:uFillTx/>
                <a:latin typeface="Century Gothic" panose="020B0502020202020204" pitchFamily="34" charset="0"/>
                <a:hlinkClick r:id="rId3">
                  <a:extLst>
                    <a:ext uri="{A12FA001-AC4F-418D-AE19-62706E023703}">
                      <ahyp:hlinkClr xmlns:ahyp="http://schemas.microsoft.com/office/drawing/2018/hyperlinkcolor" val="tx"/>
                    </a:ext>
                  </a:extLst>
                </a:hlinkClick>
              </a:rPr>
              <a:t>https://theblackskyevent.com/watch-trailer/</a:t>
            </a:r>
            <a:endParaRPr kumimoji="0" lang="en-US" b="0" i="0" u="none" strike="noStrike" kern="1200" cap="none" spc="0" normalizeH="0" baseline="0" noProof="0" dirty="0">
              <a:ln>
                <a:noFill/>
              </a:ln>
              <a:solidFill>
                <a:srgbClr val="FFFF00"/>
              </a:solidFill>
              <a:effectLst/>
              <a:uLnTx/>
              <a:uFillTx/>
              <a:latin typeface="Century Gothic" panose="020B0502020202020204" pitchFamily="34" charset="0"/>
            </a:endParaRPr>
          </a:p>
          <a:p>
            <a:pPr marL="137160" marR="0" lvl="0" indent="0" algn="l" defTabSz="914400" rtl="0" eaLnBrk="1" fontAlgn="auto" latinLnBrk="0" hangingPunct="1">
              <a:lnSpc>
                <a:spcPct val="100000"/>
              </a:lnSpc>
              <a:spcBef>
                <a:spcPct val="20000"/>
              </a:spcBef>
              <a:spcAft>
                <a:spcPts val="0"/>
              </a:spcAft>
              <a:buClr>
                <a:prstClr val="white">
                  <a:shade val="95000"/>
                </a:prstClr>
              </a:buClr>
              <a:buSzPct val="65000"/>
              <a:buFont typeface="Wingdings 2"/>
              <a:buNone/>
              <a:tabLst/>
              <a:defRPr/>
            </a:pPr>
            <a:r>
              <a:rPr kumimoji="0" lang="en-US" b="0" i="0" strike="noStrike" kern="1200" cap="none" spc="0" normalizeH="0" baseline="0" noProof="0" dirty="0">
                <a:ln>
                  <a:noFill/>
                </a:ln>
                <a:solidFill>
                  <a:srgbClr val="FFFF00"/>
                </a:solidFill>
                <a:effectLst/>
                <a:uLnTx/>
                <a:uFillTx/>
                <a:latin typeface="Century Gothic" panose="020B0502020202020204" pitchFamily="34" charset="0"/>
              </a:rPr>
              <a:t>-  </a:t>
            </a:r>
            <a:r>
              <a:rPr kumimoji="0" lang="en-US" b="1" i="0" u="sng" strike="noStrike" kern="1200" cap="none" spc="0" normalizeH="0" baseline="0" noProof="0" dirty="0">
                <a:ln>
                  <a:noFill/>
                </a:ln>
                <a:solidFill>
                  <a:srgbClr val="FFFF00"/>
                </a:solidFill>
                <a:effectLst/>
                <a:uLnTx/>
                <a:uFillTx/>
                <a:latin typeface="Century Gothic" panose="020B0502020202020204" pitchFamily="34" charset="0"/>
              </a:rPr>
              <a:t>G</a:t>
            </a:r>
            <a:r>
              <a:rPr kumimoji="0" lang="en-US" b="1" i="1" u="sng" strike="noStrike" kern="1200" cap="none" spc="0" normalizeH="0" baseline="0" noProof="0" dirty="0">
                <a:ln>
                  <a:noFill/>
                </a:ln>
                <a:solidFill>
                  <a:srgbClr val="FFFF00"/>
                </a:solidFill>
                <a:effectLst/>
                <a:uLnTx/>
                <a:uFillTx/>
                <a:latin typeface="Century Gothic" panose="020B0502020202020204" pitchFamily="34" charset="0"/>
              </a:rPr>
              <a:t>rid Down: No Second Chance</a:t>
            </a:r>
            <a:r>
              <a:rPr kumimoji="0" lang="en-US" b="0" i="1" strike="noStrike" kern="1200" cap="none" spc="0" normalizeH="0" baseline="0" noProof="0" dirty="0">
                <a:ln>
                  <a:noFill/>
                </a:ln>
                <a:solidFill>
                  <a:srgbClr val="FFFF00"/>
                </a:solidFill>
                <a:effectLst/>
                <a:uLnTx/>
                <a:uFillTx/>
                <a:latin typeface="Century Gothic" panose="020B0502020202020204" pitchFamily="34" charset="0"/>
              </a:rPr>
              <a:t>   </a:t>
            </a:r>
            <a:r>
              <a:rPr kumimoji="0" lang="en-US" b="0" i="0" u="none" strike="noStrike" kern="1200" cap="none" spc="0" normalizeH="0" baseline="0" noProof="0" dirty="0">
                <a:ln>
                  <a:noFill/>
                </a:ln>
                <a:solidFill>
                  <a:srgbClr val="FFFF00"/>
                </a:solidFill>
                <a:effectLst/>
                <a:uLnTx/>
                <a:uFillTx/>
                <a:latin typeface="Century Gothic" panose="020B0502020202020204" pitchFamily="34" charset="0"/>
              </a:rPr>
              <a:t>Producers: David Tice and Patrea Patrick - https://wdrv.it/3fda279de</a:t>
            </a:r>
          </a:p>
          <a:p>
            <a:pPr>
              <a:lnSpc>
                <a:spcPct val="200000"/>
              </a:lnSpc>
            </a:pPr>
            <a:endParaRPr lang="en-US" b="1" dirty="0"/>
          </a:p>
        </p:txBody>
      </p:sp>
      <p:sp>
        <p:nvSpPr>
          <p:cNvPr id="6" name="TextBox 5">
            <a:extLst>
              <a:ext uri="{FF2B5EF4-FFF2-40B4-BE49-F238E27FC236}">
                <a16:creationId xmlns:a16="http://schemas.microsoft.com/office/drawing/2014/main" id="{636A5966-6E01-4ED3-AABD-46C423C33AF7}"/>
              </a:ext>
            </a:extLst>
          </p:cNvPr>
          <p:cNvSpPr txBox="1"/>
          <p:nvPr/>
        </p:nvSpPr>
        <p:spPr>
          <a:xfrm>
            <a:off x="4447952" y="74918"/>
            <a:ext cx="3687228" cy="523220"/>
          </a:xfrm>
          <a:prstGeom prst="rect">
            <a:avLst/>
          </a:prstGeom>
          <a:noFill/>
        </p:spPr>
        <p:txBody>
          <a:bodyPr wrap="none" rtlCol="0">
            <a:spAutoFit/>
          </a:bodyPr>
          <a:lstStyle/>
          <a:p>
            <a:r>
              <a:rPr lang="en-US" sz="2800" b="1" dirty="0">
                <a:solidFill>
                  <a:schemeClr val="accent2">
                    <a:lumMod val="75000"/>
                  </a:schemeClr>
                </a:solidFill>
              </a:rPr>
              <a:t>Suggested Contacts</a:t>
            </a:r>
          </a:p>
        </p:txBody>
      </p:sp>
      <p:pic>
        <p:nvPicPr>
          <p:cNvPr id="3" name="Picture 2">
            <a:extLst>
              <a:ext uri="{FF2B5EF4-FFF2-40B4-BE49-F238E27FC236}">
                <a16:creationId xmlns:a16="http://schemas.microsoft.com/office/drawing/2014/main" id="{80573D55-DC43-4B48-BAF2-82CF4D65AD95}"/>
              </a:ext>
            </a:extLst>
          </p:cNvPr>
          <p:cNvPicPr>
            <a:picLocks noChangeAspect="1"/>
          </p:cNvPicPr>
          <p:nvPr/>
        </p:nvPicPr>
        <p:blipFill>
          <a:blip r:embed="rId4"/>
          <a:stretch>
            <a:fillRect/>
          </a:stretch>
        </p:blipFill>
        <p:spPr>
          <a:xfrm>
            <a:off x="0" y="0"/>
            <a:ext cx="1371719" cy="926672"/>
          </a:xfrm>
          <a:prstGeom prst="rect">
            <a:avLst/>
          </a:prstGeom>
        </p:spPr>
      </p:pic>
    </p:spTree>
    <p:extLst>
      <p:ext uri="{BB962C8B-B14F-4D97-AF65-F5344CB8AC3E}">
        <p14:creationId xmlns:p14="http://schemas.microsoft.com/office/powerpoint/2010/main" val="15807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107A00-46D6-4903-897A-C9BA3E3B71CE}"/>
              </a:ext>
            </a:extLst>
          </p:cNvPr>
          <p:cNvSpPr>
            <a:spLocks noGrp="1"/>
          </p:cNvSpPr>
          <p:nvPr>
            <p:ph idx="1"/>
          </p:nvPr>
        </p:nvSpPr>
        <p:spPr>
          <a:xfrm>
            <a:off x="145915" y="193430"/>
            <a:ext cx="11423651" cy="6471139"/>
          </a:xfrm>
        </p:spPr>
        <p:txBody>
          <a:bodyPr>
            <a:normAutofit fontScale="85000" lnSpcReduction="10000"/>
          </a:bodyPr>
          <a:lstStyle/>
          <a:p>
            <a:pPr marL="137160" indent="0" algn="ctr">
              <a:buNone/>
            </a:pPr>
            <a:r>
              <a:rPr lang="en-US" sz="2600" b="1" dirty="0">
                <a:solidFill>
                  <a:schemeClr val="accent2">
                    <a:lumMod val="75000"/>
                  </a:schemeClr>
                </a:solidFill>
              </a:rPr>
              <a:t>          Suggested Readings</a:t>
            </a:r>
          </a:p>
          <a:p>
            <a:pPr algn="just">
              <a:buFont typeface="Arial" panose="020B0604020202020204" pitchFamily="34" charset="0"/>
              <a:buChar char="•"/>
            </a:pPr>
            <a:endParaRPr lang="en-US" sz="2000" u="sng" dirty="0">
              <a:solidFill>
                <a:srgbClr val="002060"/>
              </a:solidFill>
            </a:endParaRPr>
          </a:p>
          <a:p>
            <a:pPr marL="377190" indent="-285750" algn="just">
              <a:spcBef>
                <a:spcPts val="600"/>
              </a:spcBef>
              <a:buFont typeface="Arial" panose="020B0604020202020204" pitchFamily="34" charset="0"/>
              <a:buChar char="•"/>
            </a:pPr>
            <a:r>
              <a:rPr lang="en-US" sz="1800" b="1" u="sng" dirty="0">
                <a:solidFill>
                  <a:srgbClr val="FFFF00"/>
                </a:solidFill>
              </a:rPr>
              <a:t>Jonathan Hollerman</a:t>
            </a:r>
            <a:r>
              <a:rPr lang="en-US" sz="1800" b="1" dirty="0">
                <a:solidFill>
                  <a:srgbClr val="FFFF00"/>
                </a:solidFill>
              </a:rPr>
              <a:t>, </a:t>
            </a:r>
            <a:r>
              <a:rPr lang="en-US" sz="1800" b="1" i="1" dirty="0">
                <a:solidFill>
                  <a:srgbClr val="FFFF00"/>
                </a:solidFill>
              </a:rPr>
              <a:t>Survival Theory: A Preparedness Guide</a:t>
            </a:r>
            <a:r>
              <a:rPr lang="en-US" sz="1800" b="1" dirty="0">
                <a:solidFill>
                  <a:srgbClr val="FFFF00"/>
                </a:solidFill>
              </a:rPr>
              <a:t>, How to Survive the End of the World on a Budget</a:t>
            </a:r>
          </a:p>
          <a:p>
            <a:pPr marL="377190" indent="-285750" algn="just">
              <a:spcBef>
                <a:spcPts val="600"/>
              </a:spcBef>
              <a:buFont typeface="Arial" panose="020B0604020202020204" pitchFamily="34" charset="0"/>
              <a:buChar char="•"/>
            </a:pPr>
            <a:r>
              <a:rPr lang="en-US" sz="1800" b="1" u="sng" dirty="0">
                <a:solidFill>
                  <a:srgbClr val="FFFF00"/>
                </a:solidFill>
              </a:rPr>
              <a:t>Michael Mabee</a:t>
            </a:r>
            <a:r>
              <a:rPr lang="en-US" sz="1800" b="1" dirty="0">
                <a:solidFill>
                  <a:srgbClr val="FFFF00"/>
                </a:solidFill>
              </a:rPr>
              <a:t>, </a:t>
            </a:r>
            <a:r>
              <a:rPr lang="en-US" sz="1800" b="1" i="1" dirty="0">
                <a:solidFill>
                  <a:srgbClr val="FFFF00"/>
                </a:solidFill>
              </a:rPr>
              <a:t>The Civil Defense Book</a:t>
            </a:r>
            <a:r>
              <a:rPr lang="en-US" sz="1800" b="1" dirty="0">
                <a:solidFill>
                  <a:srgbClr val="FFFF00"/>
                </a:solidFill>
              </a:rPr>
              <a:t>, Emergency Preparedness for a Rural or Suburban Community</a:t>
            </a:r>
          </a:p>
          <a:p>
            <a:pPr marL="377190" indent="-285750" algn="just">
              <a:spcBef>
                <a:spcPts val="600"/>
              </a:spcBef>
              <a:buFont typeface="Arial" panose="020B0604020202020204" pitchFamily="34" charset="0"/>
              <a:buChar char="•"/>
            </a:pPr>
            <a:r>
              <a:rPr lang="en-US" sz="1800" b="1" u="sng" dirty="0">
                <a:solidFill>
                  <a:srgbClr val="FFFF00"/>
                </a:solidFill>
              </a:rPr>
              <a:t>Dr. Peter Vincent Pry</a:t>
            </a:r>
            <a:r>
              <a:rPr lang="en-US" sz="1800" b="1" dirty="0">
                <a:solidFill>
                  <a:srgbClr val="FFFF00"/>
                </a:solidFill>
              </a:rPr>
              <a:t>,  </a:t>
            </a:r>
            <a:r>
              <a:rPr lang="en-US" sz="1800" b="1" i="1" dirty="0">
                <a:solidFill>
                  <a:srgbClr val="FFFF00"/>
                </a:solidFill>
              </a:rPr>
              <a:t>Apocalypse Unknown, the Struggle to Protect America from an Electromagnetic Pulse Catastrophe</a:t>
            </a:r>
          </a:p>
          <a:p>
            <a:pPr marL="377190" indent="-285750" algn="just">
              <a:spcBef>
                <a:spcPts val="600"/>
              </a:spcBef>
              <a:buFont typeface="Arial" panose="020B0604020202020204" pitchFamily="34" charset="0"/>
              <a:buChar char="•"/>
            </a:pPr>
            <a:r>
              <a:rPr lang="en-US" sz="1800" b="1" u="sng" dirty="0">
                <a:solidFill>
                  <a:srgbClr val="FFFF00"/>
                </a:solidFill>
              </a:rPr>
              <a:t>Dr. Peter Vincent Pry</a:t>
            </a:r>
            <a:r>
              <a:rPr lang="en-US" sz="1800" b="1" dirty="0">
                <a:solidFill>
                  <a:srgbClr val="FFFF00"/>
                </a:solidFill>
              </a:rPr>
              <a:t>,- </a:t>
            </a:r>
            <a:r>
              <a:rPr lang="en-US" sz="1800" b="1" i="1" dirty="0">
                <a:solidFill>
                  <a:srgbClr val="FFFF00"/>
                </a:solidFill>
              </a:rPr>
              <a:t>The Power and the Light: the Congressional EMP Commissions War to Save America 2001- 2020</a:t>
            </a:r>
          </a:p>
          <a:p>
            <a:pPr marL="377190" indent="-285750" algn="just">
              <a:spcBef>
                <a:spcPts val="600"/>
              </a:spcBef>
              <a:buFont typeface="Arial" panose="020B0604020202020204" pitchFamily="34" charset="0"/>
              <a:buChar char="•"/>
            </a:pPr>
            <a:r>
              <a:rPr lang="en-US" sz="1800" b="1" u="sng" dirty="0">
                <a:solidFill>
                  <a:srgbClr val="FFFF00"/>
                </a:solidFill>
              </a:rPr>
              <a:t>Holly Drennan Deyo</a:t>
            </a:r>
            <a:r>
              <a:rPr lang="en-US" sz="1800" b="1" dirty="0">
                <a:solidFill>
                  <a:srgbClr val="FFFF00"/>
                </a:solidFill>
              </a:rPr>
              <a:t>, </a:t>
            </a:r>
            <a:r>
              <a:rPr lang="en-US" sz="1800" b="1" i="1" dirty="0">
                <a:solidFill>
                  <a:srgbClr val="FFFF00"/>
                </a:solidFill>
              </a:rPr>
              <a:t>Dare to Prepare</a:t>
            </a:r>
            <a:r>
              <a:rPr lang="en-US" sz="1800" b="1" dirty="0">
                <a:solidFill>
                  <a:srgbClr val="FFFF00"/>
                </a:solidFill>
              </a:rPr>
              <a:t>, (6th edition)</a:t>
            </a:r>
          </a:p>
          <a:p>
            <a:pPr marL="377190" indent="-285750" algn="just">
              <a:spcBef>
                <a:spcPts val="600"/>
              </a:spcBef>
              <a:buFont typeface="Arial" panose="020B0604020202020204" pitchFamily="34" charset="0"/>
              <a:buChar char="•"/>
            </a:pPr>
            <a:r>
              <a:rPr lang="en-US" sz="1800" b="1" u="sng" dirty="0">
                <a:solidFill>
                  <a:srgbClr val="FFFF00"/>
                </a:solidFill>
              </a:rPr>
              <a:t>Matthew Stein</a:t>
            </a:r>
            <a:r>
              <a:rPr lang="en-US" sz="1800" b="1" dirty="0">
                <a:solidFill>
                  <a:srgbClr val="FFFF00"/>
                </a:solidFill>
              </a:rPr>
              <a:t>, </a:t>
            </a:r>
            <a:r>
              <a:rPr lang="en-US" sz="1800" b="1" i="1" dirty="0">
                <a:solidFill>
                  <a:srgbClr val="FFFF00"/>
                </a:solidFill>
              </a:rPr>
              <a:t>When Technology Fails: A Manual for Self-reliance, - Sustainability, and Surviving the Long Emergency</a:t>
            </a:r>
          </a:p>
          <a:p>
            <a:pPr marL="377190" indent="-285750" algn="just">
              <a:spcBef>
                <a:spcPts val="600"/>
              </a:spcBef>
              <a:buFont typeface="Arial" panose="020B0604020202020204" pitchFamily="34" charset="0"/>
              <a:buChar char="•"/>
            </a:pPr>
            <a:r>
              <a:rPr lang="en-US" sz="1800" b="1" u="sng" dirty="0">
                <a:solidFill>
                  <a:srgbClr val="FFFF00"/>
                </a:solidFill>
              </a:rPr>
              <a:t>National Disaster Resilience Counsel</a:t>
            </a:r>
            <a:r>
              <a:rPr lang="en-US" sz="1800" b="1" dirty="0">
                <a:solidFill>
                  <a:srgbClr val="FFFF00"/>
                </a:solidFill>
              </a:rPr>
              <a:t>, </a:t>
            </a:r>
            <a:r>
              <a:rPr lang="en-US" sz="1800" b="1" i="1" dirty="0">
                <a:solidFill>
                  <a:srgbClr val="FFFF00"/>
                </a:solidFill>
              </a:rPr>
              <a:t>Powering Through</a:t>
            </a:r>
            <a:r>
              <a:rPr lang="en-US" sz="1800" b="1" dirty="0">
                <a:solidFill>
                  <a:srgbClr val="FFFF00"/>
                </a:solidFill>
              </a:rPr>
              <a:t>, </a:t>
            </a:r>
            <a:r>
              <a:rPr lang="en-US" sz="1800" b="1" i="1" dirty="0">
                <a:solidFill>
                  <a:srgbClr val="FFFF00"/>
                </a:solidFill>
              </a:rPr>
              <a:t>From Fragile Infrastructure to Community Resilience</a:t>
            </a:r>
            <a:r>
              <a:rPr lang="en-US" sz="1800" b="1" dirty="0">
                <a:solidFill>
                  <a:srgbClr val="FFFF00"/>
                </a:solidFill>
              </a:rPr>
              <a:t>, </a:t>
            </a:r>
            <a:r>
              <a:rPr lang="en-US" sz="1800" b="1" i="1" dirty="0">
                <a:solidFill>
                  <a:srgbClr val="FFFF00"/>
                </a:solidFill>
              </a:rPr>
              <a:t>an Action Guide, Version 1.0</a:t>
            </a:r>
          </a:p>
          <a:p>
            <a:pPr marL="377190" marR="0" lvl="0" indent="-285750" algn="just" defTabSz="457200" rtl="0" eaLnBrk="1" fontAlgn="auto" latinLnBrk="0" hangingPunct="1">
              <a:lnSpc>
                <a:spcPct val="100000"/>
              </a:lnSpc>
              <a:spcBef>
                <a:spcPts val="600"/>
              </a:spcBef>
              <a:spcAft>
                <a:spcPts val="600"/>
              </a:spcAft>
              <a:buClr>
                <a:prstClr val="white"/>
              </a:buClr>
              <a:buSzPct val="80000"/>
              <a:buFont typeface="Arial" panose="020B0604020202020204" pitchFamily="34" charset="0"/>
              <a:buChar char="•"/>
              <a:tabLst/>
              <a:defRPr/>
            </a:pPr>
            <a:r>
              <a:rPr kumimoji="0" lang="en-US" sz="1800" b="1" i="0" u="sng" strike="noStrike" kern="1200" cap="none" spc="0" normalizeH="0" baseline="0" noProof="0" dirty="0">
                <a:ln>
                  <a:noFill/>
                </a:ln>
                <a:solidFill>
                  <a:srgbClr val="FFFF00"/>
                </a:solidFill>
                <a:effectLst/>
                <a:uLnTx/>
                <a:uFillTx/>
                <a:latin typeface="Century Gothic" panose="020B0502020202020204"/>
                <a:ea typeface="+mn-ea"/>
                <a:cs typeface="+mn-cs"/>
              </a:rPr>
              <a:t>National Disaster Resilience Counsel of InfraGard</a:t>
            </a: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 </a:t>
            </a:r>
            <a:r>
              <a:rPr kumimoji="0" lang="en-US" sz="1800" b="1" i="1" u="none" strike="noStrike" kern="1200" cap="none" spc="0" normalizeH="0" baseline="0" noProof="0" dirty="0">
                <a:ln>
                  <a:noFill/>
                </a:ln>
                <a:solidFill>
                  <a:srgbClr val="FFFF00"/>
                </a:solidFill>
                <a:effectLst/>
                <a:uLnTx/>
                <a:uFillTx/>
                <a:latin typeface="Century Gothic" panose="020B0502020202020204"/>
                <a:ea typeface="+mn-ea"/>
                <a:cs typeface="+mn-cs"/>
              </a:rPr>
              <a:t>Powering Through: Building Critical Infrastructure Resilience,</a:t>
            </a: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 2021 </a:t>
            </a:r>
            <a:endParaRPr lang="en-US" sz="1800" b="1" i="1" dirty="0">
              <a:solidFill>
                <a:srgbClr val="FFFF00"/>
              </a:solidFill>
            </a:endParaRPr>
          </a:p>
          <a:p>
            <a:pPr marL="377190" indent="-285750" algn="just">
              <a:spcBef>
                <a:spcPts val="600"/>
              </a:spcBef>
              <a:buFont typeface="Arial" panose="020B0604020202020204" pitchFamily="34" charset="0"/>
              <a:buChar char="•"/>
            </a:pPr>
            <a:r>
              <a:rPr lang="en-US" sz="1800" b="1" i="0" u="sng" dirty="0">
                <a:solidFill>
                  <a:srgbClr val="FFFF00"/>
                </a:solidFill>
                <a:effectLst/>
              </a:rPr>
              <a:t>Electromagnetic Defense Task Force (EDTF)</a:t>
            </a:r>
            <a:r>
              <a:rPr lang="en-US" sz="1800" b="1" i="0" dirty="0">
                <a:solidFill>
                  <a:srgbClr val="FFFF00"/>
                </a:solidFill>
                <a:effectLst/>
              </a:rPr>
              <a:t>: 2018 Report, U.S. Air Force Air University  </a:t>
            </a:r>
            <a:r>
              <a:rPr lang="en-US" sz="1800" b="1" i="0" dirty="0">
                <a:solidFill>
                  <a:schemeClr val="tx1"/>
                </a:solidFill>
                <a:effectLst/>
              </a:rPr>
              <a:t>www.airuniversity.af.edu</a:t>
            </a:r>
          </a:p>
          <a:p>
            <a:pPr marL="377190" indent="-285750" algn="just">
              <a:spcBef>
                <a:spcPts val="600"/>
              </a:spcBef>
              <a:buFont typeface="Arial" panose="020B0604020202020204" pitchFamily="34" charset="0"/>
              <a:buChar char="•"/>
            </a:pPr>
            <a:r>
              <a:rPr lang="en-US" sz="1800" b="1" i="0" u="sng" dirty="0">
                <a:solidFill>
                  <a:srgbClr val="FFFF00"/>
                </a:solidFill>
                <a:effectLst/>
              </a:rPr>
              <a:t>Electromagnetic Defense Task Force (EDTF)</a:t>
            </a:r>
            <a:r>
              <a:rPr lang="en-US" sz="1800" b="1" i="0" dirty="0">
                <a:solidFill>
                  <a:srgbClr val="FFFF00"/>
                </a:solidFill>
                <a:effectLst/>
              </a:rPr>
              <a:t> 2.0: 2019 Report, U.S. Air Force University  </a:t>
            </a:r>
            <a:r>
              <a:rPr lang="en-US" sz="1800" b="1" i="0" dirty="0">
                <a:solidFill>
                  <a:schemeClr val="tx1"/>
                </a:solidFill>
                <a:effectLst/>
                <a:hlinkClick r:id="rId3">
                  <a:extLst>
                    <a:ext uri="{A12FA001-AC4F-418D-AE19-62706E023703}">
                      <ahyp:hlinkClr xmlns:ahyp="http://schemas.microsoft.com/office/drawing/2018/hyperlinkcolor" val="tx"/>
                    </a:ext>
                  </a:extLst>
                </a:hlinkClick>
              </a:rPr>
              <a:t>www.airuniversity.af.edu</a:t>
            </a:r>
            <a:endParaRPr lang="en-US" sz="1800" b="1" i="0" dirty="0">
              <a:solidFill>
                <a:schemeClr val="tx1"/>
              </a:solidFill>
              <a:effectLst/>
            </a:endParaRPr>
          </a:p>
          <a:p>
            <a:pPr marL="377190" indent="-285750" algn="just">
              <a:spcBef>
                <a:spcPts val="600"/>
              </a:spcBef>
              <a:buFont typeface="Arial" panose="020B0604020202020204" pitchFamily="34" charset="0"/>
              <a:buChar char="•"/>
            </a:pPr>
            <a:r>
              <a:rPr lang="en-US" sz="1800" b="1" i="0" dirty="0">
                <a:solidFill>
                  <a:srgbClr val="FFFF00"/>
                </a:solidFill>
                <a:effectLst/>
              </a:rPr>
              <a:t>Report of the Commission to Assess the Threat to the United States from Electromagnetic Pulse (EMP) Attack reports at</a:t>
            </a:r>
            <a:r>
              <a:rPr lang="en-US" sz="1600" b="1" i="0" dirty="0">
                <a:solidFill>
                  <a:srgbClr val="FFFF00"/>
                </a:solidFill>
                <a:effectLst/>
                <a:latin typeface="Georgia" panose="02040502050405020303" pitchFamily="18" charset="0"/>
              </a:rPr>
              <a:t> </a:t>
            </a:r>
            <a:r>
              <a:rPr lang="en-US" sz="1600" b="1" i="0" dirty="0">
                <a:solidFill>
                  <a:schemeClr val="tx1"/>
                </a:solidFill>
                <a:effectLst/>
                <a:latin typeface="Georgia" panose="02040502050405020303" pitchFamily="18" charset="0"/>
                <a:hlinkClick r:id="rId4">
                  <a:extLst>
                    <a:ext uri="{A12FA001-AC4F-418D-AE19-62706E023703}">
                      <ahyp:hlinkClr xmlns:ahyp="http://schemas.microsoft.com/office/drawing/2018/hyperlinkcolor" val="tx"/>
                    </a:ext>
                  </a:extLst>
                </a:hlinkClick>
              </a:rPr>
              <a:t>www.firstempcommission.org</a:t>
            </a:r>
            <a:r>
              <a:rPr lang="en-US" sz="1600" b="1" i="0" dirty="0">
                <a:solidFill>
                  <a:schemeClr val="tx1"/>
                </a:solidFill>
                <a:effectLst/>
                <a:latin typeface="Georgia" panose="02040502050405020303" pitchFamily="18" charset="0"/>
              </a:rPr>
              <a:t>.</a:t>
            </a:r>
            <a:endParaRPr lang="en-US" sz="1800" b="1" i="0" dirty="0">
              <a:solidFill>
                <a:schemeClr val="tx1"/>
              </a:solidFill>
              <a:effectLst/>
            </a:endParaRPr>
          </a:p>
          <a:p>
            <a:pPr marL="377190" indent="-285750" algn="just">
              <a:spcBef>
                <a:spcPts val="600"/>
              </a:spcBef>
              <a:buFont typeface="Arial" panose="020B0604020202020204" pitchFamily="34" charset="0"/>
              <a:buChar char="•"/>
            </a:pPr>
            <a:endParaRPr lang="en-US" sz="1800" b="1" i="1" dirty="0">
              <a:solidFill>
                <a:srgbClr val="FFFF00"/>
              </a:solidFill>
            </a:endParaRPr>
          </a:p>
        </p:txBody>
      </p:sp>
    </p:spTree>
    <p:extLst>
      <p:ext uri="{BB962C8B-B14F-4D97-AF65-F5344CB8AC3E}">
        <p14:creationId xmlns:p14="http://schemas.microsoft.com/office/powerpoint/2010/main" val="409434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E64248-13E0-46E7-98DF-CB08CB42D1F3}"/>
              </a:ext>
            </a:extLst>
          </p:cNvPr>
          <p:cNvSpPr>
            <a:spLocks noGrp="1"/>
          </p:cNvSpPr>
          <p:nvPr>
            <p:ph idx="1"/>
          </p:nvPr>
        </p:nvSpPr>
        <p:spPr>
          <a:xfrm>
            <a:off x="123825" y="952106"/>
            <a:ext cx="11944349" cy="5827311"/>
          </a:xfrm>
        </p:spPr>
        <p:txBody>
          <a:bodyPr>
            <a:normAutofit fontScale="77500" lnSpcReduction="20000"/>
          </a:bodyPr>
          <a:lstStyle/>
          <a:p>
            <a:pPr marL="0" marR="0" indent="0">
              <a:lnSpc>
                <a:spcPct val="107000"/>
              </a:lnSpc>
              <a:spcBef>
                <a:spcPts val="0"/>
              </a:spcBef>
              <a:spcAft>
                <a:spcPts val="0"/>
              </a:spcAft>
              <a:buNone/>
            </a:pPr>
            <a:endParaRPr lang="en-US"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Enlisted in the Regular Army in 1965, later commissioned through Officer Candidate School, and served 37 years of combined duty in the  Regular Army, Army Reserve, and the Army National Guard.  Received a Bachelor’s degree in Secondary Education from Daemon College, a Master’s in Education from Saint Bonaventure University, and a graduate of the Army War College.</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Served in varied command and staff assignments in the U.S. and overseas including Vietnam, Egypt, Bosnia, Kuwait, and Iraq.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Retired from active duty in 1998 while an instructor at the Army War College at Carlisle Barracks, where I remained as a faculty instructor until I was recalled to active-duty service after 11 September for two years on the Joint Chiefs of Staff, where I helped develop the National Military Strategic Plan for the War on Terror.  I then went on to serve in Iraq Chief of Staff at the U.S. Embassy of  Strategy, Plans and Assessments, and later as Commander of the Abu Ghraib Forward Operating Base and detention facility.  Upon release from active duty in 2005 upon </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my return from Iraq, I was promoted by New York Governor George Pataki to Brigadier General in the New York Guard, and returned </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 Army War College instructor duties.  After one  year I was again recalled to active service for an additional two years with the Army Asymmetric Warfare Office in the Army Operations Center of the Pentagon.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Most significant decorations are the Defense Superior Service Medal, the Legion of Merit, Bronze Star Medal, the coveted Good Conduct Medal, and Combat Action Badge.</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Presently Vice President of the Carlisle Cumberland-Goodwill EMS Ambulance Company; run as an Active Firefighter with Carlisle Fire and Rescue Company; President of EMPact America; Co-Chairman of the American Leadership Policy Foundation; member of the Secure the Grid Coalition; and Vice-</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President of InfraGard </a:t>
            </a: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Central Pennsylvania chapter, and member of the Secure the Grid coalition.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 consider my most important calling in service to the Nation is to promote the survivability of our children and our Nation’s sovereignty by maintaining a viable, hardened, and resilient energy grid against all manmade and natural threats. </a:t>
            </a:r>
          </a:p>
          <a:p>
            <a:pPr marL="0" marR="0" indent="0">
              <a:lnSpc>
                <a:spcPct val="107000"/>
              </a:lnSpc>
              <a:spcBef>
                <a:spcPts val="0"/>
              </a:spcBef>
              <a:spcAft>
                <a:spcPts val="0"/>
              </a:spcAft>
              <a:buNone/>
            </a:pP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a:extLst>
              <a:ext uri="{FF2B5EF4-FFF2-40B4-BE49-F238E27FC236}">
                <a16:creationId xmlns:a16="http://schemas.microsoft.com/office/drawing/2014/main" id="{8F4DB2FB-9B4C-4613-8AB4-F0D1D87BE488}"/>
              </a:ext>
            </a:extLst>
          </p:cNvPr>
          <p:cNvPicPr>
            <a:picLocks noChangeAspect="1"/>
          </p:cNvPicPr>
          <p:nvPr/>
        </p:nvPicPr>
        <p:blipFill>
          <a:blip r:embed="rId3"/>
          <a:stretch>
            <a:fillRect/>
          </a:stretch>
        </p:blipFill>
        <p:spPr>
          <a:xfrm>
            <a:off x="-21996" y="0"/>
            <a:ext cx="1371719" cy="926672"/>
          </a:xfrm>
          <a:prstGeom prst="rect">
            <a:avLst/>
          </a:prstGeom>
        </p:spPr>
      </p:pic>
    </p:spTree>
    <p:extLst>
      <p:ext uri="{BB962C8B-B14F-4D97-AF65-F5344CB8AC3E}">
        <p14:creationId xmlns:p14="http://schemas.microsoft.com/office/powerpoint/2010/main" val="2891865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nneth.Chrosniak.NAE\Desktop\disasters-nuclear-accidents-355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Lst>
          </a:blip>
          <a:srcRect/>
          <a:stretch>
            <a:fillRect/>
          </a:stretch>
        </p:blipFill>
        <p:spPr bwMode="auto">
          <a:xfrm>
            <a:off x="0" y="0"/>
            <a:ext cx="12192000" cy="6858000"/>
          </a:xfrm>
          <a:prstGeom prst="rect">
            <a:avLst/>
          </a:prstGeom>
          <a:noFill/>
        </p:spPr>
      </p:pic>
      <p:sp>
        <p:nvSpPr>
          <p:cNvPr id="3" name="Rectangle 2"/>
          <p:cNvSpPr/>
          <p:nvPr/>
        </p:nvSpPr>
        <p:spPr>
          <a:xfrm>
            <a:off x="1408660" y="1997839"/>
            <a:ext cx="9878025" cy="2862322"/>
          </a:xfrm>
          <a:prstGeom prst="rect">
            <a:avLst/>
          </a:prstGeom>
          <a:noFill/>
          <a:effectLst>
            <a:outerShdw blurRad="50800" dist="38100" dir="10800000" algn="r" rotWithShape="0">
              <a:prstClr val="black">
                <a:alpha val="40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normalizeH="0" baseline="0" noProof="0" dirty="0">
                <a:solidFill>
                  <a:schemeClr val="tx2">
                    <a:lumMod val="75000"/>
                  </a:schemeClr>
                </a:solidFill>
                <a:uLnTx/>
                <a:uFillTx/>
                <a:latin typeface="Book Antiqua" panose="02040602050305030304" pitchFamily="18" charset="0"/>
              </a:rPr>
              <a:t>Ken Chrosniak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i="0" u="none" strike="noStrike" kern="1200" normalizeH="0" baseline="0" noProof="0" dirty="0">
              <a:uLnTx/>
              <a:uFillTx/>
              <a:latin typeface="Book Antiqua" panose="0204060205030503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normalizeH="0" baseline="0" noProof="0" dirty="0">
                <a:solidFill>
                  <a:srgbClr val="FFFF00"/>
                </a:solidFill>
                <a:uLnTx/>
                <a:uFillTx/>
                <a:latin typeface="Book Antiqua" panose="02040602050305030304" pitchFamily="18" charset="0"/>
              </a:rPr>
              <a:t>empactamerica@proton.com</a:t>
            </a:r>
          </a:p>
        </p:txBody>
      </p:sp>
      <p:sp>
        <p:nvSpPr>
          <p:cNvPr id="2" name="Rectangle 1">
            <a:extLst>
              <a:ext uri="{FF2B5EF4-FFF2-40B4-BE49-F238E27FC236}">
                <a16:creationId xmlns:a16="http://schemas.microsoft.com/office/drawing/2014/main" id="{E666B514-0D1B-4E9C-8CDA-DD8AAFE2C29B}"/>
              </a:ext>
            </a:extLst>
          </p:cNvPr>
          <p:cNvSpPr/>
          <p:nvPr/>
        </p:nvSpPr>
        <p:spPr>
          <a:xfrm>
            <a:off x="1005510" y="374453"/>
            <a:ext cx="10180992"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FFFF00"/>
                </a:solidFill>
                <a:effectLst>
                  <a:glow rad="38100">
                    <a:schemeClr val="accent1">
                      <a:alpha val="40000"/>
                    </a:schemeClr>
                  </a:glow>
                </a:effectLst>
              </a:rPr>
              <a:t>     FAILURE IS NOT AN OPTION</a:t>
            </a:r>
          </a:p>
        </p:txBody>
      </p:sp>
      <p:pic>
        <p:nvPicPr>
          <p:cNvPr id="4" name="Picture 3">
            <a:extLst>
              <a:ext uri="{FF2B5EF4-FFF2-40B4-BE49-F238E27FC236}">
                <a16:creationId xmlns:a16="http://schemas.microsoft.com/office/drawing/2014/main" id="{9077E054-7F64-4B27-BF6E-E1320A5E1520}"/>
              </a:ext>
            </a:extLst>
          </p:cNvPr>
          <p:cNvPicPr>
            <a:picLocks noChangeAspect="1"/>
          </p:cNvPicPr>
          <p:nvPr/>
        </p:nvPicPr>
        <p:blipFill>
          <a:blip r:embed="rId5"/>
          <a:stretch>
            <a:fillRect/>
          </a:stretch>
        </p:blipFill>
        <p:spPr>
          <a:xfrm>
            <a:off x="0" y="0"/>
            <a:ext cx="1371719" cy="926672"/>
          </a:xfrm>
          <a:prstGeom prst="rect">
            <a:avLst/>
          </a:prstGeom>
        </p:spPr>
      </p:pic>
    </p:spTree>
    <p:extLst>
      <p:ext uri="{BB962C8B-B14F-4D97-AF65-F5344CB8AC3E}">
        <p14:creationId xmlns:p14="http://schemas.microsoft.com/office/powerpoint/2010/main" val="335332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227658</TotalTime>
  <Words>31192</Words>
  <Application>Microsoft Office PowerPoint</Application>
  <PresentationFormat>Widescreen</PresentationFormat>
  <Paragraphs>1379</Paragraphs>
  <Slides>95</Slides>
  <Notes>95</Notes>
  <HiddenSlides>1</HiddenSlides>
  <MMClips>2</MMClips>
  <ScaleCrop>false</ScaleCrop>
  <HeadingPairs>
    <vt:vector size="8" baseType="variant">
      <vt:variant>
        <vt:lpstr>Fonts Used</vt:lpstr>
      </vt:variant>
      <vt:variant>
        <vt:i4>29</vt:i4>
      </vt:variant>
      <vt:variant>
        <vt:lpstr>Theme</vt:lpstr>
      </vt:variant>
      <vt:variant>
        <vt:i4>2</vt:i4>
      </vt:variant>
      <vt:variant>
        <vt:lpstr>Embedded OLE Servers</vt:lpstr>
      </vt:variant>
      <vt:variant>
        <vt:i4>1</vt:i4>
      </vt:variant>
      <vt:variant>
        <vt:lpstr>Slide Titles</vt:lpstr>
      </vt:variant>
      <vt:variant>
        <vt:i4>95</vt:i4>
      </vt:variant>
    </vt:vector>
  </HeadingPairs>
  <TitlesOfParts>
    <vt:vector size="127" baseType="lpstr">
      <vt:lpstr>adelle</vt:lpstr>
      <vt:lpstr>Arial</vt:lpstr>
      <vt:lpstr>Arial Black</vt:lpstr>
      <vt:lpstr>Book Antiqua</vt:lpstr>
      <vt:lpstr>Calibri</vt:lpstr>
      <vt:lpstr>Calibri Light</vt:lpstr>
      <vt:lpstr>Century Gothic</vt:lpstr>
      <vt:lpstr>futura-pt</vt:lpstr>
      <vt:lpstr>Georgia</vt:lpstr>
      <vt:lpstr>GillSansMT</vt:lpstr>
      <vt:lpstr>GillSansMT,Bold</vt:lpstr>
      <vt:lpstr>Helvetica</vt:lpstr>
      <vt:lpstr>helvetica neue</vt:lpstr>
      <vt:lpstr>helvetica neue</vt:lpstr>
      <vt:lpstr>lato</vt:lpstr>
      <vt:lpstr>LiberationSerif</vt:lpstr>
      <vt:lpstr>Noto Symbol</vt:lpstr>
      <vt:lpstr>Poppins</vt:lpstr>
      <vt:lpstr>Quattrocento</vt:lpstr>
      <vt:lpstr>Questrial</vt:lpstr>
      <vt:lpstr>Roboto</vt:lpstr>
      <vt:lpstr>Segoe UI</vt:lpstr>
      <vt:lpstr>Source Sans Pro</vt:lpstr>
      <vt:lpstr>Source Serif Pro</vt:lpstr>
      <vt:lpstr>Symbol</vt:lpstr>
      <vt:lpstr>Times New Roman</vt:lpstr>
      <vt:lpstr>Verdana</vt:lpstr>
      <vt:lpstr>Wingdings 2</vt:lpstr>
      <vt:lpstr>Wingdings 3</vt:lpstr>
      <vt:lpstr>Slice</vt: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do a Quick Personal Mental Table-Top Exercise (TTX)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Chrosniak</dc:creator>
  <cp:lastModifiedBy>Kenneth Chrosniak</cp:lastModifiedBy>
  <cp:revision>2756</cp:revision>
  <cp:lastPrinted>2021-08-13T16:23:55Z</cp:lastPrinted>
  <dcterms:created xsi:type="dcterms:W3CDTF">2019-10-08T17:19:14Z</dcterms:created>
  <dcterms:modified xsi:type="dcterms:W3CDTF">2021-09-01T21:48:33Z</dcterms:modified>
</cp:coreProperties>
</file>